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0" r:id="rId5"/>
    <p:sldId id="290" r:id="rId6"/>
    <p:sldId id="272" r:id="rId7"/>
    <p:sldId id="304" r:id="rId8"/>
    <p:sldId id="305" r:id="rId9"/>
    <p:sldId id="306" r:id="rId10"/>
    <p:sldId id="270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569"/>
    <a:srgbClr val="14BACC"/>
    <a:srgbClr val="76BE43"/>
    <a:srgbClr val="14BA6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67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1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96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3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3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8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7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B5B8A-FCC2-44F1-B9DF-19694A62582E}" type="datetimeFigureOut">
              <a:rPr lang="en-US" smtClean="0"/>
              <a:t>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F374-7BDF-48AE-B4AE-B15746A1A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0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97398"/>
            <a:ext cx="12192000" cy="3514436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1672" y="3531122"/>
            <a:ext cx="1099046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House Energy and Climate Finance and Policy Division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February 21, 2019</a:t>
            </a:r>
          </a:p>
          <a:p>
            <a:pPr algn="r"/>
            <a:endParaRPr lang="en-US" sz="3200" dirty="0">
              <a:solidFill>
                <a:schemeClr val="bg1"/>
              </a:solidFill>
            </a:endParaRPr>
          </a:p>
          <a:p>
            <a:pPr algn="r"/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By: Peter Klein, VP Finance</a:t>
            </a:r>
          </a:p>
          <a:p>
            <a:pPr algn="r"/>
            <a:r>
              <a:rPr lang="en-US" sz="2800" dirty="0">
                <a:solidFill>
                  <a:schemeClr val="bg1"/>
                </a:solidFill>
              </a:rPr>
              <a:t>Saint Paul Port Authority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4F4217-74D7-4FE4-A2DB-DDC6933980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1" y="687681"/>
            <a:ext cx="6523643" cy="159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425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31127" y="5609968"/>
            <a:ext cx="8780787" cy="1091013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31127" y="222422"/>
            <a:ext cx="8780787" cy="5247502"/>
          </a:xfrm>
          <a:prstGeom prst="rect">
            <a:avLst/>
          </a:prstGeom>
          <a:solidFill>
            <a:srgbClr val="14B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2947" y="222422"/>
            <a:ext cx="2765626" cy="5247502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54162" y="1161535"/>
            <a:ext cx="7224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Questions?</a:t>
            </a: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www.minnpace.com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1911" y="584015"/>
            <a:ext cx="20676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en-US" sz="2400" i="1" dirty="0">
                <a:solidFill>
                  <a:schemeClr val="bg1"/>
                </a:solidFill>
              </a:rPr>
              <a:t>MinnPACE allows us to sell more projects, install more systems, and in some cases it allows us to increase project size.”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2400" dirty="0">
                <a:solidFill>
                  <a:schemeClr val="bg1"/>
                </a:solidFill>
              </a:rPr>
              <a:t>-Eric Pasi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</a:rPr>
              <a:t>IPS Solar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A6AF87-1D0B-46EB-936A-424390551D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0" y="6058365"/>
            <a:ext cx="2713598" cy="66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4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127" y="5921337"/>
            <a:ext cx="9060873" cy="936663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103" y="4886575"/>
            <a:ext cx="1906769" cy="19067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2654" y="267855"/>
            <a:ext cx="1066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B4D569"/>
                </a:solidFill>
              </a:rPr>
              <a:t>SPPA Energy Financing Programs</a:t>
            </a:r>
            <a:endParaRPr lang="en-US" sz="6000" b="1" dirty="0">
              <a:solidFill>
                <a:srgbClr val="14BA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6145" y="1685782"/>
            <a:ext cx="93010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Trillion BTU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Property Assessed Clean Energy (PACE)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Energy Savings Partnership (ESP)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Statewide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100% Financing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dirty="0"/>
              <a:t>Immediate Positive Cash Flow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0B0E1C-C252-4A58-88D5-F247CCCC42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0" y="6058365"/>
            <a:ext cx="2713598" cy="66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3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127" y="5921337"/>
            <a:ext cx="9060873" cy="936663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654" y="267855"/>
            <a:ext cx="1066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B4D569"/>
                </a:solidFill>
              </a:rPr>
              <a:t>Minnesota’s PACE Programs</a:t>
            </a:r>
          </a:p>
          <a:p>
            <a:r>
              <a:rPr lang="en-US" sz="2800" b="1" dirty="0">
                <a:solidFill>
                  <a:srgbClr val="14BACC"/>
                </a:solidFill>
              </a:rPr>
              <a:t>Property Assessed Clean Energy</a:t>
            </a:r>
            <a:endParaRPr lang="en-US" sz="6000" b="1" dirty="0">
              <a:solidFill>
                <a:srgbClr val="14BA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0717" y="1894267"/>
            <a:ext cx="93010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Saint Paul Port Authority (</a:t>
            </a:r>
            <a:r>
              <a:rPr lang="en-US" sz="3600" dirty="0" err="1"/>
              <a:t>MinnPACE</a:t>
            </a:r>
            <a:r>
              <a:rPr lang="en-US" sz="3600" dirty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Southwest Regional Development Commission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490" y="5227782"/>
            <a:ext cx="1556327" cy="15563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95AEA0-C371-495F-B0D4-47791E499B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0" y="6058365"/>
            <a:ext cx="2713598" cy="66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0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2654" y="267855"/>
            <a:ext cx="1066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B4D569"/>
                </a:solidFill>
              </a:rPr>
              <a:t>Qualifying Industries</a:t>
            </a:r>
          </a:p>
          <a:p>
            <a:r>
              <a:rPr lang="en-US" sz="2800" b="1" dirty="0">
                <a:solidFill>
                  <a:srgbClr val="14BACC"/>
                </a:solidFill>
              </a:rPr>
              <a:t>Property Assessed Clean Energy</a:t>
            </a:r>
            <a:endParaRPr lang="en-US" sz="6000" b="1" dirty="0">
              <a:solidFill>
                <a:srgbClr val="14BA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7281" y="1815160"/>
            <a:ext cx="9877438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Commercial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Industrial/manufacturing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Multi-family housing (5+ units)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Agriculture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Nonprofit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Places of Worship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131127" y="5828975"/>
            <a:ext cx="9060873" cy="1029026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769" y="4815710"/>
            <a:ext cx="2580783" cy="19458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CB09A9-6780-4326-8E95-E77D5664D4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0" y="6058365"/>
            <a:ext cx="2713598" cy="66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54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2654" y="267855"/>
            <a:ext cx="1066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B4D569"/>
                </a:solidFill>
              </a:rPr>
              <a:t>Niches for PACE</a:t>
            </a:r>
          </a:p>
          <a:p>
            <a:r>
              <a:rPr lang="en-US" sz="2800" b="1" dirty="0">
                <a:solidFill>
                  <a:srgbClr val="14BACC"/>
                </a:solidFill>
              </a:rPr>
              <a:t>Property Assessed Clean Energy</a:t>
            </a:r>
            <a:endParaRPr lang="en-US" sz="6000" b="1" dirty="0">
              <a:solidFill>
                <a:srgbClr val="14BA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9019" y="1939468"/>
            <a:ext cx="9877438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Renewable Energy Projects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Multi-tenant Buildings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Senior Care Facilities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131127" y="5828975"/>
            <a:ext cx="9060873" cy="1029026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81" y="4798864"/>
            <a:ext cx="1377815" cy="1902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82573D-3CD8-4842-A512-51664F26D6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0" y="6058365"/>
            <a:ext cx="2713598" cy="66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2654" y="267855"/>
            <a:ext cx="1066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B4D569"/>
                </a:solidFill>
              </a:rPr>
              <a:t>PACE Results</a:t>
            </a:r>
          </a:p>
          <a:p>
            <a:r>
              <a:rPr lang="en-US" sz="2800" b="1" dirty="0">
                <a:solidFill>
                  <a:srgbClr val="14BACC"/>
                </a:solidFill>
              </a:rPr>
              <a:t>Property Assessed Clean Energy</a:t>
            </a:r>
            <a:endParaRPr lang="en-US" sz="6000" b="1" dirty="0">
              <a:solidFill>
                <a:srgbClr val="14BA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1127" y="5828975"/>
            <a:ext cx="9060873" cy="1029026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1753" y="1987636"/>
            <a:ext cx="93010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188 Projects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$63,463,000 of Project Costs – 3</a:t>
            </a:r>
            <a:r>
              <a:rPr lang="en-US" sz="3600" baseline="30000" dirty="0"/>
              <a:t>rd</a:t>
            </a:r>
            <a:r>
              <a:rPr lang="en-US" sz="3600" dirty="0"/>
              <a:t> in Nation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$4,753,000 Annual Savings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184,105,000,000 BTUs Saved Annually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90 Jobs Retained/Created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665 Construction Jobs Created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103" y="4886575"/>
            <a:ext cx="1906769" cy="19067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4C0F62-C0F6-41C5-8079-0E84BE12CC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0" y="6058365"/>
            <a:ext cx="2713598" cy="66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95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AD055A7-1968-4447-920F-0B2D479B7A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0" y="6058365"/>
            <a:ext cx="2713598" cy="6626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5AC3623-8212-486A-8477-26E5327971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818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64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2654" y="267855"/>
            <a:ext cx="1066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B4D569"/>
                </a:solidFill>
              </a:rPr>
              <a:t>New Construction</a:t>
            </a:r>
          </a:p>
          <a:p>
            <a:r>
              <a:rPr lang="en-US" sz="2800" b="1" dirty="0">
                <a:solidFill>
                  <a:srgbClr val="14BACC"/>
                </a:solidFill>
              </a:rPr>
              <a:t>Property Assessed Clean Energy</a:t>
            </a:r>
            <a:endParaRPr lang="en-US" sz="6000" b="1" dirty="0">
              <a:solidFill>
                <a:srgbClr val="14BA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1127" y="5828975"/>
            <a:ext cx="9060873" cy="1029026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6145" y="1780271"/>
            <a:ext cx="930101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Current requested financing:</a:t>
            </a:r>
          </a:p>
          <a:p>
            <a:r>
              <a:rPr lang="en-US" sz="3600" dirty="0"/>
              <a:t>	Total project costs		$333,000,000</a:t>
            </a:r>
          </a:p>
          <a:p>
            <a:r>
              <a:rPr lang="en-US" sz="3600" dirty="0"/>
              <a:t>	PACE financing			$  29,500,000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9 housing projects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3 hotel projects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2 non-profits</a:t>
            </a:r>
          </a:p>
          <a:p>
            <a:pPr marL="1943100" lvl="3" indent="-571500">
              <a:buFont typeface="Arial" panose="020B0604020202020204" pitchFamily="34" charset="0"/>
              <a:buChar char="•"/>
            </a:pPr>
            <a:r>
              <a:rPr lang="en-US" sz="3200" dirty="0"/>
              <a:t>1 mixed used project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103" y="4886575"/>
            <a:ext cx="1906769" cy="19067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4C0F62-C0F6-41C5-8079-0E84BE12CC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0" y="6058365"/>
            <a:ext cx="2713598" cy="66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2654" y="267855"/>
            <a:ext cx="1066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B4D569"/>
                </a:solidFill>
              </a:rPr>
              <a:t>New Construction</a:t>
            </a:r>
          </a:p>
          <a:p>
            <a:r>
              <a:rPr lang="en-US" sz="2800" b="1" dirty="0">
                <a:solidFill>
                  <a:srgbClr val="14BACC"/>
                </a:solidFill>
              </a:rPr>
              <a:t>Property Assessed Clean Energy</a:t>
            </a:r>
            <a:endParaRPr lang="en-US" sz="6000" b="1" dirty="0">
              <a:solidFill>
                <a:srgbClr val="14BA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31127" y="5828975"/>
            <a:ext cx="9060873" cy="1029026"/>
          </a:xfrm>
          <a:prstGeom prst="rect">
            <a:avLst/>
          </a:prstGeom>
          <a:solidFill>
            <a:srgbClr val="B4D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6145" y="1862033"/>
            <a:ext cx="930101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Why PACE?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Mortgage holder has maximized its lending limit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Added costs associated with becoming energy efficient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There is funding gap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 PACE assessment cannot be accelerated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Mortgage holder must approve the PACE assessment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Mortgage holder is in control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Improved construction value and </a:t>
            </a:r>
            <a:r>
              <a:rPr lang="en-US" sz="2800"/>
              <a:t>cash flow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103" y="4886575"/>
            <a:ext cx="1906769" cy="190676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4C0F62-C0F6-41C5-8079-0E84BE12CC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0" y="6058365"/>
            <a:ext cx="2713598" cy="66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1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237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L. Novak</dc:creator>
  <cp:lastModifiedBy>Dana Krueger</cp:lastModifiedBy>
  <cp:revision>143</cp:revision>
  <cp:lastPrinted>2018-11-27T20:59:01Z</cp:lastPrinted>
  <dcterms:created xsi:type="dcterms:W3CDTF">2017-02-06T19:59:34Z</dcterms:created>
  <dcterms:modified xsi:type="dcterms:W3CDTF">2019-02-19T21:16:56Z</dcterms:modified>
</cp:coreProperties>
</file>