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71" r:id="rId4"/>
    <p:sldId id="260" r:id="rId5"/>
    <p:sldId id="290" r:id="rId6"/>
    <p:sldId id="272" r:id="rId7"/>
    <p:sldId id="304" r:id="rId8"/>
    <p:sldId id="305" r:id="rId9"/>
    <p:sldId id="306" r:id="rId10"/>
    <p:sldId id="270" r:id="rId11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4D569"/>
    <a:srgbClr val="14BACC"/>
    <a:srgbClr val="76BE43"/>
    <a:srgbClr val="14BA6A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3" d="100"/>
          <a:sy n="73" d="100"/>
        </p:scale>
        <p:origin x="34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EB5B8A-FCC2-44F1-B9DF-19694A62582E}" type="datetimeFigureOut">
              <a:rPr lang="en-US" smtClean="0"/>
              <a:t>2/19/2019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F5F374-7BDF-48AE-B4AE-B15746A1AB7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61672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EB5B8A-FCC2-44F1-B9DF-19694A62582E}" type="datetimeFigureOut">
              <a:rPr lang="en-US" smtClean="0"/>
              <a:t>2/19/2019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F5F374-7BDF-48AE-B4AE-B15746A1AB7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74191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EB5B8A-FCC2-44F1-B9DF-19694A62582E}" type="datetimeFigureOut">
              <a:rPr lang="en-US" smtClean="0"/>
              <a:t>2/19/2019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F5F374-7BDF-48AE-B4AE-B15746A1AB7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19666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EB5B8A-FCC2-44F1-B9DF-19694A62582E}" type="datetimeFigureOut">
              <a:rPr lang="en-US" smtClean="0"/>
              <a:t>2/19/2019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F5F374-7BDF-48AE-B4AE-B15746A1AB7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56610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EB5B8A-FCC2-44F1-B9DF-19694A62582E}" type="datetimeFigureOut">
              <a:rPr lang="en-US" smtClean="0"/>
              <a:t>2/19/2019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F5F374-7BDF-48AE-B4AE-B15746A1AB7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19619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EB5B8A-FCC2-44F1-B9DF-19694A62582E}" type="datetimeFigureOut">
              <a:rPr lang="en-US" smtClean="0"/>
              <a:t>2/19/2019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F5F374-7BDF-48AE-B4AE-B15746A1AB7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91382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EB5B8A-FCC2-44F1-B9DF-19694A62582E}" type="datetimeFigureOut">
              <a:rPr lang="en-US" smtClean="0"/>
              <a:t>2/19/2019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F5F374-7BDF-48AE-B4AE-B15746A1AB7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60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EB5B8A-FCC2-44F1-B9DF-19694A62582E}" type="datetimeFigureOut">
              <a:rPr lang="en-US" smtClean="0"/>
              <a:t>2/19/2019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F5F374-7BDF-48AE-B4AE-B15746A1AB7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29240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EB5B8A-FCC2-44F1-B9DF-19694A62582E}" type="datetimeFigureOut">
              <a:rPr lang="en-US" smtClean="0"/>
              <a:t>2/19/2019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F5F374-7BDF-48AE-B4AE-B15746A1AB7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08358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EB5B8A-FCC2-44F1-B9DF-19694A62582E}" type="datetimeFigureOut">
              <a:rPr lang="en-US" smtClean="0"/>
              <a:t>2/19/2019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F5F374-7BDF-48AE-B4AE-B15746A1AB7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90893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EB5B8A-FCC2-44F1-B9DF-19694A62582E}" type="datetimeFigureOut">
              <a:rPr lang="en-US" smtClean="0"/>
              <a:t>2/19/2019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F5F374-7BDF-48AE-B4AE-B15746A1AB7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14729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EB5B8A-FCC2-44F1-B9DF-19694A62582E}" type="datetimeFigureOut">
              <a:rPr lang="en-US" smtClean="0"/>
              <a:t>2/19/2019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F5F374-7BDF-48AE-B4AE-B15746A1AB7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39093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3297398"/>
            <a:ext cx="12192000" cy="3514436"/>
          </a:xfrm>
          <a:prstGeom prst="rect">
            <a:avLst/>
          </a:prstGeom>
          <a:solidFill>
            <a:srgbClr val="B4D56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591672" y="3531122"/>
            <a:ext cx="10990460" cy="29854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>
                <a:solidFill>
                  <a:schemeClr val="bg1"/>
                </a:solidFill>
              </a:rPr>
              <a:t>House Energy and Climate Finance and Policy Division</a:t>
            </a:r>
          </a:p>
          <a:p>
            <a:pPr algn="ctr"/>
            <a:r>
              <a:rPr lang="en-US" sz="3200" dirty="0">
                <a:solidFill>
                  <a:schemeClr val="bg1"/>
                </a:solidFill>
              </a:rPr>
              <a:t>February 21, 2019</a:t>
            </a:r>
          </a:p>
          <a:p>
            <a:pPr algn="r"/>
            <a:endParaRPr lang="en-US" sz="3200" dirty="0">
              <a:solidFill>
                <a:schemeClr val="bg1"/>
              </a:solidFill>
            </a:endParaRPr>
          </a:p>
          <a:p>
            <a:pPr algn="r"/>
            <a:endParaRPr lang="en-US" sz="3600" dirty="0">
              <a:solidFill>
                <a:schemeClr val="bg1"/>
              </a:solidFill>
            </a:endParaRPr>
          </a:p>
          <a:p>
            <a:pPr algn="r"/>
            <a:r>
              <a:rPr lang="en-US" sz="2800" dirty="0">
                <a:solidFill>
                  <a:schemeClr val="bg1"/>
                </a:solidFill>
              </a:rPr>
              <a:t>By: Peter Klein, VP Finance</a:t>
            </a:r>
          </a:p>
          <a:p>
            <a:pPr algn="r"/>
            <a:r>
              <a:rPr lang="en-US" sz="2800" dirty="0">
                <a:solidFill>
                  <a:schemeClr val="bg1"/>
                </a:solidFill>
              </a:rPr>
              <a:t>Saint Paul Port Authority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54F4217-74D7-4FE4-A2DB-DDC69339808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8461" y="687681"/>
            <a:ext cx="6523643" cy="15929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342567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3131127" y="5609968"/>
            <a:ext cx="8780787" cy="1091013"/>
          </a:xfrm>
          <a:prstGeom prst="rect">
            <a:avLst/>
          </a:prstGeom>
          <a:solidFill>
            <a:srgbClr val="B4D56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3131127" y="222422"/>
            <a:ext cx="8780787" cy="5247502"/>
          </a:xfrm>
          <a:prstGeom prst="rect">
            <a:avLst/>
          </a:prstGeom>
          <a:solidFill>
            <a:srgbClr val="14BA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232947" y="222422"/>
            <a:ext cx="2765626" cy="5247502"/>
          </a:xfrm>
          <a:prstGeom prst="rect">
            <a:avLst/>
          </a:prstGeom>
          <a:solidFill>
            <a:srgbClr val="B4D56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3954162" y="1161535"/>
            <a:ext cx="7224584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>
                <a:solidFill>
                  <a:schemeClr val="bg1"/>
                </a:solidFill>
              </a:rPr>
              <a:t>Questions?</a:t>
            </a:r>
          </a:p>
          <a:p>
            <a:pPr algn="ctr"/>
            <a:endParaRPr lang="en-US" sz="4000" b="1" dirty="0">
              <a:solidFill>
                <a:schemeClr val="bg1"/>
              </a:solidFill>
            </a:endParaRPr>
          </a:p>
          <a:p>
            <a:pPr algn="ctr"/>
            <a:endParaRPr lang="en-US" sz="4000" b="1" dirty="0">
              <a:solidFill>
                <a:schemeClr val="bg1"/>
              </a:solidFill>
            </a:endParaRPr>
          </a:p>
          <a:p>
            <a:pPr algn="ctr"/>
            <a:endParaRPr lang="en-US" sz="4000" b="1" dirty="0">
              <a:solidFill>
                <a:schemeClr val="bg1"/>
              </a:solidFill>
            </a:endParaRPr>
          </a:p>
          <a:p>
            <a:pPr algn="ctr"/>
            <a:r>
              <a:rPr lang="en-US" sz="4000" b="1" dirty="0">
                <a:solidFill>
                  <a:schemeClr val="bg1"/>
                </a:solidFill>
              </a:rPr>
              <a:t>www.minnpace.com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81911" y="584015"/>
            <a:ext cx="2067697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bg1"/>
                </a:solidFill>
              </a:rPr>
              <a:t>“</a:t>
            </a:r>
            <a:r>
              <a:rPr lang="en-US" sz="2400" i="1" dirty="0">
                <a:solidFill>
                  <a:schemeClr val="bg1"/>
                </a:solidFill>
              </a:rPr>
              <a:t>MinnPACE allows us to sell more projects, install more systems, and in some cases it allows us to increase project size.”</a:t>
            </a:r>
          </a:p>
          <a:p>
            <a:endParaRPr lang="en-US" sz="2400" dirty="0">
              <a:solidFill>
                <a:schemeClr val="bg1"/>
              </a:solidFill>
            </a:endParaRPr>
          </a:p>
          <a:p>
            <a:pPr algn="r"/>
            <a:r>
              <a:rPr lang="en-US" sz="2400" dirty="0">
                <a:solidFill>
                  <a:schemeClr val="bg1"/>
                </a:solidFill>
              </a:rPr>
              <a:t>-Eric Pasi</a:t>
            </a:r>
          </a:p>
          <a:p>
            <a:pPr algn="r"/>
            <a:r>
              <a:rPr lang="en-US" sz="2400" dirty="0">
                <a:solidFill>
                  <a:schemeClr val="bg1"/>
                </a:solidFill>
              </a:rPr>
              <a:t>IPS Solar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16A6AF87-1D0B-46EB-936A-424390551D7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2220" y="6058365"/>
            <a:ext cx="2713598" cy="6626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36473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131127" y="5921337"/>
            <a:ext cx="9060873" cy="936663"/>
          </a:xfrm>
          <a:prstGeom prst="rect">
            <a:avLst/>
          </a:prstGeom>
          <a:solidFill>
            <a:srgbClr val="B4D56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02103" y="4886575"/>
            <a:ext cx="1906769" cy="1906769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572654" y="267855"/>
            <a:ext cx="106680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b="1" dirty="0">
                <a:solidFill>
                  <a:srgbClr val="B4D569"/>
                </a:solidFill>
              </a:rPr>
              <a:t>SPPA Energy Financing Programs</a:t>
            </a:r>
            <a:endParaRPr lang="en-US" sz="6000" b="1" dirty="0">
              <a:solidFill>
                <a:srgbClr val="14BACC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256145" y="1685782"/>
            <a:ext cx="9301018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/>
              <a:t>Trillion BTU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/>
              <a:t>Property Assessed Clean Energy (PACE)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/>
              <a:t>Energy Savings Partnership (ESP)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US" sz="2800" dirty="0"/>
          </a:p>
          <a:p>
            <a:pPr marL="1028700" lvl="1" indent="-571500">
              <a:buFont typeface="Arial" panose="020B0604020202020204" pitchFamily="34" charset="0"/>
              <a:buChar char="•"/>
            </a:pPr>
            <a:r>
              <a:rPr lang="en-US" sz="3600" dirty="0"/>
              <a:t>Statewide</a:t>
            </a:r>
          </a:p>
          <a:p>
            <a:pPr marL="1028700" lvl="1" indent="-571500">
              <a:buFont typeface="Arial" panose="020B0604020202020204" pitchFamily="34" charset="0"/>
              <a:buChar char="•"/>
            </a:pPr>
            <a:r>
              <a:rPr lang="en-US" sz="3600" dirty="0"/>
              <a:t>100% Financing</a:t>
            </a:r>
          </a:p>
          <a:p>
            <a:pPr marL="1028700" lvl="1" indent="-571500">
              <a:buFont typeface="Arial" panose="020B0604020202020204" pitchFamily="34" charset="0"/>
              <a:buChar char="•"/>
            </a:pPr>
            <a:r>
              <a:rPr lang="en-US" sz="3600" dirty="0"/>
              <a:t>Immediate Positive Cash Flow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990B0E1C-C252-4A58-88D5-F247CCCC42D9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2220" y="6058365"/>
            <a:ext cx="2713598" cy="6626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84398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131127" y="5921337"/>
            <a:ext cx="9060873" cy="936663"/>
          </a:xfrm>
          <a:prstGeom prst="rect">
            <a:avLst/>
          </a:prstGeom>
          <a:solidFill>
            <a:srgbClr val="B4D56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572654" y="267855"/>
            <a:ext cx="106680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b="1" dirty="0">
                <a:solidFill>
                  <a:srgbClr val="B4D569"/>
                </a:solidFill>
              </a:rPr>
              <a:t>Minnesota’s PACE Programs</a:t>
            </a:r>
          </a:p>
          <a:p>
            <a:r>
              <a:rPr lang="en-US" sz="2800" b="1" dirty="0">
                <a:solidFill>
                  <a:srgbClr val="14BACC"/>
                </a:solidFill>
              </a:rPr>
              <a:t>Property Assessed Clean Energy</a:t>
            </a:r>
            <a:endParaRPr lang="en-US" sz="6000" b="1" dirty="0">
              <a:solidFill>
                <a:srgbClr val="14BACC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340717" y="1894267"/>
            <a:ext cx="930101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/>
              <a:t>Saint Paul Port Authority (</a:t>
            </a:r>
            <a:r>
              <a:rPr lang="en-US" sz="3600" dirty="0" err="1"/>
              <a:t>MinnPACE</a:t>
            </a:r>
            <a:r>
              <a:rPr lang="en-US" sz="3600" dirty="0"/>
              <a:t>)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/>
              <a:t>Southwest Regional Development Commission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62490" y="5227782"/>
            <a:ext cx="1556327" cy="1556327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5595AEA0-C371-495F-B0D4-47791E499B87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2220" y="6058365"/>
            <a:ext cx="2713598" cy="6626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96087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572654" y="267855"/>
            <a:ext cx="106680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b="1" dirty="0">
                <a:solidFill>
                  <a:srgbClr val="B4D569"/>
                </a:solidFill>
              </a:rPr>
              <a:t>Qualifying Industries</a:t>
            </a:r>
          </a:p>
          <a:p>
            <a:r>
              <a:rPr lang="en-US" sz="2800" b="1" dirty="0">
                <a:solidFill>
                  <a:srgbClr val="14BACC"/>
                </a:solidFill>
              </a:rPr>
              <a:t>Property Assessed Clean Energy</a:t>
            </a:r>
            <a:endParaRPr lang="en-US" sz="6000" b="1" dirty="0">
              <a:solidFill>
                <a:srgbClr val="14BACC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157281" y="1815160"/>
            <a:ext cx="9877438" cy="39130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/>
              <a:t>Commercial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/>
              <a:t>Industrial/manufacturing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/>
              <a:t>Multi-family housing (5+ units)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/>
              <a:t>Agriculture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/>
              <a:t>Nonprofit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/>
              <a:t>Places of Worship</a:t>
            </a:r>
          </a:p>
          <a:p>
            <a:pPr marL="571500" indent="-571500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en-US" sz="2400" dirty="0"/>
          </a:p>
        </p:txBody>
      </p:sp>
      <p:sp>
        <p:nvSpPr>
          <p:cNvPr id="9" name="Rectangle 8"/>
          <p:cNvSpPr/>
          <p:nvPr/>
        </p:nvSpPr>
        <p:spPr>
          <a:xfrm>
            <a:off x="3131127" y="5828975"/>
            <a:ext cx="9060873" cy="1029026"/>
          </a:xfrm>
          <a:prstGeom prst="rect">
            <a:avLst/>
          </a:prstGeom>
          <a:solidFill>
            <a:srgbClr val="B4D56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41769" y="4815710"/>
            <a:ext cx="2580783" cy="1945814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74CB09A9-6780-4326-8E95-E77D5664D41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2220" y="6058365"/>
            <a:ext cx="2713598" cy="6626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96544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572654" y="267855"/>
            <a:ext cx="106680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b="1" dirty="0">
                <a:solidFill>
                  <a:srgbClr val="B4D569"/>
                </a:solidFill>
              </a:rPr>
              <a:t>Niches for PACE</a:t>
            </a:r>
          </a:p>
          <a:p>
            <a:r>
              <a:rPr lang="en-US" sz="2800" b="1" dirty="0">
                <a:solidFill>
                  <a:srgbClr val="14BACC"/>
                </a:solidFill>
              </a:rPr>
              <a:t>Property Assessed Clean Energy</a:t>
            </a:r>
            <a:endParaRPr lang="en-US" sz="6000" b="1" dirty="0">
              <a:solidFill>
                <a:srgbClr val="14BACC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569019" y="1939468"/>
            <a:ext cx="9877438" cy="22510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/>
              <a:t>Renewable Energy Projects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/>
              <a:t>Multi-tenant Buildings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/>
              <a:t>Senior Care Facilities</a:t>
            </a:r>
          </a:p>
          <a:p>
            <a:pPr marL="571500" indent="-571500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en-US" sz="2400" dirty="0"/>
          </a:p>
        </p:txBody>
      </p:sp>
      <p:sp>
        <p:nvSpPr>
          <p:cNvPr id="9" name="Rectangle 8"/>
          <p:cNvSpPr/>
          <p:nvPr/>
        </p:nvSpPr>
        <p:spPr>
          <a:xfrm>
            <a:off x="3131127" y="5828975"/>
            <a:ext cx="9060873" cy="1029026"/>
          </a:xfrm>
          <a:prstGeom prst="rect">
            <a:avLst/>
          </a:prstGeom>
          <a:solidFill>
            <a:srgbClr val="B4D56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239381" y="4798864"/>
            <a:ext cx="1377815" cy="1902117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F682573D-3CD8-4842-A512-51664F26D643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2220" y="6058365"/>
            <a:ext cx="2713598" cy="6626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442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572654" y="267855"/>
            <a:ext cx="106680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b="1" dirty="0">
                <a:solidFill>
                  <a:srgbClr val="B4D569"/>
                </a:solidFill>
              </a:rPr>
              <a:t>PACE Results</a:t>
            </a:r>
          </a:p>
          <a:p>
            <a:r>
              <a:rPr lang="en-US" sz="2800" b="1" dirty="0">
                <a:solidFill>
                  <a:srgbClr val="14BACC"/>
                </a:solidFill>
              </a:rPr>
              <a:t>Property Assessed Clean Energy</a:t>
            </a:r>
            <a:endParaRPr lang="en-US" sz="6000" b="1" dirty="0">
              <a:solidFill>
                <a:srgbClr val="14BACC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3131127" y="5828975"/>
            <a:ext cx="9060873" cy="1029026"/>
          </a:xfrm>
          <a:prstGeom prst="rect">
            <a:avLst/>
          </a:prstGeom>
          <a:solidFill>
            <a:srgbClr val="B4D56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1331753" y="1987636"/>
            <a:ext cx="9301018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/>
              <a:t>188 Projects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/>
              <a:t>$63,463,000 of Project Costs – 3</a:t>
            </a:r>
            <a:r>
              <a:rPr lang="en-US" sz="3600" baseline="30000" dirty="0"/>
              <a:t>rd</a:t>
            </a:r>
            <a:r>
              <a:rPr lang="en-US" sz="3600" dirty="0"/>
              <a:t> in Nation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/>
              <a:t>$4,753,000 Annual Savings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/>
              <a:t>184,105,000,000 BTUs Saved Annually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/>
              <a:t>90 Jobs Retained/Created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/>
              <a:t>665 Construction Jobs Created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02103" y="4886575"/>
            <a:ext cx="1906769" cy="1906769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564C0F62-C0F6-41C5-8079-0E84BE12CC8E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2220" y="6058365"/>
            <a:ext cx="2713598" cy="6626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57959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>
            <a:extLst>
              <a:ext uri="{FF2B5EF4-FFF2-40B4-BE49-F238E27FC236}">
                <a16:creationId xmlns:a16="http://schemas.microsoft.com/office/drawing/2014/main" id="{BAD055A7-1968-4447-920F-0B2D479B7A2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2220" y="6058365"/>
            <a:ext cx="2713598" cy="662605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65AC3623-8212-486A-8477-26E5327971F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25818" y="0"/>
            <a:ext cx="8875058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76486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572654" y="267855"/>
            <a:ext cx="106680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b="1" dirty="0">
                <a:solidFill>
                  <a:srgbClr val="B4D569"/>
                </a:solidFill>
              </a:rPr>
              <a:t>New Construction</a:t>
            </a:r>
          </a:p>
          <a:p>
            <a:r>
              <a:rPr lang="en-US" sz="2800" b="1" dirty="0">
                <a:solidFill>
                  <a:srgbClr val="14BACC"/>
                </a:solidFill>
              </a:rPr>
              <a:t>Property Assessed Clean Energy</a:t>
            </a:r>
            <a:endParaRPr lang="en-US" sz="6000" b="1" dirty="0">
              <a:solidFill>
                <a:srgbClr val="14BACC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3131127" y="5828975"/>
            <a:ext cx="9060873" cy="1029026"/>
          </a:xfrm>
          <a:prstGeom prst="rect">
            <a:avLst/>
          </a:prstGeom>
          <a:solidFill>
            <a:srgbClr val="B4D56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1256145" y="1780271"/>
            <a:ext cx="9301018" cy="42780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Current requested financing:</a:t>
            </a:r>
          </a:p>
          <a:p>
            <a:r>
              <a:rPr lang="en-US" sz="3600" dirty="0"/>
              <a:t>	Total project costs		$333,000,000</a:t>
            </a:r>
          </a:p>
          <a:p>
            <a:r>
              <a:rPr lang="en-US" sz="3600" dirty="0"/>
              <a:t>	PACE financing			$  29,500,000</a:t>
            </a:r>
          </a:p>
          <a:p>
            <a:pPr marL="1943100" lvl="3" indent="-571500">
              <a:buFont typeface="Arial" panose="020B0604020202020204" pitchFamily="34" charset="0"/>
              <a:buChar char="•"/>
            </a:pPr>
            <a:r>
              <a:rPr lang="en-US" sz="3200" dirty="0"/>
              <a:t>9 housing projects</a:t>
            </a:r>
          </a:p>
          <a:p>
            <a:pPr marL="1943100" lvl="3" indent="-571500">
              <a:buFont typeface="Arial" panose="020B0604020202020204" pitchFamily="34" charset="0"/>
              <a:buChar char="•"/>
            </a:pPr>
            <a:r>
              <a:rPr lang="en-US" sz="3200" dirty="0"/>
              <a:t>3 hotel projects</a:t>
            </a:r>
          </a:p>
          <a:p>
            <a:pPr marL="1943100" lvl="3" indent="-571500">
              <a:buFont typeface="Arial" panose="020B0604020202020204" pitchFamily="34" charset="0"/>
              <a:buChar char="•"/>
            </a:pPr>
            <a:r>
              <a:rPr lang="en-US" sz="3200" dirty="0"/>
              <a:t>2 non-profits</a:t>
            </a:r>
          </a:p>
          <a:p>
            <a:pPr marL="1943100" lvl="3" indent="-571500">
              <a:buFont typeface="Arial" panose="020B0604020202020204" pitchFamily="34" charset="0"/>
              <a:buChar char="•"/>
            </a:pPr>
            <a:r>
              <a:rPr lang="en-US" sz="3200" dirty="0"/>
              <a:t>1 mixed used project</a:t>
            </a:r>
          </a:p>
          <a:p>
            <a:pPr marL="1028700" lvl="1" indent="-571500">
              <a:buFont typeface="Arial" panose="020B0604020202020204" pitchFamily="34" charset="0"/>
              <a:buChar char="•"/>
            </a:pPr>
            <a:endParaRPr lang="en-US" sz="3600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02103" y="4886575"/>
            <a:ext cx="1906769" cy="1906769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564C0F62-C0F6-41C5-8079-0E84BE12CC8E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2220" y="6058365"/>
            <a:ext cx="2713598" cy="6626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41431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572654" y="267855"/>
            <a:ext cx="106680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b="1" dirty="0">
                <a:solidFill>
                  <a:srgbClr val="B4D569"/>
                </a:solidFill>
              </a:rPr>
              <a:t>New Construction</a:t>
            </a:r>
          </a:p>
          <a:p>
            <a:r>
              <a:rPr lang="en-US" sz="2800" b="1" dirty="0">
                <a:solidFill>
                  <a:srgbClr val="14BACC"/>
                </a:solidFill>
              </a:rPr>
              <a:t>Property Assessed Clean Energy</a:t>
            </a:r>
            <a:endParaRPr lang="en-US" sz="6000" b="1" dirty="0">
              <a:solidFill>
                <a:srgbClr val="14BACC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3131127" y="5828975"/>
            <a:ext cx="9060873" cy="1029026"/>
          </a:xfrm>
          <a:prstGeom prst="rect">
            <a:avLst/>
          </a:prstGeom>
          <a:solidFill>
            <a:srgbClr val="B4D56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1256145" y="1862033"/>
            <a:ext cx="9301018" cy="36625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Why PACE?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800" dirty="0"/>
              <a:t>Mortgage holder has maximized its lending limit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800" dirty="0"/>
              <a:t>Added costs associated with becoming energy efficient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800" dirty="0"/>
              <a:t>There is funding gap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800" dirty="0"/>
              <a:t>The PACE assessment cannot be accelerated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800" dirty="0"/>
              <a:t>Mortgage holder must approve the PACE assessment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800" dirty="0"/>
              <a:t>Mortgage holder is in control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800" dirty="0"/>
              <a:t>Improved construction value and </a:t>
            </a:r>
            <a:r>
              <a:rPr lang="en-US" sz="2800"/>
              <a:t>cash flow</a:t>
            </a:r>
            <a:endParaRPr lang="en-US" sz="2800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02103" y="4886575"/>
            <a:ext cx="1906769" cy="1906769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564C0F62-C0F6-41C5-8079-0E84BE12CC8E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2220" y="6058365"/>
            <a:ext cx="2713598" cy="6626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25110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2980</TotalTime>
  <Words>237</Words>
  <Application>Microsoft Office PowerPoint</Application>
  <PresentationFormat>Widescreen</PresentationFormat>
  <Paragraphs>67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Andrea L. Novak</dc:creator>
  <cp:lastModifiedBy>Dana Krueger</cp:lastModifiedBy>
  <cp:revision>143</cp:revision>
  <cp:lastPrinted>2018-11-27T20:59:01Z</cp:lastPrinted>
  <dcterms:created xsi:type="dcterms:W3CDTF">2017-02-06T19:59:34Z</dcterms:created>
  <dcterms:modified xsi:type="dcterms:W3CDTF">2019-02-19T21:16:56Z</dcterms:modified>
</cp:coreProperties>
</file>