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275" r:id="rId4"/>
    <p:sldId id="276" r:id="rId5"/>
    <p:sldId id="278" r:id="rId6"/>
    <p:sldId id="285" r:id="rId7"/>
    <p:sldId id="284" r:id="rId8"/>
    <p:sldId id="279" r:id="rId9"/>
    <p:sldId id="280" r:id="rId10"/>
    <p:sldId id="281" r:id="rId11"/>
    <p:sldId id="282" r:id="rId12"/>
    <p:sldId id="287" r:id="rId13"/>
    <p:sldId id="283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55D"/>
    <a:srgbClr val="994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8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A748C-74A5-46FA-9FD5-8F34637E201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524B-A20A-48CB-8B41-CE1689CB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15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3220-F77F-487A-8B49-2D1AD44DB2BA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4FA01-EA5D-48CC-956B-7AF3F8F0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8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FA01-EA5D-48CC-956B-7AF3F8F0F47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FBCC-B1C4-45E3-917C-D26C51354598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0884-5ED6-4CD7-B7E6-085F07F4FC7B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9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CA1E-9938-4B32-B1A1-9ED45390145D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2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E6A6-D294-4982-8E01-83469775E226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5A99-E63B-4B7F-BB2D-E99725C85811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71ED-70A6-4D2D-AD99-867492D86C72}" type="datetime1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1582-37C8-4AA8-BCFA-4E053592D4A7}" type="datetime1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C4B-17CE-41BE-8E3A-5911996AD124}" type="datetime1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A97-C2C1-45DF-9C95-65596AB56903}" type="datetime1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18CD-02B9-4724-B04A-F831C665B6B3}" type="datetime1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68F7-66A6-4CE9-89DF-9844ABF321F2}" type="datetime1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0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21C4-F591-4A6B-9997-2E7B6D1FDAF6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2015 Minnesota Rural Health Association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5576-0DB0-41D2-99DF-FB335E19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2" y="592592"/>
            <a:ext cx="8229600" cy="6265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35" y="1371451"/>
            <a:ext cx="9144000" cy="460183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The State of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2060"/>
                </a:solidFill>
                <a:latin typeface="+mn-lt"/>
              </a:rPr>
            </a:br>
            <a:r>
              <a:rPr lang="en-US" b="1" dirty="0" smtClean="0">
                <a:solidFill>
                  <a:srgbClr val="002060"/>
                </a:solidFill>
                <a:latin typeface="+mn-lt"/>
              </a:rPr>
              <a:t>Minnesota Rural Health</a:t>
            </a:r>
            <a:br>
              <a:rPr lang="en-US" b="1" dirty="0" smtClean="0">
                <a:solidFill>
                  <a:srgbClr val="002060"/>
                </a:solidFill>
                <a:latin typeface="+mn-lt"/>
              </a:rPr>
            </a:br>
            <a:r>
              <a:rPr lang="en-US" b="1" dirty="0" smtClean="0">
                <a:solidFill>
                  <a:srgbClr val="002060"/>
                </a:solidFill>
                <a:latin typeface="+mn-lt"/>
              </a:rPr>
              <a:t>2015</a:t>
            </a:r>
            <a:br>
              <a:rPr lang="en-US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________________________________________</a:t>
            </a:r>
            <a:br>
              <a:rPr lang="en-US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1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+mn-lt"/>
              </a:rPr>
            </a:b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February 3, 2015</a:t>
            </a:r>
            <a:br>
              <a:rPr lang="en-US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Minnesota Rural Health Association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0" y="592592"/>
            <a:ext cx="12192000" cy="333828"/>
          </a:xfrm>
          <a:prstGeom prst="round1Rect">
            <a:avLst/>
          </a:prstGeom>
          <a:solidFill>
            <a:srgbClr val="582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0" y="926420"/>
            <a:ext cx="12192000" cy="118609"/>
          </a:xfrm>
          <a:prstGeom prst="round1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</a:t>
            </a:r>
            <a:r>
              <a:rPr lang="en-US" dirty="0" smtClean="0">
                <a:solidFill>
                  <a:schemeClr val="tx1"/>
                </a:solidFill>
              </a:rPr>
              <a:t>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1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12" y="342323"/>
            <a:ext cx="2563544" cy="16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543" y="2058467"/>
            <a:ext cx="10246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Reimbursement Disparities</a:t>
            </a:r>
            <a:endParaRPr lang="en-US" sz="3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Rural health care providers serve a disproportionately large number of residents who rely on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public health care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Public programs (Medicare, Medicaid and others) often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pay below cost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are increasingly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reducing reimbursement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Despite a high percentage of Minnesotans with health insurance, many still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face unaffordable deductibles and other barriers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covering health care costs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10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542" y="2066216"/>
            <a:ext cx="109292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Hospitals,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Clinics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Nursing Homes In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risis</a:t>
            </a:r>
          </a:p>
          <a:p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Most hospitals in rural Minnesota operate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the red or with margins of less than 5 percent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making new health care reform requirements more difficult to afford.</a:t>
            </a:r>
            <a:endParaRPr lang="en-U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health care infrastructure in much of rural Minnesota is a web of small hospitals, clinics and nursing homes, often attached to the hospitals and often </a:t>
            </a:r>
            <a:r>
              <a:rPr lang="en-US" sz="2800" b="1" dirty="0"/>
              <a:t>experiencing significant financial stress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Many rural hospitals have financial margins too narrow or </a:t>
            </a:r>
            <a:r>
              <a:rPr lang="en-US" sz="2800" b="1" dirty="0"/>
              <a:t>too low to support investments in critical plant and technological upgrades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11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542" y="2066216"/>
            <a:ext cx="109292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Hospitals,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Clinics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Nursing Homes In Crisis</a:t>
            </a:r>
          </a:p>
          <a:p>
            <a:endParaRPr lang="en-US" sz="1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Medicaid and Medicare </a:t>
            </a:r>
            <a:r>
              <a:rPr lang="en-US" sz="2800" b="1" dirty="0"/>
              <a:t>reimbursement rates remain generally below actual costs</a:t>
            </a:r>
            <a:r>
              <a:rPr lang="en-US" sz="2800" dirty="0"/>
              <a:t> of services provided, </a:t>
            </a:r>
            <a:r>
              <a:rPr lang="en-US" sz="2800" dirty="0" smtClean="0"/>
              <a:t>stressing rural providers </a:t>
            </a:r>
            <a:r>
              <a:rPr lang="en-US" sz="2800" dirty="0"/>
              <a:t>that depend </a:t>
            </a:r>
            <a:r>
              <a:rPr lang="en-US" sz="2800" dirty="0" smtClean="0"/>
              <a:t>more heavily on </a:t>
            </a:r>
            <a:r>
              <a:rPr lang="en-US" sz="2800" dirty="0"/>
              <a:t>reimbursements from public programs.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Many rural long-term care facilities are </a:t>
            </a:r>
            <a:r>
              <a:rPr lang="en-US" sz="2800" b="1" dirty="0"/>
              <a:t>at risk of closure</a:t>
            </a:r>
            <a:r>
              <a:rPr lang="en-US" sz="2800" dirty="0"/>
              <a:t>, affecting the health care safety net for the rural elderly.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12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600" y="1968282"/>
            <a:ext cx="10058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Achieving and Maintaining Health and Wellness</a:t>
            </a:r>
          </a:p>
          <a:p>
            <a:endParaRPr lang="en-US" sz="2800" dirty="0"/>
          </a:p>
          <a:p>
            <a:r>
              <a:rPr lang="en-US" sz="2800" dirty="0" smtClean="0"/>
              <a:t>According to a study by </a:t>
            </a:r>
            <a:r>
              <a:rPr lang="en-US" sz="2800" dirty="0"/>
              <a:t>the University of Wisconsin and the Robert Wood Johnson </a:t>
            </a:r>
            <a:r>
              <a:rPr lang="en-US" sz="2800" dirty="0" smtClean="0"/>
              <a:t>Foundation which ranked the overall health of Minnesotans by county, </a:t>
            </a:r>
            <a:r>
              <a:rPr lang="en-US" sz="2800" b="1" dirty="0" smtClean="0"/>
              <a:t>the </a:t>
            </a:r>
            <a:r>
              <a:rPr lang="en-US" sz="2800" b="1" dirty="0"/>
              <a:t>worst health problems were found in rural parts of </a:t>
            </a:r>
            <a:r>
              <a:rPr lang="en-US" sz="2800" b="1" dirty="0" smtClean="0"/>
              <a:t>our </a:t>
            </a:r>
            <a:r>
              <a:rPr lang="en-US" sz="2800" b="1" dirty="0"/>
              <a:t>state</a:t>
            </a:r>
            <a:r>
              <a:rPr lang="en-US" sz="2800" dirty="0"/>
              <a:t>. Poor health outcomes were </a:t>
            </a:r>
            <a:r>
              <a:rPr lang="en-US" sz="2800" dirty="0" smtClean="0"/>
              <a:t>particularly </a:t>
            </a:r>
            <a:r>
              <a:rPr lang="en-US" sz="2800" dirty="0"/>
              <a:t>concentrated in </a:t>
            </a:r>
            <a:r>
              <a:rPr lang="en-US" sz="2800" b="1" dirty="0" smtClean="0"/>
              <a:t>north central </a:t>
            </a:r>
            <a:r>
              <a:rPr lang="en-US" sz="2800" b="1" dirty="0"/>
              <a:t>and </a:t>
            </a:r>
            <a:r>
              <a:rPr lang="en-US" sz="2800" b="1" dirty="0" smtClean="0"/>
              <a:t>northeastern </a:t>
            </a:r>
            <a:r>
              <a:rPr lang="en-US" sz="2800" b="1" dirty="0"/>
              <a:t>Minnesota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13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796989"/>
            <a:ext cx="10058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HF 211/ SF 3</a:t>
            </a:r>
          </a:p>
          <a:p>
            <a:endParaRPr lang="en-US" sz="1000" dirty="0"/>
          </a:p>
          <a:p>
            <a:r>
              <a:rPr lang="en-US" sz="3200" dirty="0" smtClean="0"/>
              <a:t>The Minnesota Rural Health Association (MRHA) appreciates and </a:t>
            </a:r>
            <a:r>
              <a:rPr lang="en-US" sz="3200" b="1" dirty="0" smtClean="0"/>
              <a:t>strongly supports HF 211/SF 3</a:t>
            </a:r>
            <a:r>
              <a:rPr lang="en-US" sz="3200" dirty="0" smtClean="0"/>
              <a:t> and its effort to add </a:t>
            </a:r>
            <a:r>
              <a:rPr lang="en-US" sz="3200" dirty="0"/>
              <a:t>rural mental health professionals, public health </a:t>
            </a:r>
            <a:r>
              <a:rPr lang="en-US" sz="3200" dirty="0" smtClean="0"/>
              <a:t>nurses, dental </a:t>
            </a:r>
            <a:r>
              <a:rPr lang="en-US" sz="3200" dirty="0"/>
              <a:t>therapists, </a:t>
            </a:r>
            <a:r>
              <a:rPr lang="en-US" sz="3200" dirty="0" smtClean="0"/>
              <a:t>advanced </a:t>
            </a:r>
            <a:r>
              <a:rPr lang="en-US" sz="3200" dirty="0"/>
              <a:t>dental therapists </a:t>
            </a:r>
            <a:r>
              <a:rPr lang="en-US" sz="3200" dirty="0" smtClean="0"/>
              <a:t> and nurses who work in hospital-based nursing homes to </a:t>
            </a:r>
            <a:r>
              <a:rPr lang="en-US" sz="3200" dirty="0"/>
              <a:t>the </a:t>
            </a:r>
            <a:r>
              <a:rPr lang="en-US" sz="3200" dirty="0" smtClean="0"/>
              <a:t>state’s health </a:t>
            </a:r>
            <a:r>
              <a:rPr lang="en-US" sz="3200" dirty="0" smtClean="0"/>
              <a:t>professional education </a:t>
            </a:r>
            <a:r>
              <a:rPr lang="en-US" sz="3200" dirty="0"/>
              <a:t>loan forgiveness </a:t>
            </a:r>
            <a:r>
              <a:rPr lang="en-US" sz="3200" dirty="0" smtClean="0"/>
              <a:t>program, </a:t>
            </a:r>
            <a:r>
              <a:rPr lang="en-US" sz="3200" b="1" dirty="0" smtClean="0"/>
              <a:t>because of the critical need for such providers in our rural communities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14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526" y="1787452"/>
            <a:ext cx="100950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Thank you.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Minnesota Rural Health </a:t>
            </a:r>
            <a:r>
              <a:rPr lang="en-US" sz="3200" b="1" dirty="0" smtClean="0">
                <a:solidFill>
                  <a:srgbClr val="002060"/>
                </a:solidFill>
              </a:rPr>
              <a:t>Association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Steve Gottwalt, Executive Director</a:t>
            </a:r>
            <a:endParaRPr lang="en-US" sz="3200" dirty="0" smtClean="0">
              <a:solidFill>
                <a:srgbClr val="002060"/>
              </a:solidFill>
            </a:endParaRPr>
          </a:p>
          <a:p>
            <a:endParaRPr lang="en-US" sz="1000" dirty="0"/>
          </a:p>
          <a:p>
            <a:pPr lvl="2"/>
            <a:r>
              <a:rPr lang="en-US" sz="3200" dirty="0" smtClean="0"/>
              <a:t>P.O. Box 421</a:t>
            </a:r>
            <a:br>
              <a:rPr lang="en-US" sz="3200" dirty="0" smtClean="0"/>
            </a:br>
            <a:r>
              <a:rPr lang="en-US" sz="3200" dirty="0" smtClean="0"/>
              <a:t>Waite Park, MN  56387</a:t>
            </a:r>
            <a:br>
              <a:rPr lang="en-US" sz="3200" dirty="0" smtClean="0"/>
            </a:br>
            <a:r>
              <a:rPr lang="en-US" sz="3200" dirty="0" smtClean="0"/>
              <a:t>(952) 923-5265</a:t>
            </a:r>
          </a:p>
          <a:p>
            <a:pPr lvl="2"/>
            <a:endParaRPr lang="en-US" sz="1000" dirty="0"/>
          </a:p>
          <a:p>
            <a:pPr lvl="2"/>
            <a:r>
              <a:rPr lang="en-US" sz="3200" dirty="0" smtClean="0">
                <a:solidFill>
                  <a:srgbClr val="002060"/>
                </a:solidFill>
              </a:rPr>
              <a:t>www.mnruralhealth.org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64421" y="6356350"/>
            <a:ext cx="2743200" cy="365125"/>
          </a:xfrm>
        </p:spPr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15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189">
            <a:off x="7211755" y="2410579"/>
            <a:ext cx="4577766" cy="3433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99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6672" y="2235037"/>
            <a:ext cx="62923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As rural communities in Minnesota pursue the triple aim of greater access to higher quality, more cost effective health care, along with improved health and wellness, they face many unique challenges</a:t>
            </a:r>
            <a:r>
              <a:rPr lang="en-US" sz="3200" dirty="0"/>
              <a:t> </a:t>
            </a:r>
            <a:r>
              <a:rPr lang="en-US" sz="3200" dirty="0" smtClean="0"/>
              <a:t>compared to metro-area residents.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4" y="2345631"/>
            <a:ext cx="3961914" cy="3301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2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6489" y="1557339"/>
            <a:ext cx="109624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Unique Challenges In Our Rural Communities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An increasingly </a:t>
            </a:r>
            <a:r>
              <a:rPr lang="en-US" sz="2400" b="1" dirty="0" smtClean="0"/>
              <a:t>older and lower income </a:t>
            </a:r>
            <a:r>
              <a:rPr lang="en-US" sz="2400" dirty="0" smtClean="0"/>
              <a:t>population</a:t>
            </a:r>
            <a:r>
              <a:rPr lang="en-US" sz="2400" dirty="0"/>
              <a:t> </a:t>
            </a:r>
            <a:r>
              <a:rPr lang="en-US" sz="2400" dirty="0" smtClean="0"/>
              <a:t>which relies more heavily on </a:t>
            </a:r>
            <a:r>
              <a:rPr lang="en-US" sz="2400" b="1" dirty="0" smtClean="0"/>
              <a:t>public health care programs </a:t>
            </a:r>
            <a:r>
              <a:rPr lang="en-US" sz="2400" dirty="0" smtClean="0"/>
              <a:t>that pay below </a:t>
            </a:r>
            <a:r>
              <a:rPr lang="en-US" sz="2400" dirty="0" smtClean="0"/>
              <a:t>cost</a:t>
            </a:r>
          </a:p>
          <a:p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dirty="0" smtClean="0"/>
              <a:t>older and dramatically </a:t>
            </a:r>
            <a:r>
              <a:rPr lang="en-US" sz="2400" b="1" dirty="0" smtClean="0"/>
              <a:t>shrinking health care workforce</a:t>
            </a:r>
            <a:r>
              <a:rPr lang="en-US" sz="2400" dirty="0" smtClean="0"/>
              <a:t> (primary and specialty care) with fewer new providers to replace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Hospitals, clinics, nursing homes and other providers under </a:t>
            </a:r>
            <a:r>
              <a:rPr lang="en-US" sz="2400" b="1" dirty="0" smtClean="0"/>
              <a:t>increasing financial stress</a:t>
            </a:r>
            <a:r>
              <a:rPr lang="en-US" sz="2400" dirty="0"/>
              <a:t> </a:t>
            </a:r>
            <a:r>
              <a:rPr lang="en-US" sz="2400" dirty="0" smtClean="0"/>
              <a:t>- many having to close their doors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en-US" sz="2400" b="1" dirty="0" smtClean="0"/>
              <a:t>imited </a:t>
            </a:r>
            <a:r>
              <a:rPr lang="en-US" sz="2400" b="1" dirty="0" smtClean="0"/>
              <a:t>access</a:t>
            </a:r>
            <a:r>
              <a:rPr lang="en-US" sz="2400" dirty="0" smtClean="0"/>
              <a:t> to dental, mental health, obstetrics and </a:t>
            </a:r>
            <a:r>
              <a:rPr lang="en-US" sz="2400" dirty="0" smtClean="0"/>
              <a:t>other specialty </a:t>
            </a:r>
            <a:r>
              <a:rPr lang="en-US" sz="2400" dirty="0" smtClean="0"/>
              <a:t>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N</a:t>
            </a:r>
            <a:r>
              <a:rPr lang="en-US" sz="2400" b="1" dirty="0" smtClean="0"/>
              <a:t>ew health care requirements </a:t>
            </a:r>
            <a:r>
              <a:rPr lang="en-US" sz="2400" dirty="0" smtClean="0"/>
              <a:t>(EHR, Meaningful Use, value-based </a:t>
            </a:r>
            <a:r>
              <a:rPr lang="en-US" sz="2400" dirty="0" smtClean="0"/>
              <a:t>payment, quality measures, and more) </a:t>
            </a:r>
            <a:r>
              <a:rPr lang="en-US" sz="2400" dirty="0" smtClean="0"/>
              <a:t>but with </a:t>
            </a:r>
            <a:r>
              <a:rPr lang="en-US" sz="2400" b="1" dirty="0" smtClean="0"/>
              <a:t>fewer resources</a:t>
            </a:r>
            <a:r>
              <a:rPr lang="en-US" sz="2400" dirty="0" smtClean="0"/>
              <a:t> to achieve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 smtClean="0"/>
              <a:t>need </a:t>
            </a:r>
            <a:r>
              <a:rPr lang="en-US" sz="2400" dirty="0" smtClean="0"/>
              <a:t>for access to a </a:t>
            </a:r>
            <a:r>
              <a:rPr lang="en-US" sz="2400" b="1" dirty="0" smtClean="0"/>
              <a:t>skilled healthcare workforce </a:t>
            </a:r>
            <a:r>
              <a:rPr lang="en-US" sz="2400" dirty="0" smtClean="0"/>
              <a:t>and </a:t>
            </a:r>
            <a:r>
              <a:rPr lang="en-US" sz="2400" b="1" dirty="0" smtClean="0"/>
              <a:t>data analytics</a:t>
            </a:r>
            <a:endParaRPr lang="en-US" sz="2400" b="1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3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543" y="2066216"/>
            <a:ext cx="102465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Top Issues Impacting Rural Health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Healthcare Workforce Shortage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Access Challenges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Transportation</a:t>
            </a:r>
            <a:b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Broadband Shortage</a:t>
            </a:r>
            <a:b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Reimbursement 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Disparities</a:t>
            </a:r>
            <a:b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Hospitals, Clinics, Nursing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omes In Crisis</a:t>
            </a:r>
            <a:endParaRPr lang="en-US" sz="2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4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6294" y="2066216"/>
            <a:ext cx="1069592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Healthcare Workforce Shortage</a:t>
            </a:r>
            <a:endParaRPr lang="en-US" sz="3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MN Medical Association (</a:t>
            </a:r>
            <a:r>
              <a:rPr lang="en-US" sz="2800" dirty="0" smtClean="0"/>
              <a:t>MMA), MN </a:t>
            </a:r>
            <a:r>
              <a:rPr lang="en-US" sz="2800" dirty="0"/>
              <a:t>Hospital Association (MHA</a:t>
            </a:r>
            <a:r>
              <a:rPr lang="en-US" sz="2800" dirty="0" smtClean="0"/>
              <a:t>) and Minnesota Department of Health (MDH) all predict </a:t>
            </a:r>
            <a:r>
              <a:rPr lang="en-US" sz="2800" dirty="0"/>
              <a:t>a </a:t>
            </a:r>
            <a:r>
              <a:rPr lang="en-US" sz="2800" b="1" dirty="0"/>
              <a:t>physician shortage of </a:t>
            </a:r>
            <a:r>
              <a:rPr lang="en-US" sz="2800" b="1" dirty="0" smtClean="0"/>
              <a:t>between </a:t>
            </a:r>
            <a:r>
              <a:rPr lang="en-US" sz="2800" b="1" dirty="0"/>
              <a:t>800 to a few thousand</a:t>
            </a:r>
            <a:r>
              <a:rPr lang="en-US" sz="2800" dirty="0"/>
              <a:t> in </a:t>
            </a:r>
            <a:r>
              <a:rPr lang="en-US" sz="2800" dirty="0" smtClean="0"/>
              <a:t>both primary </a:t>
            </a:r>
            <a:r>
              <a:rPr lang="en-US" sz="2800" dirty="0"/>
              <a:t>and specialty </a:t>
            </a:r>
            <a:r>
              <a:rPr lang="en-US" sz="2800" dirty="0" smtClean="0"/>
              <a:t>care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Fewer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medical students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choosing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primary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care</a:t>
            </a:r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ack </a:t>
            </a:r>
            <a:r>
              <a:rPr lang="en-US" sz="2800" dirty="0"/>
              <a:t>of funding, </a:t>
            </a:r>
            <a:r>
              <a:rPr lang="en-US" sz="2800" dirty="0" smtClean="0"/>
              <a:t>facilities, </a:t>
            </a:r>
            <a:r>
              <a:rPr lang="en-US" sz="2800" dirty="0"/>
              <a:t>faculty and the federal cap on residency slots are </a:t>
            </a:r>
            <a:r>
              <a:rPr lang="en-US" sz="2800" b="1" dirty="0" smtClean="0"/>
              <a:t>barriers to producing more </a:t>
            </a:r>
            <a:r>
              <a:rPr lang="en-US" sz="2800" b="1" dirty="0" smtClean="0"/>
              <a:t>rural health </a:t>
            </a:r>
            <a:r>
              <a:rPr lang="en-US" sz="2800" b="1" dirty="0" smtClean="0"/>
              <a:t>care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Recruiting challenges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including cost of recruiting, pay disparities, call rotations, spousal employment and others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dirty="0" smtClean="0"/>
              <a:t>2015 Minnesota Rural Health Association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rgbClr val="002060"/>
                </a:solidFill>
              </a:rPr>
              <a:t>5</a:t>
            </a:fld>
            <a:r>
              <a:rPr lang="en-US" dirty="0" smtClean="0">
                <a:solidFill>
                  <a:srgbClr val="002060"/>
                </a:solidFill>
              </a:rPr>
              <a:t> of 15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7737" y="2730846"/>
            <a:ext cx="6796006" cy="31736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5511" y="2066854"/>
            <a:ext cx="107237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Healthcare Workforce Shortage</a:t>
            </a:r>
            <a:endParaRPr lang="en-US" sz="3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Population per physician in Minnesota:</a:t>
            </a:r>
          </a:p>
          <a:p>
            <a:endParaRPr lang="en-US" sz="1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Twin Cities metro –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297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Small town/Small rural –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674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Rural/Isolated –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2,043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4"/>
            <a:r>
              <a:rPr lang="en-US" sz="1400" dirty="0" smtClean="0">
                <a:latin typeface="Calibri" panose="020F0502020204030204" pitchFamily="34" charset="0"/>
              </a:rPr>
              <a:t>Source:  Minnesota Department of Health, Office of Rural Health and Primary Care</a:t>
            </a:r>
            <a:endParaRPr lang="en-US" sz="1400" dirty="0" smtClean="0"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6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9543" y="2066216"/>
            <a:ext cx="102465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Access Challenges</a:t>
            </a:r>
          </a:p>
          <a:p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addition to a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growing shortage of primary care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the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Minnesota Department of Health, Office of Rural Health and Primary Care, has identified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lack of access to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certain specialty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care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including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Obstetrics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ental health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Dental care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sz="2800" dirty="0" smtClean="0"/>
              <a:t>anguage </a:t>
            </a:r>
            <a:r>
              <a:rPr lang="en-US" sz="2800" dirty="0" smtClean="0"/>
              <a:t>interpreters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Pharmacy </a:t>
            </a:r>
            <a:r>
              <a:rPr lang="en-US" sz="2800" dirty="0" smtClean="0"/>
              <a:t>/ </a:t>
            </a:r>
            <a:r>
              <a:rPr lang="en-US" sz="2800" dirty="0" smtClean="0"/>
              <a:t>medication </a:t>
            </a:r>
            <a:r>
              <a:rPr lang="en-US" sz="2800" dirty="0"/>
              <a:t>therapy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7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543" y="2066216"/>
            <a:ext cx="102465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Transportation</a:t>
            </a:r>
          </a:p>
          <a:p>
            <a:endParaRPr 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Rural Minnesotans list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access to transportation as their top  concern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especially among seniors who often require door-to-door rides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that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public services cannot accommodate.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Volunteers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 filling gaps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some rural communities while many more rural residents are simply too far from the transportation they need to remain healthy in-place.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8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8"/>
            <a:ext cx="9144000" cy="8708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The State of Minnesota Rural Health 2015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1189167"/>
            <a:ext cx="12192000" cy="333828"/>
          </a:xfrm>
          <a:prstGeom prst="round1Rect">
            <a:avLst/>
          </a:prstGeom>
          <a:solidFill>
            <a:srgbClr val="582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165062"/>
            <a:ext cx="2365258" cy="1545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543" y="2025591"/>
            <a:ext cx="102465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Broadband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Shortage</a:t>
            </a:r>
            <a:endParaRPr lang="en-US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Telemedicine</a:t>
            </a:r>
            <a:r>
              <a:rPr lang="en-US" sz="2800" dirty="0" smtClean="0"/>
              <a:t>, tele-mental health, tele-education, tele-monitoring, telephone apps and robotic assistance are all vital to extending quality, cost-effective care to rural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Major portions of rural Minnesota </a:t>
            </a:r>
            <a:r>
              <a:rPr lang="en-US" sz="2800" b="1" dirty="0" smtClean="0"/>
              <a:t>lack the broadband access </a:t>
            </a:r>
            <a:r>
              <a:rPr lang="en-US" sz="2800" dirty="0" smtClean="0"/>
              <a:t>necessary for tele-health and tele-medicine applications</a:t>
            </a:r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2015 Minnesota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5576-0DB0-41D2-99DF-FB335E19727E}" type="slidenum">
              <a:rPr lang="en-US" smtClean="0">
                <a:solidFill>
                  <a:schemeClr val="tx1"/>
                </a:solidFill>
              </a:rPr>
              <a:t>9</a:t>
            </a:fld>
            <a:r>
              <a:rPr lang="en-US" dirty="0" smtClean="0">
                <a:solidFill>
                  <a:schemeClr val="tx1"/>
                </a:solidFill>
              </a:rPr>
              <a:t> of 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886</Words>
  <Application>Microsoft Office PowerPoint</Application>
  <PresentationFormat>Widescreen</PresentationFormat>
  <Paragraphs>134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State of Minnesota Rural Health 2015  ________________________________________   February 3, 2015 Minnesota Rural Health Association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  <vt:lpstr>The State of Minnesota Rural Health 2015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Minnesota Rural Health 2015</dc:title>
  <dc:creator>Steve Gottwalt</dc:creator>
  <cp:lastModifiedBy>Steve Gottwalt</cp:lastModifiedBy>
  <cp:revision>67</cp:revision>
  <dcterms:created xsi:type="dcterms:W3CDTF">2015-01-30T03:56:08Z</dcterms:created>
  <dcterms:modified xsi:type="dcterms:W3CDTF">2015-02-03T02:52:28Z</dcterms:modified>
</cp:coreProperties>
</file>