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42"/>
  </p:notesMasterIdLst>
  <p:handoutMasterIdLst>
    <p:handoutMasterId r:id="rId43"/>
  </p:handoutMasterIdLst>
  <p:sldIdLst>
    <p:sldId id="349" r:id="rId2"/>
    <p:sldId id="438" r:id="rId3"/>
    <p:sldId id="431" r:id="rId4"/>
    <p:sldId id="445" r:id="rId5"/>
    <p:sldId id="434" r:id="rId6"/>
    <p:sldId id="436" r:id="rId7"/>
    <p:sldId id="352" r:id="rId8"/>
    <p:sldId id="353" r:id="rId9"/>
    <p:sldId id="354" r:id="rId10"/>
    <p:sldId id="455" r:id="rId11"/>
    <p:sldId id="404" r:id="rId12"/>
    <p:sldId id="405" r:id="rId13"/>
    <p:sldId id="408" r:id="rId14"/>
    <p:sldId id="416" r:id="rId15"/>
    <p:sldId id="427" r:id="rId16"/>
    <p:sldId id="473" r:id="rId17"/>
    <p:sldId id="456" r:id="rId18"/>
    <p:sldId id="487" r:id="rId19"/>
    <p:sldId id="476" r:id="rId20"/>
    <p:sldId id="477" r:id="rId21"/>
    <p:sldId id="478" r:id="rId22"/>
    <p:sldId id="479" r:id="rId23"/>
    <p:sldId id="481" r:id="rId24"/>
    <p:sldId id="483" r:id="rId25"/>
    <p:sldId id="485" r:id="rId26"/>
    <p:sldId id="454" r:id="rId27"/>
    <p:sldId id="492" r:id="rId28"/>
    <p:sldId id="496" r:id="rId29"/>
    <p:sldId id="498" r:id="rId30"/>
    <p:sldId id="499" r:id="rId31"/>
    <p:sldId id="493" r:id="rId32"/>
    <p:sldId id="505" r:id="rId33"/>
    <p:sldId id="502" r:id="rId34"/>
    <p:sldId id="503" r:id="rId35"/>
    <p:sldId id="504" r:id="rId36"/>
    <p:sldId id="501" r:id="rId37"/>
    <p:sldId id="497" r:id="rId38"/>
    <p:sldId id="489" r:id="rId39"/>
    <p:sldId id="494" r:id="rId40"/>
    <p:sldId id="37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F5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79322" autoAdjust="0"/>
  </p:normalViewPr>
  <p:slideViewPr>
    <p:cSldViewPr>
      <p:cViewPr varScale="1">
        <p:scale>
          <a:sx n="71" d="100"/>
          <a:sy n="71" d="100"/>
        </p:scale>
        <p:origin x="15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56"/>
    </p:cViewPr>
  </p:sorterViewPr>
  <p:notesViewPr>
    <p:cSldViewPr>
      <p:cViewPr varScale="1">
        <p:scale>
          <a:sx n="69" d="100"/>
          <a:sy n="69" d="100"/>
        </p:scale>
        <p:origin x="-107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2C236C2-1153-42F6-AD55-1F564B495E48}" type="datetimeFigureOut">
              <a:rPr lang="en-US" smtClean="0"/>
              <a:t>3/4/2015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CBD664-94C8-4A9D-BFAC-4B4741B0936B}" type="slidenum">
              <a:rPr lang="en-US" smtClean="0"/>
              <a:t>‹#›</a:t>
            </a:fld>
            <a:endParaRPr lang="en-US"/>
          </a:p>
        </p:txBody>
      </p:sp>
    </p:spTree>
    <p:extLst>
      <p:ext uri="{BB962C8B-B14F-4D97-AF65-F5344CB8AC3E}">
        <p14:creationId xmlns:p14="http://schemas.microsoft.com/office/powerpoint/2010/main" val="102383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24B8D7-6966-431A-8AD7-1C003631EBF0}" type="datetimeFigureOut">
              <a:rPr lang="en-US" smtClean="0"/>
              <a:t>3/4/2015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D4929B-8F6F-4236-BD36-497C1E7C13D4}" type="slidenum">
              <a:rPr lang="en-US" smtClean="0"/>
              <a:t>‹#›</a:t>
            </a:fld>
            <a:endParaRPr lang="en-US"/>
          </a:p>
        </p:txBody>
      </p:sp>
    </p:spTree>
    <p:extLst>
      <p:ext uri="{BB962C8B-B14F-4D97-AF65-F5344CB8AC3E}">
        <p14:creationId xmlns:p14="http://schemas.microsoft.com/office/powerpoint/2010/main" val="20690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708025"/>
            <a:ext cx="4719638" cy="3540125"/>
          </a:xfrm>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92257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smtClean="0">
                <a:ln>
                  <a:noFill/>
                </a:ln>
                <a:solidFill>
                  <a:prstClr val="black"/>
                </a:solidFill>
                <a:effectLst/>
                <a:uLnTx/>
                <a:uFillTx/>
                <a:latin typeface="+mn-lt"/>
                <a:ea typeface="+mn-ea"/>
                <a:cs typeface="+mn-cs"/>
              </a:rPr>
              <a:t>Project selection is what </a:t>
            </a:r>
            <a:r>
              <a:rPr kumimoji="0" lang="en-US" sz="1200" b="1" i="0" u="none" strike="noStrike" kern="1200" cap="none" spc="0" normalizeH="0" baseline="0" noProof="0" dirty="0" err="1" smtClean="0">
                <a:ln>
                  <a:noFill/>
                </a:ln>
                <a:solidFill>
                  <a:prstClr val="black"/>
                </a:solidFill>
                <a:effectLst/>
                <a:uLnTx/>
                <a:uFillTx/>
                <a:latin typeface="+mn-lt"/>
                <a:ea typeface="+mn-ea"/>
                <a:cs typeface="+mn-cs"/>
              </a:rPr>
              <a:t>MnDOT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refers to as programming. </a:t>
            </a:r>
          </a:p>
          <a:p>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MnSHIP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is renewed every four years, but programming is an annual process.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Each year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MnDOT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produces a 10-year work plan STIP.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STIP covers years 1-4.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MnDOT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considers the projects in these years to a be commitment. The STIP is financially constrained, meaning it is all within our expected revenues. Projects in the STIP have been “scoped”, which means we have confidence that we know what each project will include, how much it will cost, and when it will be constructed.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Years 5-10 are called the work plan years. Together with the STIP, these constitute the 10-Year Work Plan, formerly know as the Highway Investment Plan or HIP. Projects in the work plan years are also financially constrained, meaning that with they all fit within our estimated revenues over the 10-year period.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Individual projects are identified in years 5-10, but some spending is still listed only by category in what we call “set-asides”. For example, safety projects are not identified out 10 years because it is not possible to know where the safety problems are likely to occur 10 years from now. Projects in years 5-10 are less developed. They may not be scoped, meaning we are not sure yet what all the projects will include, what they will cost, or what the schedule is.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Ideally, major projects enter the work plan in year 10 and advance one year each year when the plan is updated until ultimately the project is constructed in year 1.</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10</a:t>
            </a:fld>
            <a:endParaRPr lang="en-US"/>
          </a:p>
        </p:txBody>
      </p:sp>
    </p:spTree>
    <p:extLst>
      <p:ext uri="{BB962C8B-B14F-4D97-AF65-F5344CB8AC3E}">
        <p14:creationId xmlns:p14="http://schemas.microsoft.com/office/powerpoint/2010/main" val="402086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I have broken down the programming process into these 7 steps. The funnel shape of the diagram is meant to illustrate how we take information on a wide variety of roads and bridges and narrow that down through the selection process until we have a final list of projects – the program.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11</a:t>
            </a:fld>
            <a:endParaRPr lang="en-US"/>
          </a:p>
        </p:txBody>
      </p:sp>
    </p:spTree>
    <p:extLst>
      <p:ext uri="{BB962C8B-B14F-4D97-AF65-F5344CB8AC3E}">
        <p14:creationId xmlns:p14="http://schemas.microsoft.com/office/powerpoint/2010/main" val="18507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STEP 1. Collecting data</a:t>
            </a:r>
          </a:p>
          <a:p>
            <a:endParaRPr lang="en-US" dirty="0" smtClean="0"/>
          </a:p>
          <a:p>
            <a:r>
              <a:rPr lang="en-US" dirty="0" err="1" smtClean="0"/>
              <a:t>MnDOT</a:t>
            </a:r>
            <a:r>
              <a:rPr lang="en-US" dirty="0" smtClean="0"/>
              <a:t> uses computer models called asset management systems to recommend where</a:t>
            </a:r>
            <a:r>
              <a:rPr lang="en-US" baseline="0" dirty="0" smtClean="0"/>
              <a:t> </a:t>
            </a:r>
            <a:r>
              <a:rPr lang="en-US" dirty="0" smtClean="0"/>
              <a:t>future improvements will be  needed. </a:t>
            </a:r>
            <a:r>
              <a:rPr lang="en-US" dirty="0" err="1" smtClean="0"/>
              <a:t>MnDOT</a:t>
            </a:r>
            <a:r>
              <a:rPr lang="en-US" dirty="0" smtClean="0"/>
              <a:t> has both</a:t>
            </a:r>
            <a:r>
              <a:rPr lang="en-US" baseline="0" dirty="0" smtClean="0"/>
              <a:t> a pavement and a bridge asset management system.</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models optimize the available resources by recommending improvements which meet the performance targets for the system and minimize life-cycle costs as much as possible. There</a:t>
            </a:r>
            <a:r>
              <a:rPr lang="en-US" baseline="0" dirty="0" smtClean="0"/>
              <a:t> may also be other needs at the bridge or within the roadway segment that should be addressed. Other infrastructure such as drainage structures, lighting, signals, or guardrail may also need improvement. These other assets are not yet included an asset management model, but </a:t>
            </a:r>
            <a:r>
              <a:rPr lang="en-US" baseline="0" dirty="0" err="1" smtClean="0"/>
              <a:t>MnDOT</a:t>
            </a:r>
            <a:r>
              <a:rPr lang="en-US" baseline="0" dirty="0" smtClean="0"/>
              <a:t> does maintain records of the roadside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MnDOT</a:t>
            </a:r>
            <a:r>
              <a:rPr lang="en-US" baseline="0" dirty="0" smtClean="0"/>
              <a:t> also collects data about crash locations and about roadway characteristics that can improve safety performance. Information is captured in District Safety Plans to identify where improvements are needed.</a:t>
            </a:r>
            <a:endParaRPr lang="en-US" dirty="0" smtClean="0"/>
          </a:p>
          <a:p>
            <a:endParaRPr lang="en-US" dirty="0" smtClean="0"/>
          </a:p>
          <a:p>
            <a:r>
              <a:rPr lang="en-US" dirty="0" err="1" smtClean="0"/>
              <a:t>MnDOT</a:t>
            </a:r>
            <a:r>
              <a:rPr lang="en-US" dirty="0" smtClean="0"/>
              <a:t> collects data about traffic volumes</a:t>
            </a:r>
            <a:r>
              <a:rPr lang="en-US" baseline="0" dirty="0" smtClean="0"/>
              <a:t> and levels of congestion.</a:t>
            </a:r>
          </a:p>
          <a:p>
            <a:endParaRPr lang="en-US" baseline="0" dirty="0" smtClean="0"/>
          </a:p>
          <a:p>
            <a:r>
              <a:rPr lang="en-US" baseline="0" dirty="0" err="1" smtClean="0"/>
              <a:t>MnDOT</a:t>
            </a:r>
            <a:r>
              <a:rPr lang="en-US" baseline="0" dirty="0" smtClean="0"/>
              <a:t> also receives information from its partners about local priorities. Often these are captured in regional or metropolitan area plans.</a:t>
            </a:r>
          </a:p>
          <a:p>
            <a:endParaRPr lang="en-US" baseline="0" dirty="0" smtClean="0"/>
          </a:p>
          <a:p>
            <a:r>
              <a:rPr lang="en-US" baseline="0" dirty="0" smtClean="0"/>
              <a:t>With all this data collected, the process moves on to Step 2.</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12</a:t>
            </a:fld>
            <a:endParaRPr lang="en-US"/>
          </a:p>
        </p:txBody>
      </p:sp>
    </p:spTree>
    <p:extLst>
      <p:ext uri="{BB962C8B-B14F-4D97-AF65-F5344CB8AC3E}">
        <p14:creationId xmlns:p14="http://schemas.microsoft.com/office/powerpoint/2010/main" val="296271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Step</a:t>
            </a:r>
            <a:r>
              <a:rPr lang="en-US" b="1" baseline="0" dirty="0" smtClean="0"/>
              <a:t> 2. District Evaluation </a:t>
            </a:r>
          </a:p>
          <a:p>
            <a:endParaRPr lang="en-US" b="0" baseline="0" dirty="0" smtClean="0"/>
          </a:p>
          <a:p>
            <a:r>
              <a:rPr lang="en-US" b="0" dirty="0" smtClean="0"/>
              <a:t>District</a:t>
            </a:r>
            <a:r>
              <a:rPr lang="en-US" dirty="0" smtClean="0"/>
              <a:t> staff examines all</a:t>
            </a:r>
            <a:r>
              <a:rPr lang="en-US" baseline="0" dirty="0" smtClean="0"/>
              <a:t> of the data that has been collected and evaluates it to begin to narrow down which locations might be made into the best projects. </a:t>
            </a:r>
            <a:r>
              <a:rPr lang="en-US" dirty="0" smtClean="0"/>
              <a:t>Data might look something like this picture – needs of different kinds scattered about the system. How can we address the</a:t>
            </a:r>
            <a:r>
              <a:rPr lang="en-US" baseline="0" dirty="0" smtClean="0"/>
              <a:t> most needs the most efficiently is the question. </a:t>
            </a:r>
            <a:r>
              <a:rPr lang="en-US" dirty="0" smtClean="0"/>
              <a:t>District staff use their expertise and knowledge of the area, to change the segments/bridge needs into logical and buildable construction projects.</a:t>
            </a:r>
          </a:p>
          <a:p>
            <a:endParaRPr lang="en-US" dirty="0" smtClean="0"/>
          </a:p>
          <a:p>
            <a:r>
              <a:rPr lang="en-US" dirty="0" smtClean="0"/>
              <a:t>Although there is no formal opportunity for public input at this stage,</a:t>
            </a:r>
            <a:r>
              <a:rPr lang="en-US" baseline="0" dirty="0" smtClean="0"/>
              <a:t> </a:t>
            </a:r>
            <a:r>
              <a:rPr lang="en-US" baseline="0" dirty="0" err="1" smtClean="0"/>
              <a:t>MnDOT</a:t>
            </a:r>
            <a:r>
              <a:rPr lang="en-US" baseline="0" dirty="0" smtClean="0"/>
              <a:t> continually receives input from the public and partners over the course of the year. Those local priorities feed into </a:t>
            </a:r>
            <a:r>
              <a:rPr lang="en-US" baseline="0" dirty="0" err="1" smtClean="0"/>
              <a:t>MnDOT’s</a:t>
            </a:r>
            <a:r>
              <a:rPr lang="en-US" baseline="0" dirty="0" smtClean="0"/>
              <a:t> decision making on which needs are the most important to address.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As potential</a:t>
            </a:r>
            <a:r>
              <a:rPr lang="en-US" baseline="0" dirty="0" smtClean="0"/>
              <a:t> project limits become identified, the District staff must look at all of the other factors that might influence the choice of whether or not a particular project is chosen or when it is scheduled if it is chosen.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Other Investment factors</a:t>
            </a:r>
            <a:r>
              <a:rPr lang="en-US" baseline="0" dirty="0" smtClean="0"/>
              <a:t> could include many of these.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Are</a:t>
            </a:r>
            <a:r>
              <a:rPr lang="en-US" baseline="0" dirty="0" smtClean="0"/>
              <a:t> there needs for other improvements within the limits? Such as culvert replacements of  p</a:t>
            </a:r>
            <a:r>
              <a:rPr lang="en-US" dirty="0" smtClean="0"/>
              <a:t>edestrian/bike accommodations.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Local Community Impact</a:t>
            </a:r>
          </a:p>
          <a:p>
            <a:pPr marL="171450" indent="-171450">
              <a:buFont typeface="Arial" panose="020B0604020202020204" pitchFamily="34" charset="0"/>
              <a:buChar char="•"/>
            </a:pPr>
            <a:r>
              <a:rPr lang="en-US" dirty="0" smtClean="0"/>
              <a:t>Ensures proposed projects do not cause additional undue burden on communities.</a:t>
            </a:r>
          </a:p>
          <a:p>
            <a:pPr marL="628650" lvl="1" indent="-171450">
              <a:buFont typeface="Arial" panose="020B0604020202020204" pitchFamily="34" charset="0"/>
              <a:buChar char="•"/>
            </a:pPr>
            <a:r>
              <a:rPr lang="en-US" dirty="0" smtClean="0"/>
              <a:t>The model recommends the only two major routes into a community be constructed at the same time.</a:t>
            </a:r>
          </a:p>
          <a:p>
            <a:pPr marL="628650" lvl="1" indent="-171450">
              <a:buFont typeface="Arial" panose="020B0604020202020204" pitchFamily="34" charset="0"/>
              <a:buChar char="•"/>
            </a:pPr>
            <a:r>
              <a:rPr lang="en-US" dirty="0" smtClean="0"/>
              <a:t>The model recommends major construction through a community which cannot financially afford it at this time. </a:t>
            </a:r>
          </a:p>
          <a:p>
            <a:pPr marL="171450" lvl="0" indent="-171450">
              <a:buFont typeface="Arial" panose="020B0604020202020204" pitchFamily="34" charset="0"/>
              <a:buChar char="•"/>
            </a:pPr>
            <a:endParaRPr lang="en-US" dirty="0" smtClean="0"/>
          </a:p>
          <a:p>
            <a:pPr marL="0" lvl="0" indent="0">
              <a:buFont typeface="Arial" panose="020B0604020202020204" pitchFamily="34" charset="0"/>
              <a:buNone/>
            </a:pPr>
            <a:r>
              <a:rPr lang="en-US" dirty="0" smtClean="0"/>
              <a:t>Maintenance Operations Concerns - Localized</a:t>
            </a:r>
            <a:r>
              <a:rPr lang="en-US" baseline="0" dirty="0" smtClean="0"/>
              <a:t> maintenance issues or operational problems within the segment may require additional investment.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Conflicts with other scheduled projects – a parallel road may be under</a:t>
            </a:r>
            <a:r>
              <a:rPr lang="en-US" baseline="0" dirty="0" smtClean="0"/>
              <a:t> construction at the same time necessitating an adjustment to the schedule.</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Available funding – Other</a:t>
            </a:r>
            <a:r>
              <a:rPr lang="en-US" baseline="0" dirty="0" smtClean="0"/>
              <a:t> needs beyond the bridge or pavement work may make the project cost prohibitive to pursue or may require a delay until more funding is identified.</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lvl="0" indent="0">
              <a:buFont typeface="Arial" panose="020B0604020202020204" pitchFamily="34" charset="0"/>
              <a:buNone/>
            </a:pPr>
            <a:endParaRPr lang="en-US" dirty="0" smtClean="0"/>
          </a:p>
          <a:p>
            <a:r>
              <a:rPr lang="en-US" i="1" dirty="0" smtClean="0"/>
              <a:t>Because the models are only looking at total system performance, the recommended segments and bridges may or may not be good fits for actual construction projects. Examples of model outcomes which would not be good projects;</a:t>
            </a:r>
          </a:p>
          <a:p>
            <a:endParaRPr lang="en-US" sz="1600" i="1" dirty="0" smtClean="0"/>
          </a:p>
          <a:p>
            <a:pPr lvl="1"/>
            <a:r>
              <a:rPr lang="en-US" i="1" dirty="0" smtClean="0"/>
              <a:t>Pavement model recommends improving 5 of the 7 miles of pavement between two towns. </a:t>
            </a:r>
            <a:r>
              <a:rPr lang="en-US" i="1" dirty="0" err="1" smtClean="0"/>
              <a:t>MnDOT</a:t>
            </a:r>
            <a:r>
              <a:rPr lang="en-US" i="1" dirty="0" smtClean="0"/>
              <a:t> would not likely</a:t>
            </a:r>
            <a:r>
              <a:rPr lang="en-US" i="1" baseline="0" dirty="0" smtClean="0"/>
              <a:t> choose to improve only 5 of 7 miles.</a:t>
            </a:r>
            <a:endParaRPr lang="en-US" i="1" dirty="0" smtClean="0"/>
          </a:p>
          <a:p>
            <a:pPr lvl="1"/>
            <a:endParaRPr lang="en-US" i="1" dirty="0" smtClean="0"/>
          </a:p>
          <a:p>
            <a:pPr lvl="1"/>
            <a:r>
              <a:rPr lang="en-US" i="1" dirty="0" smtClean="0"/>
              <a:t>Bridge model recommends replacing  a bridge in five years, when the pavement model recommends doing the pavement in ten years.</a:t>
            </a:r>
            <a:r>
              <a:rPr lang="en-US" i="1" baseline="0" dirty="0" smtClean="0"/>
              <a:t> </a:t>
            </a:r>
            <a:r>
              <a:rPr lang="en-US" i="1" baseline="0" dirty="0" err="1" smtClean="0"/>
              <a:t>MnDOT</a:t>
            </a:r>
            <a:r>
              <a:rPr lang="en-US" i="1" baseline="0" dirty="0" smtClean="0"/>
              <a:t> would choose to avoid disrupting traffic multiple times and would likely adjust the schedule to address both needs in the same year.</a:t>
            </a:r>
            <a:endParaRPr lang="en-US" i="1" dirty="0" smtClean="0"/>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13</a:t>
            </a:fld>
            <a:endParaRPr lang="en-US"/>
          </a:p>
        </p:txBody>
      </p:sp>
    </p:spTree>
    <p:extLst>
      <p:ext uri="{BB962C8B-B14F-4D97-AF65-F5344CB8AC3E}">
        <p14:creationId xmlns:p14="http://schemas.microsoft.com/office/powerpoint/2010/main" val="333331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3, the Districts select the projects from the candidates</a:t>
            </a:r>
            <a:r>
              <a:rPr lang="en-US" baseline="0" dirty="0" smtClean="0"/>
              <a:t> that they have identified and produce the draft District program. Typically District staff will converse with their specialty office counterparts in the Central office to assure that selected projects will meet the desired outcomes and that it fits within the budget and available funding.</a:t>
            </a:r>
          </a:p>
          <a:p>
            <a:endParaRPr lang="en-US" baseline="0" dirty="0" smtClean="0"/>
          </a:p>
          <a:p>
            <a:r>
              <a:rPr lang="en-US" baseline="0" dirty="0" smtClean="0"/>
              <a:t>Step 3 finishes with the District Engineer submitting the draft program back to the Central Office to be combined with the programs of the other Districts.</a:t>
            </a:r>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14</a:t>
            </a:fld>
            <a:endParaRPr lang="en-US"/>
          </a:p>
        </p:txBody>
      </p:sp>
    </p:spTree>
    <p:extLst>
      <p:ext uri="{BB962C8B-B14F-4D97-AF65-F5344CB8AC3E}">
        <p14:creationId xmlns:p14="http://schemas.microsoft.com/office/powerpoint/2010/main" val="181416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STEP 4.</a:t>
            </a:r>
          </a:p>
          <a:p>
            <a:endParaRPr lang="en-US" dirty="0" smtClean="0"/>
          </a:p>
          <a:p>
            <a:r>
              <a:rPr lang="en-US" dirty="0" smtClean="0"/>
              <a:t>The central specialty offices (Bridge Office, Materials Office, Traffic Safety,</a:t>
            </a:r>
            <a:r>
              <a:rPr lang="en-US" baseline="0" dirty="0" smtClean="0"/>
              <a:t> </a:t>
            </a:r>
            <a:r>
              <a:rPr lang="en-US" dirty="0" smtClean="0"/>
              <a:t>etc.) evaluate the performance outcomes of the draft statewide program to assure that </a:t>
            </a:r>
            <a:r>
              <a:rPr lang="en-US" dirty="0" err="1" smtClean="0"/>
              <a:t>MnSHIP</a:t>
            </a:r>
            <a:r>
              <a:rPr lang="en-US" dirty="0" smtClean="0"/>
              <a:t> goals are being met.</a:t>
            </a:r>
          </a:p>
          <a:p>
            <a:endParaRPr lang="en-US" dirty="0" smtClean="0"/>
          </a:p>
          <a:p>
            <a:r>
              <a:rPr lang="en-US" dirty="0" err="1" smtClean="0"/>
              <a:t>MnDOT’s</a:t>
            </a:r>
            <a:r>
              <a:rPr lang="en-US" dirty="0" smtClean="0"/>
              <a:t> Programming Office and Finance Office evaluate the program to assure that it is within the budget and matches the available funding sources.</a:t>
            </a:r>
          </a:p>
          <a:p>
            <a:endParaRPr lang="en-US" dirty="0" smtClean="0"/>
          </a:p>
          <a:p>
            <a:r>
              <a:rPr lang="en-US" dirty="0" smtClean="0"/>
              <a:t>If one or both of these evaluations is not passed, the draft program is returned to the Districts with instructions for revisions.</a:t>
            </a:r>
          </a:p>
          <a:p>
            <a:endParaRPr lang="en-US" dirty="0" smtClean="0"/>
          </a:p>
          <a:p>
            <a:r>
              <a:rPr lang="en-US" dirty="0" smtClean="0"/>
              <a:t>When the draft program is within acceptable</a:t>
            </a:r>
            <a:r>
              <a:rPr lang="en-US" baseline="0" dirty="0" smtClean="0"/>
              <a:t> performance and financial requirements, the draft program proceeds to </a:t>
            </a:r>
            <a:r>
              <a:rPr lang="en-US" b="1" baseline="0" dirty="0" smtClean="0"/>
              <a:t>Step 5</a:t>
            </a:r>
          </a:p>
          <a:p>
            <a:endParaRPr lang="en-US" dirty="0" smtClean="0"/>
          </a:p>
          <a:p>
            <a:r>
              <a:rPr lang="en-US" dirty="0" smtClean="0"/>
              <a:t>After the District programs have been analyzed and the performance and budget have been evaluated, the statewide program is reviewed</a:t>
            </a:r>
            <a:r>
              <a:rPr lang="en-US" baseline="0" dirty="0" smtClean="0"/>
              <a:t> by all the Districts and specialty offices in an exercise called statewide balancing.</a:t>
            </a:r>
            <a:endParaRPr lang="en-US" dirty="0" smtClean="0"/>
          </a:p>
          <a:p>
            <a:pPr marL="850392" lvl="1" indent="-457200">
              <a:buFont typeface="+mj-lt"/>
              <a:buAutoNum type="arabicPeriod"/>
            </a:pPr>
            <a:endParaRPr lang="en-US" dirty="0" smtClean="0"/>
          </a:p>
          <a:p>
            <a:pPr marL="564642" lvl="1" indent="-171450">
              <a:buFont typeface="Arial" panose="020B0604020202020204" pitchFamily="34" charset="0"/>
              <a:buChar char="•"/>
            </a:pPr>
            <a:r>
              <a:rPr lang="en-US" dirty="0" smtClean="0"/>
              <a:t>The review is a corporate exercise</a:t>
            </a:r>
            <a:r>
              <a:rPr lang="en-US" baseline="0" dirty="0" smtClean="0"/>
              <a:t> involving the District Engineers, Assistant District Engineers, District Planners, and Specialty Offices in a large group meeting. </a:t>
            </a:r>
          </a:p>
          <a:p>
            <a:pPr marL="564642" lvl="1" indent="-171450">
              <a:buFont typeface="Arial" panose="020B0604020202020204" pitchFamily="34" charset="0"/>
              <a:buChar char="•"/>
            </a:pPr>
            <a:endParaRPr lang="en-US" dirty="0" smtClean="0"/>
          </a:p>
          <a:p>
            <a:pPr marL="564642" lvl="1" indent="-171450">
              <a:buFont typeface="Arial" panose="020B0604020202020204" pitchFamily="34" charset="0"/>
              <a:buChar char="•"/>
            </a:pPr>
            <a:r>
              <a:rPr lang="en-US" dirty="0" smtClean="0"/>
              <a:t>The review assures that needs are addressed equitably across all the Districts. If the needs are not equitably</a:t>
            </a:r>
            <a:r>
              <a:rPr lang="en-US" baseline="0" dirty="0" smtClean="0"/>
              <a:t> met, resources may be moved from one District to another.</a:t>
            </a:r>
            <a:endParaRPr lang="en-US" dirty="0" smtClean="0"/>
          </a:p>
          <a:p>
            <a:pPr marL="564642" lvl="1" indent="-171450">
              <a:buFont typeface="Arial" panose="020B0604020202020204" pitchFamily="34" charset="0"/>
              <a:buChar char="•"/>
            </a:pPr>
            <a:endParaRPr lang="en-US" dirty="0" smtClean="0"/>
          </a:p>
          <a:p>
            <a:pPr marL="564642" lvl="1" indent="-171450">
              <a:buFont typeface="Arial" panose="020B0604020202020204" pitchFamily="34" charset="0"/>
              <a:buChar char="•"/>
            </a:pPr>
            <a:r>
              <a:rPr lang="en-US" dirty="0" smtClean="0"/>
              <a:t>This is also the time to address any unique concerns or regional issues that may have emerged since the last update of MnSHIP.</a:t>
            </a:r>
          </a:p>
          <a:p>
            <a:pPr marL="393192" lvl="1" indent="0">
              <a:buFont typeface="Arial" panose="020B0604020202020204" pitchFamily="34" charset="0"/>
              <a:buNone/>
            </a:pPr>
            <a:r>
              <a:rPr lang="en-US" dirty="0" smtClean="0"/>
              <a:t> </a:t>
            </a:r>
          </a:p>
          <a:p>
            <a:pPr marL="564642" lvl="1" indent="-171450">
              <a:buFont typeface="Arial" panose="020B0604020202020204" pitchFamily="34" charset="0"/>
              <a:buChar char="•"/>
            </a:pPr>
            <a:r>
              <a:rPr lang="en-US" dirty="0" smtClean="0"/>
              <a:t>The</a:t>
            </a:r>
            <a:r>
              <a:rPr lang="en-US" baseline="0" dirty="0" smtClean="0"/>
              <a:t> review</a:t>
            </a:r>
            <a:r>
              <a:rPr lang="en-US" dirty="0" smtClean="0"/>
              <a:t> assures that the MnSHIP performance outcomes are being met, or if they are not, that a change from the MnSHIP outcomes is necessary to address changing needs.</a:t>
            </a:r>
          </a:p>
          <a:p>
            <a:pPr marL="564642" lvl="1" indent="-171450">
              <a:buFont typeface="Arial" panose="020B0604020202020204" pitchFamily="34" charset="0"/>
              <a:buChar char="•"/>
            </a:pPr>
            <a:endParaRPr lang="en-US" dirty="0" smtClean="0"/>
          </a:p>
          <a:p>
            <a:r>
              <a:rPr lang="en-US" baseline="0" dirty="0" smtClean="0"/>
              <a:t>It is this </a:t>
            </a:r>
            <a:r>
              <a:rPr lang="en-US" dirty="0" smtClean="0"/>
              <a:t>process that decides what the draft statewide</a:t>
            </a:r>
            <a:r>
              <a:rPr lang="en-US" baseline="0" dirty="0" smtClean="0"/>
              <a:t> program will be. </a:t>
            </a:r>
            <a:endParaRPr lang="en-US" dirty="0" smtClean="0"/>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15</a:t>
            </a:fld>
            <a:endParaRPr lang="en-US"/>
          </a:p>
        </p:txBody>
      </p:sp>
    </p:spTree>
    <p:extLst>
      <p:ext uri="{BB962C8B-B14F-4D97-AF65-F5344CB8AC3E}">
        <p14:creationId xmlns:p14="http://schemas.microsoft.com/office/powerpoint/2010/main" val="181416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STEP 6 Formal Public</a:t>
            </a:r>
            <a:r>
              <a:rPr lang="en-US" b="1" baseline="0" dirty="0" smtClean="0"/>
              <a:t> Review</a:t>
            </a:r>
          </a:p>
          <a:p>
            <a:endParaRPr lang="en-US" b="1" baseline="0" dirty="0" smtClean="0"/>
          </a:p>
          <a:p>
            <a:r>
              <a:rPr lang="en-US" b="0" baseline="0" dirty="0" smtClean="0"/>
              <a:t>Each phase of planning, programming, and project development has formal opportunities for public comment.</a:t>
            </a:r>
            <a:endParaRPr lang="en-US" b="0" dirty="0" smtClean="0"/>
          </a:p>
          <a:p>
            <a:endParaRPr lang="en-US" dirty="0" smtClean="0"/>
          </a:p>
          <a:p>
            <a:r>
              <a:rPr lang="en-US" dirty="0" smtClean="0"/>
              <a:t>For</a:t>
            </a:r>
            <a:r>
              <a:rPr lang="en-US" baseline="0" dirty="0" smtClean="0"/>
              <a:t> programming, that happens in Step 6. </a:t>
            </a:r>
            <a:r>
              <a:rPr lang="en-US" dirty="0" smtClean="0"/>
              <a:t>MnDOT</a:t>
            </a:r>
            <a:r>
              <a:rPr lang="en-US" baseline="0" dirty="0" smtClean="0"/>
              <a:t> publishes a</a:t>
            </a:r>
            <a:r>
              <a:rPr lang="en-US" dirty="0" smtClean="0"/>
              <a:t> public notice announcing the availability of the draft statewide program for public comment. In addition to that formal request, each district uses their own public input process to collect input on the draft program from</a:t>
            </a:r>
            <a:r>
              <a:rPr lang="en-US" baseline="0" dirty="0" smtClean="0"/>
              <a:t> partner agencies and constituents</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Districts and specialty offices review the public comments and may make changes to the draft program in response.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evaluating public input, the District Engineer considers any final adjustments to their program of projects and recommends the final draft to MnDOT Leadership</a:t>
            </a:r>
            <a:r>
              <a:rPr lang="en-US" baseline="0" dirty="0" smtClean="0"/>
              <a:t> for Step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STEP 7</a:t>
            </a:r>
            <a:endParaRPr lang="en-US" b="1" dirty="0" smtClean="0"/>
          </a:p>
          <a:p>
            <a:endParaRPr lang="en-US" dirty="0" smtClean="0"/>
          </a:p>
          <a:p>
            <a:r>
              <a:rPr lang="en-US" dirty="0" smtClean="0"/>
              <a:t>The final program is presented to a Committee of MnDOT’s senior leadership who give the program its final review for adherence to MnSHIP direction and agency policy. If the performance outcomes are not satisfactory, Leadership will request district/s to re-work their recommendations., but if it is</a:t>
            </a:r>
            <a:r>
              <a:rPr lang="en-US" baseline="0" dirty="0" smtClean="0"/>
              <a:t> satisfactory, the Committee r</a:t>
            </a:r>
            <a:r>
              <a:rPr lang="en-US" dirty="0" smtClean="0"/>
              <a:t>ecommends the complete list of projects to the Commissioner for final approval.</a:t>
            </a:r>
          </a:p>
          <a:p>
            <a:endParaRPr lang="en-US" dirty="0" smtClean="0"/>
          </a:p>
          <a:p>
            <a:r>
              <a:rPr lang="en-US" i="1" dirty="0" smtClean="0"/>
              <a:t>Here</a:t>
            </a:r>
            <a:r>
              <a:rPr lang="en-US" i="1" baseline="0" dirty="0" smtClean="0"/>
              <a:t> is an example of a typical project going through the steps.</a:t>
            </a:r>
          </a:p>
          <a:p>
            <a:endParaRPr lang="en-US" i="1" baseline="0" dirty="0" smtClean="0"/>
          </a:p>
          <a:p>
            <a:r>
              <a:rPr lang="en-US" sz="1200" i="1" kern="1200" dirty="0" smtClean="0">
                <a:solidFill>
                  <a:schemeClr val="tx1"/>
                </a:solidFill>
                <a:effectLst/>
                <a:latin typeface="+mn-lt"/>
                <a:ea typeface="+mn-ea"/>
                <a:cs typeface="+mn-cs"/>
              </a:rPr>
              <a:t>The original project started out as  pavement segments that was recommended by the pavement model for in 2015.  The segment of pavement was US Highway 71 from the north junction with Minnesota Highway 23 to the junction of Minnesota Highway 9 north of Willmar, </a:t>
            </a:r>
            <a:r>
              <a:rPr lang="en-US" sz="1200" i="1" kern="1200" dirty="0" err="1" smtClean="0">
                <a:solidFill>
                  <a:schemeClr val="tx1"/>
                </a:solidFill>
                <a:effectLst/>
                <a:latin typeface="+mn-lt"/>
                <a:ea typeface="+mn-ea"/>
                <a:cs typeface="+mn-cs"/>
              </a:rPr>
              <a:t>Mn</a:t>
            </a:r>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Step #1:               The project started out as several pavement segments recommended by the Pavement Management computer model as needing to be done in the near future for this area.</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Step #2:               District staff transitioned the pavement segments into a single logical construction project that went through both intersections and covered all the pavement between the intersections.  From this action, Project #3417-18 is created.</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Step #3:               Historical safety concerns at the junction of US Highway 71 and Minnesota Highway 9, cause the traffic engineer to recommend a Highway Safety Improvement Project at this intersection.  That recommendation leads to the development of Project #3417-185.  To avoid causing construction work on the intersection for two different years, District 8 drafts a Program of Projects which has both projects being constructed in the same year, FY 2017.</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Step #4:               MnDOT Performance Reviews are run to determine both the state and district performance outcomes, with this project in the program.  Projected performance is within agency goals.</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Step #5:               During statewide balancing, the District stresses the need to do these projects together and that the Highway Safety Improvement Project must go in 2017 because of recent bad accidents.  During statewide balancing, the projects remain in 2017.</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Step #6:               The public input process generates comments of support from both stakeholders and members of the general public for doing the projects.  Particularly in light of some recent higher profile crashes at the intersection.</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Step #7:               The District Engineer recommends that both Project #3417-18 and #3417-185 be in the final Program of Projects.  MnDOT Leadership reviews the recommendations from all the districts, compares the recommended programs to MnSHIP investment goals, and ultimately recommends approval of the FY 2017 program by the Commissioner. </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16</a:t>
            </a:fld>
            <a:endParaRPr lang="en-US"/>
          </a:p>
        </p:txBody>
      </p:sp>
    </p:spTree>
    <p:extLst>
      <p:ext uri="{BB962C8B-B14F-4D97-AF65-F5344CB8AC3E}">
        <p14:creationId xmlns:p14="http://schemas.microsoft.com/office/powerpoint/2010/main" val="290110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Congratulations – you have a program!</a:t>
            </a:r>
          </a:p>
          <a:p>
            <a:endParaRPr lang="en-US" baseline="0" dirty="0" smtClean="0"/>
          </a:p>
          <a:p>
            <a:r>
              <a:rPr lang="en-US" baseline="0" dirty="0" smtClean="0"/>
              <a:t>As we discussed before, in the ideal world, a project would enter the work plan in year 10 and advance one year each year until it was construction. Sometimes the reality is not ideal. For various reasons, projects may move in or out, forward or backward. Issues arise that may change the cost. Comments are received that may change the scope. Funding may not arrive exactly as we predicted. Projects in the STIP, years 1-4 have the most certainty. Projects in the later years from 8-10 have less certainty. </a:t>
            </a:r>
          </a:p>
          <a:p>
            <a:endParaRPr lang="en-US" baseline="0" dirty="0" smtClean="0"/>
          </a:p>
          <a:p>
            <a:r>
              <a:rPr lang="en-US" dirty="0" smtClean="0"/>
              <a:t>A note about </a:t>
            </a:r>
            <a:r>
              <a:rPr lang="en-US" dirty="0" err="1" smtClean="0"/>
              <a:t>NexTen</a:t>
            </a:r>
            <a:r>
              <a:rPr lang="en-US" dirty="0" smtClean="0"/>
              <a:t>, which is the “plan” for how to spend about $6 billion in the next 10 years.</a:t>
            </a:r>
            <a:r>
              <a:rPr lang="en-US" baseline="0" dirty="0" smtClean="0"/>
              <a:t> Those projects were picked following a very similar process – based upon data about needs, in accordance with our vision and investment priorities, taking into consideration public a stakeholder opinion as expressed in </a:t>
            </a:r>
            <a:r>
              <a:rPr lang="en-US" baseline="0" dirty="0" err="1" smtClean="0"/>
              <a:t>MnSHIP</a:t>
            </a:r>
            <a:r>
              <a:rPr lang="en-US" baseline="0" dirty="0" smtClean="0"/>
              <a:t>, and vetted by all of the Districts and </a:t>
            </a:r>
            <a:r>
              <a:rPr lang="en-US" baseline="0" dirty="0" err="1" smtClean="0"/>
              <a:t>MnDOT</a:t>
            </a:r>
            <a:r>
              <a:rPr lang="en-US" baseline="0" dirty="0" smtClean="0"/>
              <a:t> leadership. </a:t>
            </a:r>
            <a:r>
              <a:rPr lang="en-US" baseline="0" dirty="0" err="1" smtClean="0"/>
              <a:t>NexTen</a:t>
            </a:r>
            <a:r>
              <a:rPr lang="en-US" baseline="0" dirty="0" smtClean="0"/>
              <a:t> will have the ultimate public involvement process as it is debated by you and your colleagues in the legislature.</a:t>
            </a:r>
          </a:p>
          <a:p>
            <a:endParaRPr lang="en-US" baseline="0" dirty="0" smtClean="0"/>
          </a:p>
          <a:p>
            <a:r>
              <a:rPr lang="en-US" baseline="0" dirty="0" smtClean="0"/>
              <a:t>Thank you for your time.</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17</a:t>
            </a:fld>
            <a:endParaRPr lang="en-US"/>
          </a:p>
        </p:txBody>
      </p:sp>
    </p:spTree>
    <p:extLst>
      <p:ext uri="{BB962C8B-B14F-4D97-AF65-F5344CB8AC3E}">
        <p14:creationId xmlns:p14="http://schemas.microsoft.com/office/powerpoint/2010/main" val="285261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46798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tx1"/>
                </a:solidFill>
              </a:rPr>
              <a:t>Many new innovations: MSE Walls, ‘ABC’ techniques, warranties, performance specifications, </a:t>
            </a:r>
            <a:r>
              <a:rPr lang="en-US" altLang="en-US" sz="2000" dirty="0" err="1" smtClean="0">
                <a:solidFill>
                  <a:schemeClr val="tx1"/>
                </a:solidFill>
              </a:rPr>
              <a:t>etc</a:t>
            </a:r>
            <a:endParaRPr lang="en-US" altLang="en-US" sz="20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21</a:t>
            </a:fld>
            <a:endParaRPr lang="en-US"/>
          </a:p>
        </p:txBody>
      </p:sp>
    </p:spTree>
    <p:extLst>
      <p:ext uri="{BB962C8B-B14F-4D97-AF65-F5344CB8AC3E}">
        <p14:creationId xmlns:p14="http://schemas.microsoft.com/office/powerpoint/2010/main" val="203775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Statewide Transportation Improvement Plan or STIP contains</a:t>
            </a:r>
            <a:r>
              <a:rPr lang="en-US" baseline="0" dirty="0" smtClean="0"/>
              <a:t> over 2000 projects. </a:t>
            </a:r>
            <a:r>
              <a:rPr lang="en-US" dirty="0" smtClean="0"/>
              <a:t>Every year </a:t>
            </a:r>
            <a:r>
              <a:rPr lang="en-US" dirty="0" err="1" smtClean="0"/>
              <a:t>MnDOT</a:t>
            </a:r>
            <a:r>
              <a:rPr lang="en-US" dirty="0" smtClean="0"/>
              <a:t> and its transportation partners select</a:t>
            </a:r>
            <a:r>
              <a:rPr lang="en-US" baseline="0" dirty="0" smtClean="0"/>
              <a:t> about 500 new projects to replace the ones that are completed.</a:t>
            </a:r>
            <a:endParaRPr lang="en-US" dirty="0" smtClean="0"/>
          </a:p>
          <a:p>
            <a:endParaRPr lang="en-US" dirty="0" smtClean="0"/>
          </a:p>
          <a:p>
            <a:r>
              <a:rPr lang="en-US" dirty="0" smtClean="0"/>
              <a:t>In this presentation</a:t>
            </a:r>
            <a:r>
              <a:rPr lang="en-US" baseline="0" dirty="0" smtClean="0"/>
              <a:t> I will focus on three topic areas of project selection</a:t>
            </a:r>
          </a:p>
          <a:p>
            <a:endParaRPr lang="en-US" baseline="0" dirty="0" smtClean="0"/>
          </a:p>
          <a:p>
            <a:r>
              <a:rPr lang="en-US" baseline="0" dirty="0" smtClean="0"/>
              <a:t>First will be a description of Minnesota GO and the 50-year vision.</a:t>
            </a:r>
          </a:p>
          <a:p>
            <a:endParaRPr lang="en-US" baseline="0" dirty="0" smtClean="0"/>
          </a:p>
          <a:p>
            <a:r>
              <a:rPr lang="en-US" baseline="0" dirty="0" smtClean="0"/>
              <a:t>Second will be some examples of the criteria used in project selection.</a:t>
            </a:r>
          </a:p>
          <a:p>
            <a:endParaRPr lang="en-US" baseline="0" dirty="0" smtClean="0"/>
          </a:p>
          <a:p>
            <a:r>
              <a:rPr lang="en-US" baseline="0" dirty="0" smtClean="0"/>
              <a:t>Third will be a review of the process for selecting projects, including key decision points and opportunities for public input.</a:t>
            </a:r>
            <a:endParaRPr lang="en-US" dirty="0" smtClean="0"/>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a:t>
            </a:fld>
            <a:endParaRPr lang="en-US" dirty="0"/>
          </a:p>
        </p:txBody>
      </p:sp>
    </p:spTree>
    <p:extLst>
      <p:ext uri="{BB962C8B-B14F-4D97-AF65-F5344CB8AC3E}">
        <p14:creationId xmlns:p14="http://schemas.microsoft.com/office/powerpoint/2010/main" val="4046798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altLang="en-US" sz="2000" dirty="0" smtClean="0">
                <a:solidFill>
                  <a:schemeClr val="tx1"/>
                </a:solidFill>
              </a:rPr>
              <a:t>Scoring Criteria Development</a:t>
            </a:r>
          </a:p>
          <a:p>
            <a:pPr lvl="2" eaLnBrk="1" hangingPunct="1"/>
            <a:r>
              <a:rPr lang="en-US" altLang="en-US" sz="2000" dirty="0" smtClean="0">
                <a:solidFill>
                  <a:schemeClr val="tx1"/>
                </a:solidFill>
              </a:rPr>
              <a:t>Written by core project team and the process manager</a:t>
            </a:r>
          </a:p>
          <a:p>
            <a:pPr lvl="2" eaLnBrk="1" hangingPunct="1"/>
            <a:r>
              <a:rPr lang="en-US" altLang="en-US" sz="2000" dirty="0" smtClean="0">
                <a:solidFill>
                  <a:schemeClr val="tx1"/>
                </a:solidFill>
              </a:rPr>
              <a:t>Based on project risks and goals</a:t>
            </a:r>
          </a:p>
          <a:p>
            <a:pPr lvl="2" eaLnBrk="1" hangingPunct="1"/>
            <a:r>
              <a:rPr lang="en-US" altLang="en-US" sz="2000" dirty="0" smtClean="0">
                <a:solidFill>
                  <a:schemeClr val="tx1"/>
                </a:solidFill>
              </a:rPr>
              <a:t>Draft posted for public comment</a:t>
            </a:r>
          </a:p>
          <a:p>
            <a:pPr lvl="1" eaLnBrk="1" hangingPunct="1"/>
            <a:r>
              <a:rPr lang="en-US" altLang="en-US" sz="2000" dirty="0" smtClean="0">
                <a:solidFill>
                  <a:schemeClr val="tx1"/>
                </a:solidFill>
              </a:rPr>
              <a:t>Transparency</a:t>
            </a:r>
          </a:p>
          <a:p>
            <a:pPr lvl="2" eaLnBrk="1" hangingPunct="1"/>
            <a:r>
              <a:rPr lang="en-US" altLang="en-US" sz="2000" dirty="0" smtClean="0">
                <a:solidFill>
                  <a:schemeClr val="tx1"/>
                </a:solidFill>
              </a:rPr>
              <a:t>Throughout the process information is posted on the website </a:t>
            </a:r>
          </a:p>
          <a:p>
            <a:pPr lvl="2" eaLnBrk="1" hangingPunct="1"/>
            <a:r>
              <a:rPr lang="en-US" altLang="en-US" sz="2000" dirty="0" smtClean="0">
                <a:solidFill>
                  <a:schemeClr val="tx1"/>
                </a:solidFill>
              </a:rPr>
              <a:t>After project award all information is made available</a:t>
            </a:r>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23</a:t>
            </a:fld>
            <a:endParaRPr lang="en-US"/>
          </a:p>
        </p:txBody>
      </p:sp>
    </p:spTree>
    <p:extLst>
      <p:ext uri="{BB962C8B-B14F-4D97-AF65-F5344CB8AC3E}">
        <p14:creationId xmlns:p14="http://schemas.microsoft.com/office/powerpoint/2010/main" val="695639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6806-526D-4A58-BF76-C3DDFE1023FC}" type="slidenum">
              <a:rPr lang="en-US" smtClean="0"/>
              <a:t>24</a:t>
            </a:fld>
            <a:endParaRPr lang="en-US"/>
          </a:p>
        </p:txBody>
      </p:sp>
    </p:spTree>
    <p:extLst>
      <p:ext uri="{BB962C8B-B14F-4D97-AF65-F5344CB8AC3E}">
        <p14:creationId xmlns:p14="http://schemas.microsoft.com/office/powerpoint/2010/main" val="377592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chemeClr val="tx1"/>
                </a:solidFill>
              </a:rPr>
              <a:t>*Note: All scoring forms, comments, and proposals are posted publically</a:t>
            </a:r>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25</a:t>
            </a:fld>
            <a:endParaRPr lang="en-US"/>
          </a:p>
        </p:txBody>
      </p:sp>
    </p:spTree>
    <p:extLst>
      <p:ext uri="{BB962C8B-B14F-4D97-AF65-F5344CB8AC3E}">
        <p14:creationId xmlns:p14="http://schemas.microsoft.com/office/powerpoint/2010/main" val="87398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Highway Partnerships come in many forms.</a:t>
            </a:r>
          </a:p>
          <a:p>
            <a:endParaRPr lang="en-US" dirty="0" smtClean="0"/>
          </a:p>
          <a:p>
            <a:r>
              <a:rPr lang="en-US" dirty="0" smtClean="0"/>
              <a:t>One of our most successful partnerships  is the  D/B program.  The  leverage we gain  with our D/B partners is with more appropriate risk sharing, time savings in project delivery.  We sometimes gain project cost savings when new designs, construction methods or materials are used.</a:t>
            </a:r>
          </a:p>
          <a:p>
            <a:endParaRPr lang="en-US" dirty="0" smtClean="0"/>
          </a:p>
          <a:p>
            <a:r>
              <a:rPr lang="en-US" dirty="0" smtClean="0"/>
              <a:t>Maintenance partnership agreements are an area where we see significant advantages.  These could include facilities sharing, combined purchases in materials or equipment.  Better utilization and economies of scale.</a:t>
            </a:r>
          </a:p>
          <a:p>
            <a:endParaRPr lang="en-US" dirty="0" smtClean="0"/>
          </a:p>
          <a:p>
            <a:r>
              <a:rPr lang="en-US" dirty="0" smtClean="0"/>
              <a:t>Solar on R-O-W, we are now evaluating our first proposals for this concept.</a:t>
            </a:r>
          </a:p>
          <a:p>
            <a:endParaRPr lang="en-US" dirty="0" smtClean="0"/>
          </a:p>
          <a:p>
            <a:r>
              <a:rPr lang="en-US" dirty="0" smtClean="0"/>
              <a:t>We have recently conducted a study on the Return-On-Investment with the consulting firm Parsons Brinckerhoff.  That work considered the Return-On-Investment (net contribution to tax revenue) that the state receives for the TED program and for unsolicited proposals as well as the overall Benefit-Cost ratios (societal benefits).  Our analysis shows that there are significant benefits in the states participation in these smaller partnerships, both Public-Public Partnerships as well as Public-Private Partnerships (P3s).  </a:t>
            </a:r>
          </a:p>
          <a:p>
            <a:endParaRPr lang="en-US" dirty="0" smtClean="0"/>
          </a:p>
          <a:p>
            <a:r>
              <a:rPr lang="en-US" dirty="0" smtClean="0"/>
              <a:t>The following slides describe some findings from a recent analysis of our partnership program.</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3D4929B-8F6F-4236-BD36-497C1E7C13D4}" type="slidenum">
              <a:rPr lang="en-US" smtClean="0"/>
              <a:t>27</a:t>
            </a:fld>
            <a:endParaRPr lang="en-US"/>
          </a:p>
        </p:txBody>
      </p:sp>
    </p:spTree>
    <p:extLst>
      <p:ext uri="{BB962C8B-B14F-4D97-AF65-F5344CB8AC3E}">
        <p14:creationId xmlns:p14="http://schemas.microsoft.com/office/powerpoint/2010/main" val="1003304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Highway Partnerships come in many forms.</a:t>
            </a:r>
          </a:p>
          <a:p>
            <a:endParaRPr lang="en-US" dirty="0" smtClean="0"/>
          </a:p>
          <a:p>
            <a:r>
              <a:rPr lang="en-US" dirty="0" smtClean="0"/>
              <a:t>One of our most successful partnerships  is the  D/B program.  The  leverage we gain  with our D/B partners is with more appropriate risk sharing, time savings in project delivery.  We sometimes gain project cost savings when new designs, construction methods or materials are used.</a:t>
            </a:r>
          </a:p>
          <a:p>
            <a:endParaRPr lang="en-US" dirty="0" smtClean="0"/>
          </a:p>
          <a:p>
            <a:r>
              <a:rPr lang="en-US" dirty="0" smtClean="0"/>
              <a:t>Maintenance partnership agreements are an area where we see significant advantages.  These could include facilities sharing, combined purchases in materials or equipment.  Better utilization and economies of scale.</a:t>
            </a:r>
          </a:p>
          <a:p>
            <a:endParaRPr lang="en-US" dirty="0" smtClean="0"/>
          </a:p>
          <a:p>
            <a:r>
              <a:rPr lang="en-US" dirty="0" smtClean="0"/>
              <a:t>Solar on R-O-W, we are now evaluating our first proposals for this concept.</a:t>
            </a:r>
          </a:p>
          <a:p>
            <a:endParaRPr lang="en-US" dirty="0" smtClean="0"/>
          </a:p>
          <a:p>
            <a:r>
              <a:rPr lang="en-US" dirty="0" smtClean="0"/>
              <a:t>We have recently conducted a study on the Return-On-Investment with the consulting firm Parsons Brinckerhoff.  That work considered the Return-On-Investment (net contribution to tax revenue) that the state receives for the TED program and for unsolicited proposals as well as the overall Benefit-Cost ratios (societal benefits).  Our analysis shows that there are significant benefits in the states participation in these smaller partnerships, both Public-Public Partnerships as well as Public-Private Partnerships (P3s).  </a:t>
            </a:r>
          </a:p>
          <a:p>
            <a:endParaRPr lang="en-US" dirty="0" smtClean="0"/>
          </a:p>
          <a:p>
            <a:r>
              <a:rPr lang="en-US" dirty="0" smtClean="0"/>
              <a:t>The following slides describe some findings from a recent analysis of our partnership program.</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3D4929B-8F6F-4236-BD36-497C1E7C13D4}" type="slidenum">
              <a:rPr lang="en-US" smtClean="0"/>
              <a:t>28</a:t>
            </a:fld>
            <a:endParaRPr lang="en-US"/>
          </a:p>
        </p:txBody>
      </p:sp>
    </p:spTree>
    <p:extLst>
      <p:ext uri="{BB962C8B-B14F-4D97-AF65-F5344CB8AC3E}">
        <p14:creationId xmlns:p14="http://schemas.microsoft.com/office/powerpoint/2010/main" val="1003304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Highway Partnerships come in many forms.</a:t>
            </a:r>
          </a:p>
          <a:p>
            <a:endParaRPr lang="en-US" dirty="0" smtClean="0"/>
          </a:p>
          <a:p>
            <a:r>
              <a:rPr lang="en-US" dirty="0" smtClean="0"/>
              <a:t>One of our most successful partnerships  is the  D/B program.  The  leverage we gain  with our D/B partners is with more appropriate risk sharing, time savings in project delivery.  We sometimes gain project cost savings when new designs, construction methods or materials are used.</a:t>
            </a:r>
          </a:p>
          <a:p>
            <a:endParaRPr lang="en-US" dirty="0" smtClean="0"/>
          </a:p>
          <a:p>
            <a:r>
              <a:rPr lang="en-US" dirty="0" smtClean="0"/>
              <a:t>Maintenance partnership agreements are an area where we see significant advantages.  These could include facilities sharing, combined purchases in materials or equipment.  Better utilization and economies of scale.</a:t>
            </a:r>
          </a:p>
          <a:p>
            <a:endParaRPr lang="en-US" dirty="0" smtClean="0"/>
          </a:p>
          <a:p>
            <a:r>
              <a:rPr lang="en-US" dirty="0" smtClean="0"/>
              <a:t>Solar on R-O-W, we are now evaluating our first proposals for this concept.</a:t>
            </a:r>
          </a:p>
          <a:p>
            <a:endParaRPr lang="en-US" dirty="0" smtClean="0"/>
          </a:p>
          <a:p>
            <a:r>
              <a:rPr lang="en-US" dirty="0" smtClean="0"/>
              <a:t>We have recently conducted a study on the Return-On-Investment with the consulting firm Parsons Brinckerhoff.  That work considered the Return-On-Investment (net contribution to tax revenue) that the state receives for the TED program and for unsolicited proposals as well as the overall Benefit-Cost ratios (societal benefits).  Our analysis shows that there are significant benefits in the states participation in these smaller partnerships, both Public-Public Partnerships as well as Public-Private Partnerships (P3s).  </a:t>
            </a:r>
          </a:p>
          <a:p>
            <a:endParaRPr lang="en-US" dirty="0" smtClean="0"/>
          </a:p>
          <a:p>
            <a:r>
              <a:rPr lang="en-US" dirty="0" smtClean="0"/>
              <a:t>The following slides describe some findings from a recent analysis of our partnership program.</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3D4929B-8F6F-4236-BD36-497C1E7C13D4}" type="slidenum">
              <a:rPr lang="en-US" smtClean="0"/>
              <a:t>29</a:t>
            </a:fld>
            <a:endParaRPr lang="en-US"/>
          </a:p>
        </p:txBody>
      </p:sp>
    </p:spTree>
    <p:extLst>
      <p:ext uri="{BB962C8B-B14F-4D97-AF65-F5344CB8AC3E}">
        <p14:creationId xmlns:p14="http://schemas.microsoft.com/office/powerpoint/2010/main" val="1003304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Highway Partnerships come in many forms.</a:t>
            </a:r>
          </a:p>
          <a:p>
            <a:endParaRPr lang="en-US" dirty="0" smtClean="0"/>
          </a:p>
          <a:p>
            <a:r>
              <a:rPr lang="en-US" dirty="0" smtClean="0"/>
              <a:t>One of our most successful partnerships  is the  D/B program.  The  leverage we gain  with our D/B partners is with more appropriate risk sharing, time savings in project delivery.  We sometimes gain project cost savings when new designs, construction methods or materials are used.</a:t>
            </a:r>
          </a:p>
          <a:p>
            <a:endParaRPr lang="en-US" dirty="0" smtClean="0"/>
          </a:p>
          <a:p>
            <a:r>
              <a:rPr lang="en-US" dirty="0" smtClean="0"/>
              <a:t>Maintenance partnership agreements are an area where we see significant advantages.  These could include facilities sharing, combined purchases in materials or equipment.  Better utilization and economies of scale.</a:t>
            </a:r>
          </a:p>
          <a:p>
            <a:endParaRPr lang="en-US" dirty="0" smtClean="0"/>
          </a:p>
          <a:p>
            <a:r>
              <a:rPr lang="en-US" dirty="0" smtClean="0"/>
              <a:t>Solar on R-O-W, we are now evaluating our first proposals for this concept.</a:t>
            </a:r>
          </a:p>
          <a:p>
            <a:endParaRPr lang="en-US" dirty="0" smtClean="0"/>
          </a:p>
          <a:p>
            <a:r>
              <a:rPr lang="en-US" dirty="0" smtClean="0"/>
              <a:t>We have recently conducted a study on the Return-On-Investment with the consulting firm Parsons Brinckerhoff.  That work considered the Return-On-Investment (net contribution to tax revenue) that the state receives for the TED program and for unsolicited proposals as well as the overall Benefit-Cost ratios (societal benefits).  Our analysis shows that there are significant benefits in the states participation in these smaller partnerships, both Public-Public Partnerships as well as Public-Private Partnerships (P3s).  </a:t>
            </a:r>
          </a:p>
          <a:p>
            <a:endParaRPr lang="en-US" dirty="0" smtClean="0"/>
          </a:p>
          <a:p>
            <a:r>
              <a:rPr lang="en-US" dirty="0" smtClean="0"/>
              <a:t>The following slides describe some findings from a recent analysis of our partnership program.</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3D4929B-8F6F-4236-BD36-497C1E7C13D4}" type="slidenum">
              <a:rPr lang="en-US" smtClean="0"/>
              <a:t>30</a:t>
            </a:fld>
            <a:endParaRPr lang="en-US"/>
          </a:p>
        </p:txBody>
      </p:sp>
    </p:spTree>
    <p:extLst>
      <p:ext uri="{BB962C8B-B14F-4D97-AF65-F5344CB8AC3E}">
        <p14:creationId xmlns:p14="http://schemas.microsoft.com/office/powerpoint/2010/main" val="1003304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always a great deal of risk in P3s.  If managed well, however, the risks are divided among partners in a way that is most suited to managing those risks. </a:t>
            </a:r>
          </a:p>
          <a:p>
            <a:endParaRPr lang="en-US" baseline="0" dirty="0" smtClean="0"/>
          </a:p>
          <a:p>
            <a:r>
              <a:rPr lang="en-US" baseline="0" dirty="0" smtClean="0"/>
              <a:t>Indiana Turnpike was leased for 75 years to a P3 consortium.  That consortium has since refinanced the project has filed for Chapter 11 bankruptcy.</a:t>
            </a:r>
          </a:p>
          <a:p>
            <a:endParaRPr lang="en-US" baseline="0" dirty="0" smtClean="0"/>
          </a:p>
          <a:p>
            <a:r>
              <a:rPr lang="en-US" baseline="0" dirty="0" smtClean="0"/>
              <a:t>Chicago Skyway:  99 year agreement</a:t>
            </a:r>
          </a:p>
          <a:p>
            <a:endParaRPr lang="en-US" baseline="0" dirty="0" smtClean="0"/>
          </a:p>
          <a:p>
            <a:r>
              <a:rPr lang="en-US" baseline="0" dirty="0" smtClean="0"/>
              <a:t>SR-91;  Private sector </a:t>
            </a:r>
            <a:r>
              <a:rPr lang="en-US" baseline="0" dirty="0" err="1" smtClean="0"/>
              <a:t>builit</a:t>
            </a:r>
            <a:r>
              <a:rPr lang="en-US" baseline="0" dirty="0" smtClean="0"/>
              <a:t> toll lanes in the middle of the freeway.  Included a non-compete clause which was very controversial.  Since sold to Orange County for a significant profit.</a:t>
            </a:r>
          </a:p>
          <a:p>
            <a:endParaRPr lang="en-US" baseline="0" dirty="0" smtClean="0"/>
          </a:p>
          <a:p>
            <a:r>
              <a:rPr lang="en-US" baseline="0" dirty="0" smtClean="0"/>
              <a:t>I-495-I-95 Express Toll lanes in the Middle of the Interstate.  Only open 2 years still in ramp-up period.</a:t>
            </a:r>
          </a:p>
          <a:p>
            <a:endParaRPr lang="en-US" baseline="0" dirty="0" smtClean="0"/>
          </a:p>
          <a:p>
            <a:r>
              <a:rPr lang="en-US" baseline="0" dirty="0" smtClean="0"/>
              <a:t>I-95 Miami Tunnel,  Partner built project and financed with availability payment tool.  Allows the partner to not have to take revenue risk, but they still get paid.</a:t>
            </a:r>
          </a:p>
          <a:p>
            <a:r>
              <a:rPr lang="en-US" baseline="0" dirty="0" err="1" smtClean="0"/>
              <a:t>TransMart</a:t>
            </a:r>
            <a:r>
              <a:rPr lang="en-US" baseline="0" dirty="0" smtClean="0"/>
              <a:t> in Minnesota:  moved to full development agreement before the city of Eden Prairie vetoed the project.  There is no recourse in the law for this veto.</a:t>
            </a:r>
          </a:p>
          <a:p>
            <a:r>
              <a:rPr lang="en-US" baseline="0" dirty="0" smtClean="0"/>
              <a:t>Connecting Minnesota:  Fiber optics was installed along the I94 corridor boarder to boarder.  State received dark fiber.  Value was estimated to be a $50 million over the life of the project.</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31</a:t>
            </a:fld>
            <a:endParaRPr lang="en-US"/>
          </a:p>
        </p:txBody>
      </p:sp>
    </p:spTree>
    <p:extLst>
      <p:ext uri="{BB962C8B-B14F-4D97-AF65-F5344CB8AC3E}">
        <p14:creationId xmlns:p14="http://schemas.microsoft.com/office/powerpoint/2010/main" val="4274036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always a great deal of risk in P3s.  If managed well, however, the risks are divided among partners in a way that is most suited to managing those risks. </a:t>
            </a:r>
          </a:p>
          <a:p>
            <a:endParaRPr lang="en-US" baseline="0" dirty="0" smtClean="0"/>
          </a:p>
          <a:p>
            <a:r>
              <a:rPr lang="en-US" baseline="0" dirty="0" smtClean="0"/>
              <a:t>Indiana Turnpike was leased for 75 years to a P3 consortium.  That consortium has since refinanced the project has filed for Chapter 11 bankruptcy.</a:t>
            </a:r>
          </a:p>
          <a:p>
            <a:endParaRPr lang="en-US" baseline="0" dirty="0" smtClean="0"/>
          </a:p>
          <a:p>
            <a:r>
              <a:rPr lang="en-US" baseline="0" dirty="0" smtClean="0"/>
              <a:t>Chicago Skyway:  99 year agreement</a:t>
            </a:r>
          </a:p>
          <a:p>
            <a:endParaRPr lang="en-US" baseline="0" dirty="0" smtClean="0"/>
          </a:p>
          <a:p>
            <a:r>
              <a:rPr lang="en-US" baseline="0" dirty="0" smtClean="0"/>
              <a:t>SR-91;  Private sector </a:t>
            </a:r>
            <a:r>
              <a:rPr lang="en-US" baseline="0" dirty="0" err="1" smtClean="0"/>
              <a:t>builit</a:t>
            </a:r>
            <a:r>
              <a:rPr lang="en-US" baseline="0" dirty="0" smtClean="0"/>
              <a:t> toll lanes in the middle of the freeway.  Included a non-compete clause which was very controversial.  Since sold to Orange County for a significant profit.</a:t>
            </a:r>
          </a:p>
          <a:p>
            <a:endParaRPr lang="en-US" baseline="0" dirty="0" smtClean="0"/>
          </a:p>
          <a:p>
            <a:r>
              <a:rPr lang="en-US" baseline="0" dirty="0" smtClean="0"/>
              <a:t>I-495-I-95 Express Toll lanes in the Middle of the Interstate.  Only open 2 years still in ramp-up period.</a:t>
            </a:r>
          </a:p>
          <a:p>
            <a:endParaRPr lang="en-US" baseline="0" dirty="0" smtClean="0"/>
          </a:p>
          <a:p>
            <a:r>
              <a:rPr lang="en-US" baseline="0" dirty="0" smtClean="0"/>
              <a:t>I-95 Miami Tunnel,  Partner built project and financed with availability payment tool.  Allows the partner to not have to take revenue risk, but they still get paid.</a:t>
            </a:r>
          </a:p>
          <a:p>
            <a:r>
              <a:rPr lang="en-US" baseline="0" dirty="0" err="1" smtClean="0"/>
              <a:t>TransMart</a:t>
            </a:r>
            <a:r>
              <a:rPr lang="en-US" baseline="0" dirty="0" smtClean="0"/>
              <a:t> in Minnesota:  moved to full development agreement before the city of Eden Prairie vetoed the project.  There is no recourse in the law for this veto.</a:t>
            </a:r>
          </a:p>
          <a:p>
            <a:r>
              <a:rPr lang="en-US" baseline="0" dirty="0" smtClean="0"/>
              <a:t>Connecting Minnesota:  Fiber optics was installed along the I94 corridor boarder to boarder.  State received dark fiber.  Value was estimated to be a $50 million over the life of the project.</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32</a:t>
            </a:fld>
            <a:endParaRPr lang="en-US"/>
          </a:p>
        </p:txBody>
      </p:sp>
    </p:spTree>
    <p:extLst>
      <p:ext uri="{BB962C8B-B14F-4D97-AF65-F5344CB8AC3E}">
        <p14:creationId xmlns:p14="http://schemas.microsoft.com/office/powerpoint/2010/main" val="4274036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always a great deal of risk in P3s.  If managed well, however, the risks are divided among partners in a way that is most suited to managing those risks. </a:t>
            </a:r>
          </a:p>
          <a:p>
            <a:endParaRPr lang="en-US" baseline="0" dirty="0" smtClean="0"/>
          </a:p>
          <a:p>
            <a:r>
              <a:rPr lang="en-US" baseline="0" dirty="0" smtClean="0"/>
              <a:t>Indiana Turnpike was leased for 75 years to a P3 consortium.  That consortium has since refinanced the project has filed for Chapter 11 bankruptcy.</a:t>
            </a:r>
          </a:p>
          <a:p>
            <a:endParaRPr lang="en-US" baseline="0" dirty="0" smtClean="0"/>
          </a:p>
          <a:p>
            <a:r>
              <a:rPr lang="en-US" baseline="0" dirty="0" smtClean="0"/>
              <a:t>Chicago Skyway:  99 year agreement</a:t>
            </a:r>
          </a:p>
          <a:p>
            <a:endParaRPr lang="en-US" baseline="0" dirty="0" smtClean="0"/>
          </a:p>
          <a:p>
            <a:r>
              <a:rPr lang="en-US" baseline="0" dirty="0" smtClean="0"/>
              <a:t>SR-91;  Private sector </a:t>
            </a:r>
            <a:r>
              <a:rPr lang="en-US" baseline="0" dirty="0" err="1" smtClean="0"/>
              <a:t>builit</a:t>
            </a:r>
            <a:r>
              <a:rPr lang="en-US" baseline="0" dirty="0" smtClean="0"/>
              <a:t> toll lanes in the middle of the freeway.  Included a non-compete clause which was very controversial.  Since sold to Orange County for a significant profit.</a:t>
            </a:r>
          </a:p>
          <a:p>
            <a:endParaRPr lang="en-US" baseline="0" dirty="0" smtClean="0"/>
          </a:p>
          <a:p>
            <a:r>
              <a:rPr lang="en-US" baseline="0" dirty="0" smtClean="0"/>
              <a:t>I-495-I-95 Express Toll lanes in the Middle of the Interstate.  Only open 2 years still in ramp-up period.</a:t>
            </a:r>
          </a:p>
          <a:p>
            <a:endParaRPr lang="en-US" baseline="0" dirty="0" smtClean="0"/>
          </a:p>
          <a:p>
            <a:r>
              <a:rPr lang="en-US" baseline="0" dirty="0" smtClean="0"/>
              <a:t>I-95 Miami Tunnel,  Partner built project and financed with availability payment tool.  Allows the partner to not have to take revenue risk, but they still get paid.</a:t>
            </a:r>
          </a:p>
          <a:p>
            <a:r>
              <a:rPr lang="en-US" baseline="0" dirty="0" err="1" smtClean="0"/>
              <a:t>TransMart</a:t>
            </a:r>
            <a:r>
              <a:rPr lang="en-US" baseline="0" dirty="0" smtClean="0"/>
              <a:t> in Minnesota:  moved to full development agreement before the city of Eden Prairie vetoed the project.  There is no recourse in the law for this veto.</a:t>
            </a:r>
          </a:p>
          <a:p>
            <a:r>
              <a:rPr lang="en-US" baseline="0" dirty="0" smtClean="0"/>
              <a:t>Connecting Minnesota:  Fiber optics was installed along the I94 corridor boarder to boarder.  State received dark fiber.  Value was estimated to be a $50 million over the life of the project.</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33</a:t>
            </a:fld>
            <a:endParaRPr lang="en-US"/>
          </a:p>
        </p:txBody>
      </p:sp>
    </p:spTree>
    <p:extLst>
      <p:ext uri="{BB962C8B-B14F-4D97-AF65-F5344CB8AC3E}">
        <p14:creationId xmlns:p14="http://schemas.microsoft.com/office/powerpoint/2010/main" val="427403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Project selection, also called programming, begins with planning, and planning begins with a vision.</a:t>
            </a:r>
          </a:p>
          <a:p>
            <a:endParaRPr lang="en-US" baseline="0" dirty="0" smtClean="0"/>
          </a:p>
          <a:p>
            <a:r>
              <a:rPr lang="en-US" baseline="0" dirty="0" smtClean="0"/>
              <a:t>Minnesota’s vision for transportation for the future is captured in the Minnesota GO 50-year Vision. It is based on an understanding that transportation is a means to other ends, not an end itself. </a:t>
            </a:r>
            <a:r>
              <a:rPr lang="en-US" i="0" dirty="0" smtClean="0"/>
              <a:t>The Minnesota</a:t>
            </a:r>
            <a:r>
              <a:rPr lang="en-US" i="0" baseline="0" dirty="0" smtClean="0"/>
              <a:t> GO vision is: </a:t>
            </a:r>
            <a:r>
              <a:rPr lang="en-US" i="1" baseline="0" dirty="0" smtClean="0"/>
              <a:t>Minnesota’s multimodal transportation system maximizes the health of people, the environment and our economy.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a:t>
            </a:fld>
            <a:endParaRPr lang="en-US" dirty="0"/>
          </a:p>
        </p:txBody>
      </p:sp>
    </p:spTree>
    <p:extLst>
      <p:ext uri="{BB962C8B-B14F-4D97-AF65-F5344CB8AC3E}">
        <p14:creationId xmlns:p14="http://schemas.microsoft.com/office/powerpoint/2010/main" val="1781989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always a great deal of risk in P3s.  If managed well, however, the risks are divided among partners in a way that is most suited to managing those risks. </a:t>
            </a:r>
          </a:p>
          <a:p>
            <a:endParaRPr lang="en-US" baseline="0" dirty="0" smtClean="0"/>
          </a:p>
          <a:p>
            <a:r>
              <a:rPr lang="en-US" baseline="0" dirty="0" smtClean="0"/>
              <a:t>Indiana Turnpike was leased for 75 years to a P3 consortium.  That consortium has since refinanced the project has filed for Chapter 11 bankruptcy.</a:t>
            </a:r>
          </a:p>
          <a:p>
            <a:endParaRPr lang="en-US" baseline="0" dirty="0" smtClean="0"/>
          </a:p>
          <a:p>
            <a:r>
              <a:rPr lang="en-US" baseline="0" dirty="0" smtClean="0"/>
              <a:t>Chicago Skyway:  99 year agreement</a:t>
            </a:r>
          </a:p>
          <a:p>
            <a:endParaRPr lang="en-US" baseline="0" dirty="0" smtClean="0"/>
          </a:p>
          <a:p>
            <a:r>
              <a:rPr lang="en-US" baseline="0" dirty="0" smtClean="0"/>
              <a:t>SR-91;  Private sector </a:t>
            </a:r>
            <a:r>
              <a:rPr lang="en-US" baseline="0" dirty="0" err="1" smtClean="0"/>
              <a:t>builit</a:t>
            </a:r>
            <a:r>
              <a:rPr lang="en-US" baseline="0" dirty="0" smtClean="0"/>
              <a:t> toll lanes in the middle of the freeway.  Included a non-compete clause which was very controversial.  Since sold to Orange County for a significant profit.</a:t>
            </a:r>
          </a:p>
          <a:p>
            <a:endParaRPr lang="en-US" baseline="0" dirty="0" smtClean="0"/>
          </a:p>
          <a:p>
            <a:r>
              <a:rPr lang="en-US" baseline="0" dirty="0" smtClean="0"/>
              <a:t>I-495-I-95 Express Toll lanes in the Middle of the Interstate.  Only open 2 years still in ramp-up period.</a:t>
            </a:r>
          </a:p>
          <a:p>
            <a:endParaRPr lang="en-US" baseline="0" dirty="0" smtClean="0"/>
          </a:p>
          <a:p>
            <a:r>
              <a:rPr lang="en-US" baseline="0" dirty="0" smtClean="0"/>
              <a:t>I-95 Miami Tunnel,  Partner built project and financed with availability payment tool.  Allows the partner to not have to take revenue risk, but they still get paid.</a:t>
            </a:r>
          </a:p>
          <a:p>
            <a:r>
              <a:rPr lang="en-US" baseline="0" dirty="0" err="1" smtClean="0"/>
              <a:t>TransMart</a:t>
            </a:r>
            <a:r>
              <a:rPr lang="en-US" baseline="0" dirty="0" smtClean="0"/>
              <a:t> in Minnesota:  moved to full development agreement before the city of Eden Prairie vetoed the project.  There is no recourse in the law for this veto.</a:t>
            </a:r>
          </a:p>
          <a:p>
            <a:r>
              <a:rPr lang="en-US" baseline="0" dirty="0" smtClean="0"/>
              <a:t>Connecting Minnesota:  Fiber optics was installed along the I94 corridor boarder to boarder.  State received dark fiber.  Value was estimated to be a $50 million over the life of the project.</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34</a:t>
            </a:fld>
            <a:endParaRPr lang="en-US"/>
          </a:p>
        </p:txBody>
      </p:sp>
    </p:spTree>
    <p:extLst>
      <p:ext uri="{BB962C8B-B14F-4D97-AF65-F5344CB8AC3E}">
        <p14:creationId xmlns:p14="http://schemas.microsoft.com/office/powerpoint/2010/main" val="427403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always a great deal of risk in P3s.  If managed well, however, the risks are divided among partners in a way that is most suited to managing those risks. </a:t>
            </a:r>
          </a:p>
          <a:p>
            <a:endParaRPr lang="en-US" baseline="0" dirty="0" smtClean="0"/>
          </a:p>
          <a:p>
            <a:r>
              <a:rPr lang="en-US" baseline="0" dirty="0" smtClean="0"/>
              <a:t>Indiana Turnpike was leased for 75 years to a P3 consortium.  That consortium has since refinanced the project has filed for Chapter 11 bankruptcy.</a:t>
            </a:r>
          </a:p>
          <a:p>
            <a:endParaRPr lang="en-US" baseline="0" dirty="0" smtClean="0"/>
          </a:p>
          <a:p>
            <a:r>
              <a:rPr lang="en-US" baseline="0" dirty="0" smtClean="0"/>
              <a:t>Chicago Skyway:  99 year agreement</a:t>
            </a:r>
          </a:p>
          <a:p>
            <a:endParaRPr lang="en-US" baseline="0" dirty="0" smtClean="0"/>
          </a:p>
          <a:p>
            <a:r>
              <a:rPr lang="en-US" baseline="0" dirty="0" smtClean="0"/>
              <a:t>SR-91;  Private sector </a:t>
            </a:r>
            <a:r>
              <a:rPr lang="en-US" baseline="0" dirty="0" err="1" smtClean="0"/>
              <a:t>builit</a:t>
            </a:r>
            <a:r>
              <a:rPr lang="en-US" baseline="0" dirty="0" smtClean="0"/>
              <a:t> toll lanes in the middle of the freeway.  Included a non-compete clause which was very controversial.  Since sold to Orange County for a significant profit.</a:t>
            </a:r>
          </a:p>
          <a:p>
            <a:endParaRPr lang="en-US" baseline="0" dirty="0" smtClean="0"/>
          </a:p>
          <a:p>
            <a:r>
              <a:rPr lang="en-US" baseline="0" dirty="0" smtClean="0"/>
              <a:t>I-495-I-95 Express Toll lanes in the Middle of the Interstate.  Only open 2 years still in ramp-up period.</a:t>
            </a:r>
          </a:p>
          <a:p>
            <a:endParaRPr lang="en-US" baseline="0" dirty="0" smtClean="0"/>
          </a:p>
          <a:p>
            <a:r>
              <a:rPr lang="en-US" baseline="0" dirty="0" smtClean="0"/>
              <a:t>I-95 Miami Tunnel,  Partner built project and financed with availability payment tool.  Allows the partner to not have to take revenue risk, but they still get paid.</a:t>
            </a:r>
          </a:p>
          <a:p>
            <a:r>
              <a:rPr lang="en-US" baseline="0" dirty="0" err="1" smtClean="0"/>
              <a:t>TransMart</a:t>
            </a:r>
            <a:r>
              <a:rPr lang="en-US" baseline="0" dirty="0" smtClean="0"/>
              <a:t> in Minnesota:  moved to full development agreement before the city of Eden Prairie vetoed the project.  There is no recourse in the law for this veto.</a:t>
            </a:r>
          </a:p>
          <a:p>
            <a:r>
              <a:rPr lang="en-US" baseline="0" dirty="0" smtClean="0"/>
              <a:t>Connecting Minnesota:  Fiber optics was installed along the I94 corridor boarder to boarder.  State received dark fiber.  Value was estimated to be a $50 million over the life of the project.</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35</a:t>
            </a:fld>
            <a:endParaRPr lang="en-US"/>
          </a:p>
        </p:txBody>
      </p:sp>
    </p:spTree>
    <p:extLst>
      <p:ext uri="{BB962C8B-B14F-4D97-AF65-F5344CB8AC3E}">
        <p14:creationId xmlns:p14="http://schemas.microsoft.com/office/powerpoint/2010/main" val="4274036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always a great deal of risk in P3s.  If managed well, however, the risks are divided among partners in a way that is most suited to managing those risks. </a:t>
            </a:r>
          </a:p>
          <a:p>
            <a:endParaRPr lang="en-US" baseline="0" dirty="0" smtClean="0"/>
          </a:p>
          <a:p>
            <a:r>
              <a:rPr lang="en-US" baseline="0" dirty="0" smtClean="0"/>
              <a:t>Indiana Turnpike was leased for 75 years to a P3 consortium.  That consortium has since refinanced the project has filed for Chapter 11 bankruptcy.</a:t>
            </a:r>
          </a:p>
          <a:p>
            <a:endParaRPr lang="en-US" baseline="0" dirty="0" smtClean="0"/>
          </a:p>
          <a:p>
            <a:r>
              <a:rPr lang="en-US" baseline="0" dirty="0" smtClean="0"/>
              <a:t>Chicago Skyway:  99 year agreement</a:t>
            </a:r>
          </a:p>
          <a:p>
            <a:endParaRPr lang="en-US" baseline="0" dirty="0" smtClean="0"/>
          </a:p>
          <a:p>
            <a:r>
              <a:rPr lang="en-US" baseline="0" dirty="0" smtClean="0"/>
              <a:t>SR-91;  Private sector </a:t>
            </a:r>
            <a:r>
              <a:rPr lang="en-US" baseline="0" dirty="0" err="1" smtClean="0"/>
              <a:t>builit</a:t>
            </a:r>
            <a:r>
              <a:rPr lang="en-US" baseline="0" dirty="0" smtClean="0"/>
              <a:t> toll lanes in the middle of the freeway.  Included a non-compete clause which was very controversial.  Since sold to Orange County for a significant profit.</a:t>
            </a:r>
          </a:p>
          <a:p>
            <a:endParaRPr lang="en-US" baseline="0" dirty="0" smtClean="0"/>
          </a:p>
          <a:p>
            <a:r>
              <a:rPr lang="en-US" baseline="0" dirty="0" smtClean="0"/>
              <a:t>I-495-I-95 Express Toll lanes in the Middle of the Interstate.  Only open 2 years still in ramp-up period.</a:t>
            </a:r>
          </a:p>
          <a:p>
            <a:endParaRPr lang="en-US" baseline="0" dirty="0" smtClean="0"/>
          </a:p>
          <a:p>
            <a:r>
              <a:rPr lang="en-US" baseline="0" dirty="0" smtClean="0"/>
              <a:t>I-95 Miami Tunnel,  Partner built project and financed with availability payment tool.  Allows the partner to not have to take revenue risk, but they still get paid.</a:t>
            </a:r>
          </a:p>
          <a:p>
            <a:r>
              <a:rPr lang="en-US" baseline="0" dirty="0" err="1" smtClean="0"/>
              <a:t>TransMart</a:t>
            </a:r>
            <a:r>
              <a:rPr lang="en-US" baseline="0" dirty="0" smtClean="0"/>
              <a:t> in Minnesota:  moved to full development agreement before the city of Eden Prairie vetoed the project.  There is no recourse in the law for this veto.</a:t>
            </a:r>
          </a:p>
          <a:p>
            <a:r>
              <a:rPr lang="en-US" baseline="0" dirty="0" smtClean="0"/>
              <a:t>Connecting Minnesota:  Fiber optics was installed along the I94 corridor boarder to boarder.  State received dark fiber.  Value was estimated to be a $50 million over the life of the project.</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36</a:t>
            </a:fld>
            <a:endParaRPr lang="en-US"/>
          </a:p>
        </p:txBody>
      </p:sp>
    </p:spTree>
    <p:extLst>
      <p:ext uri="{BB962C8B-B14F-4D97-AF65-F5344CB8AC3E}">
        <p14:creationId xmlns:p14="http://schemas.microsoft.com/office/powerpoint/2010/main" val="4274036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Highway Partnerships come in many forms.</a:t>
            </a:r>
          </a:p>
          <a:p>
            <a:endParaRPr lang="en-US" dirty="0" smtClean="0"/>
          </a:p>
          <a:p>
            <a:r>
              <a:rPr lang="en-US" dirty="0" smtClean="0"/>
              <a:t>One of our most successful partnerships  is the  D/B program.  The  leverage we gain  with our D/B partners is with more appropriate risk sharing, time savings in project delivery.  We sometimes gain project cost savings when new designs, construction methods or materials are used.</a:t>
            </a:r>
          </a:p>
          <a:p>
            <a:endParaRPr lang="en-US" dirty="0" smtClean="0"/>
          </a:p>
          <a:p>
            <a:r>
              <a:rPr lang="en-US" dirty="0" smtClean="0"/>
              <a:t>Maintenance partnership agreements are an area where we see significant advantages.  These could include facilities sharing, combined purchases in materials or equipment.  Better utilization and economies of scale.</a:t>
            </a:r>
          </a:p>
          <a:p>
            <a:endParaRPr lang="en-US" dirty="0" smtClean="0"/>
          </a:p>
          <a:p>
            <a:r>
              <a:rPr lang="en-US" dirty="0" smtClean="0"/>
              <a:t>Solar on R-O-W, we are now evaluating our first proposals for this concept.</a:t>
            </a:r>
          </a:p>
          <a:p>
            <a:endParaRPr lang="en-US" dirty="0" smtClean="0"/>
          </a:p>
          <a:p>
            <a:r>
              <a:rPr lang="en-US" dirty="0" smtClean="0"/>
              <a:t>We have recently conducted a study on the Return-On-Investment with the consulting firm Parsons Brinckerhoff.  That work considered the Return-On-Investment (net contribution to tax revenue) that the state receives for the TED program and for unsolicited proposals as well as the overall Benefit-Cost ratios (societal benefits).  Our analysis shows that there are significant benefits in the states participation in these smaller partnerships, both Public-Public Partnerships as well as Public-Private Partnerships (P3s).  </a:t>
            </a:r>
          </a:p>
          <a:p>
            <a:endParaRPr lang="en-US" dirty="0" smtClean="0"/>
          </a:p>
          <a:p>
            <a:r>
              <a:rPr lang="en-US" dirty="0" smtClean="0"/>
              <a:t>The following slides describe some findings from a recent analysis of our partnership program.</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3D4929B-8F6F-4236-BD36-497C1E7C13D4}" type="slidenum">
              <a:rPr lang="en-US" smtClean="0"/>
              <a:t>37</a:t>
            </a:fld>
            <a:endParaRPr lang="en-US"/>
          </a:p>
        </p:txBody>
      </p:sp>
    </p:spTree>
    <p:extLst>
      <p:ext uri="{BB962C8B-B14F-4D97-AF65-F5344CB8AC3E}">
        <p14:creationId xmlns:p14="http://schemas.microsoft.com/office/powerpoint/2010/main" val="1003304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doing partnerships for many years, but up until now we haven’t evaluated the Return-On-Investment for the state’s contribution.  This table represents a sampling of projects done around the state and shows what portion of the projects cost was contributed by the state.</a:t>
            </a:r>
          </a:p>
          <a:p>
            <a:endParaRPr lang="en-US" dirty="0" smtClean="0"/>
          </a:p>
          <a:p>
            <a:r>
              <a:rPr lang="en-US" dirty="0" smtClean="0"/>
              <a:t>These projects were picked not to show case the best projects, but rather to give a cross-section of the types of projects and areas where we have been involved.  By necessity, the projects were selected where we had good and reliable data to conduct an evaluation. </a:t>
            </a:r>
          </a:p>
          <a:p>
            <a:r>
              <a:rPr lang="en-US" dirty="0" smtClean="0"/>
              <a:t> Unsolicited proposals are when for</a:t>
            </a:r>
            <a:r>
              <a:rPr lang="en-US" baseline="0" dirty="0" smtClean="0"/>
              <a:t> example a city comes to MnDOT with an idea to form a mutually </a:t>
            </a:r>
            <a:r>
              <a:rPr lang="en-US" baseline="0" smtClean="0"/>
              <a:t>beneficial partnership</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38</a:t>
            </a:fld>
            <a:endParaRPr lang="en-US"/>
          </a:p>
        </p:txBody>
      </p:sp>
    </p:spTree>
    <p:extLst>
      <p:ext uri="{BB962C8B-B14F-4D97-AF65-F5344CB8AC3E}">
        <p14:creationId xmlns:p14="http://schemas.microsoft.com/office/powerpoint/2010/main" val="3408485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Commitment from Executive Leadership:  this simply means P3s need a champion</a:t>
            </a:r>
          </a:p>
          <a:p>
            <a:endParaRPr lang="en-US" dirty="0" smtClean="0"/>
          </a:p>
          <a:p>
            <a:r>
              <a:rPr lang="en-US" dirty="0" smtClean="0"/>
              <a:t>Enabling Legislation for Partnering:  state laws require clarity regarding the formation and management of public and private sector partnerships and contributions.  They need to be flexible. Partnerships are risky ventures, conditions often change during the project development process.  Must be able to take advantage of innovative and creative solutions. </a:t>
            </a:r>
          </a:p>
          <a:p>
            <a:endParaRPr lang="en-US" dirty="0" smtClean="0"/>
          </a:p>
          <a:p>
            <a:r>
              <a:rPr lang="en-US" dirty="0" smtClean="0"/>
              <a:t>The Right Opportunity / The Right Project:  Generally speaking, big P3s have to be of the right scale to get partners willing to invest significant equity. </a:t>
            </a:r>
          </a:p>
          <a:p>
            <a:endParaRPr lang="en-US" dirty="0" smtClean="0"/>
          </a:p>
          <a:p>
            <a:r>
              <a:rPr lang="en-US" dirty="0" smtClean="0"/>
              <a:t>The Right Partner:   "best value" in a partner is critical in a long-term relationship. A candidate's experience in the specific area of partnership being considered is an important factor.</a:t>
            </a:r>
          </a:p>
          <a:p>
            <a:r>
              <a:rPr lang="en-US" dirty="0" smtClean="0"/>
              <a:t> </a:t>
            </a:r>
          </a:p>
          <a:p>
            <a:r>
              <a:rPr lang="en-US" dirty="0" smtClean="0"/>
              <a:t>Public Sector Involvement</a:t>
            </a:r>
          </a:p>
          <a:p>
            <a:endParaRPr lang="en-US" dirty="0" smtClean="0"/>
          </a:p>
          <a:p>
            <a:r>
              <a:rPr lang="en-US" dirty="0" smtClean="0"/>
              <a:t>A Well-Crafted Plan: A carefully developed plan will substantially increase the probability of success of the partnership. This plan most often will take the form of an extensive, detailed contract, clearly describing the responsibilities of both the public and private partners. </a:t>
            </a:r>
          </a:p>
          <a:p>
            <a:endParaRPr lang="en-US" dirty="0" smtClean="0"/>
          </a:p>
          <a:p>
            <a:r>
              <a:rPr lang="en-US" dirty="0" smtClean="0"/>
              <a:t>Effective Communication with Stakeholders</a:t>
            </a:r>
          </a:p>
          <a:p>
            <a:r>
              <a:rPr lang="en-US" dirty="0" smtClean="0"/>
              <a:t>Well-Defined Management Processes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39</a:t>
            </a:fld>
            <a:endParaRPr lang="en-US"/>
          </a:p>
        </p:txBody>
      </p:sp>
    </p:spTree>
    <p:extLst>
      <p:ext uri="{BB962C8B-B14F-4D97-AF65-F5344CB8AC3E}">
        <p14:creationId xmlns:p14="http://schemas.microsoft.com/office/powerpoint/2010/main" val="1888204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smtClean="0">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endParaRPr lang="en-US" dirty="0"/>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58074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fontScale="55000" lnSpcReduction="20000"/>
          </a:bodyPr>
          <a:lstStyle/>
          <a:p>
            <a:r>
              <a:rPr lang="en-US" baseline="0" dirty="0" smtClean="0"/>
              <a:t>In order to explain how projects are selected, it is necessary to start from the beginning of the process and the beginning of this process is establishing the vision.</a:t>
            </a:r>
          </a:p>
          <a:p>
            <a:pPr marL="171844" indent="-171844">
              <a:buFont typeface="Arial" pitchFamily="34" charset="0"/>
              <a:buChar char="•"/>
            </a:pPr>
            <a:endParaRPr lang="en-US" baseline="0" dirty="0" smtClean="0"/>
          </a:p>
          <a:p>
            <a:pPr marL="171844" indent="-171844">
              <a:buFont typeface="Arial" pitchFamily="34" charset="0"/>
              <a:buChar char="•"/>
            </a:pPr>
            <a:r>
              <a:rPr lang="en-US" baseline="0" dirty="0" smtClean="0"/>
              <a:t>The vision answers the question “what are we trying to achieve, not how will we do it”.  The vision also articulates the guiding principle by which Minnesota will achieve its vision.</a:t>
            </a:r>
          </a:p>
          <a:p>
            <a:pPr marL="171844" indent="-171844">
              <a:buFont typeface="Arial" pitchFamily="34" charset="0"/>
              <a:buChar char="•"/>
            </a:pPr>
            <a:endParaRPr lang="en-US" baseline="0" dirty="0" smtClean="0"/>
          </a:p>
          <a:p>
            <a:pPr marL="628650" lvl="1" indent="-171450">
              <a:spcAft>
                <a:spcPts val="600"/>
              </a:spcAft>
              <a:buClr>
                <a:srgbClr val="000000"/>
              </a:buClr>
              <a:buFont typeface="Arial" panose="020B0604020202020204" pitchFamily="34" charset="0"/>
              <a:buChar char="•"/>
            </a:pPr>
            <a:r>
              <a:rPr lang="en-US" sz="1200" dirty="0" smtClean="0">
                <a:solidFill>
                  <a:srgbClr val="000000"/>
                </a:solidFill>
                <a:latin typeface="+mn-lt"/>
              </a:rPr>
              <a:t>Leverage public investments to achieve multiple purposes</a:t>
            </a:r>
          </a:p>
          <a:p>
            <a:pPr marL="628650" lvl="1" indent="-171450">
              <a:spcAft>
                <a:spcPts val="600"/>
              </a:spcAft>
              <a:buClr>
                <a:srgbClr val="000000"/>
              </a:buClr>
              <a:buFont typeface="Arial" panose="020B0604020202020204" pitchFamily="34" charset="0"/>
              <a:buChar char="•"/>
            </a:pPr>
            <a:r>
              <a:rPr lang="en-US" sz="1200" dirty="0" smtClean="0">
                <a:solidFill>
                  <a:srgbClr val="000000"/>
                </a:solidFill>
                <a:latin typeface="+mn-lt"/>
              </a:rPr>
              <a:t>Ensure accessibility</a:t>
            </a:r>
          </a:p>
          <a:p>
            <a:pPr marL="628650" lvl="1" indent="-171450">
              <a:spcAft>
                <a:spcPts val="600"/>
              </a:spcAft>
              <a:buClr>
                <a:srgbClr val="000000"/>
              </a:buClr>
              <a:buFont typeface="Arial" panose="020B0604020202020204" pitchFamily="34" charset="0"/>
              <a:buChar char="•"/>
            </a:pPr>
            <a:r>
              <a:rPr lang="en-US" sz="1200" dirty="0" smtClean="0">
                <a:solidFill>
                  <a:srgbClr val="000000"/>
                </a:solidFill>
                <a:latin typeface="+mn-lt"/>
              </a:rPr>
              <a:t>Build to a maintainable scale</a:t>
            </a:r>
          </a:p>
          <a:p>
            <a:pPr marL="628650" lvl="1" indent="-171450">
              <a:spcAft>
                <a:spcPts val="600"/>
              </a:spcAft>
              <a:buClr>
                <a:srgbClr val="000000"/>
              </a:buClr>
              <a:buFont typeface="Arial" panose="020B0604020202020204" pitchFamily="34" charset="0"/>
              <a:buChar char="•"/>
            </a:pPr>
            <a:r>
              <a:rPr lang="en-US" sz="1200" dirty="0" smtClean="0">
                <a:solidFill>
                  <a:srgbClr val="000000"/>
                </a:solidFill>
                <a:latin typeface="+mn-lt"/>
              </a:rPr>
              <a:t>Ensure regional connections</a:t>
            </a:r>
            <a:endParaRPr lang="en-US" baseline="0" dirty="0" smtClean="0"/>
          </a:p>
          <a:p>
            <a:pPr marL="628650" lvl="1" indent="-171450">
              <a:spcAft>
                <a:spcPts val="600"/>
              </a:spcAft>
              <a:buClr>
                <a:srgbClr val="000000"/>
              </a:buClr>
              <a:buFont typeface="Arial" panose="020B0604020202020204" pitchFamily="34" charset="0"/>
              <a:buChar char="•"/>
            </a:pPr>
            <a:r>
              <a:rPr lang="en-US" sz="1200" dirty="0" smtClean="0">
                <a:solidFill>
                  <a:srgbClr val="000000"/>
                </a:solidFill>
              </a:rPr>
              <a:t>Integrate safety</a:t>
            </a:r>
          </a:p>
          <a:p>
            <a:pPr marL="628650" lvl="1" indent="-171450">
              <a:spcAft>
                <a:spcPts val="600"/>
              </a:spcAft>
              <a:buClr>
                <a:srgbClr val="000000"/>
              </a:buClr>
              <a:buFont typeface="Arial" panose="020B0604020202020204" pitchFamily="34" charset="0"/>
              <a:buChar char="•"/>
            </a:pPr>
            <a:r>
              <a:rPr lang="en-US" sz="1200" dirty="0" smtClean="0">
                <a:solidFill>
                  <a:srgbClr val="000000"/>
                </a:solidFill>
              </a:rPr>
              <a:t>Emphasize reliable and predictable options</a:t>
            </a:r>
          </a:p>
          <a:p>
            <a:pPr marL="628650" lvl="1" indent="-171450">
              <a:spcAft>
                <a:spcPts val="600"/>
              </a:spcAft>
              <a:buClr>
                <a:srgbClr val="000000"/>
              </a:buClr>
              <a:buFont typeface="Arial" panose="020B0604020202020204" pitchFamily="34" charset="0"/>
              <a:buChar char="•"/>
            </a:pPr>
            <a:r>
              <a:rPr lang="en-US" sz="1200" dirty="0" smtClean="0">
                <a:solidFill>
                  <a:srgbClr val="000000"/>
                </a:solidFill>
              </a:rPr>
              <a:t>Strategically fix the systems </a:t>
            </a:r>
          </a:p>
          <a:p>
            <a:pPr marL="628650" lvl="1" indent="-171450">
              <a:spcAft>
                <a:spcPts val="600"/>
              </a:spcAft>
              <a:buClr>
                <a:srgbClr val="000000"/>
              </a:buClr>
              <a:buFont typeface="Arial" panose="020B0604020202020204" pitchFamily="34" charset="0"/>
              <a:buChar char="•"/>
            </a:pPr>
            <a:r>
              <a:rPr lang="en-US" sz="1200" dirty="0" smtClean="0">
                <a:solidFill>
                  <a:srgbClr val="000000"/>
                </a:solidFill>
              </a:rPr>
              <a:t>Use partnerships</a:t>
            </a:r>
          </a:p>
          <a:p>
            <a:pPr marL="0" indent="0">
              <a:buFont typeface="Arial" pitchFamily="34" charset="0"/>
              <a:buNone/>
            </a:pPr>
            <a:r>
              <a:rPr lang="en-US" baseline="0" dirty="0" smtClean="0"/>
              <a:t> </a:t>
            </a:r>
          </a:p>
          <a:p>
            <a:endParaRPr lang="en-US" dirty="0" smtClean="0"/>
          </a:p>
          <a:p>
            <a:pPr marL="171844" indent="-171844">
              <a:buFont typeface="Arial" pitchFamily="34" charset="0"/>
              <a:buChar char="•"/>
            </a:pPr>
            <a:r>
              <a:rPr lang="en-US" baseline="0" dirty="0" smtClean="0"/>
              <a:t>The SMTP articulates policies and strategies to achieve the vision. The SMTP provides direction to all the modal and system plans, including the highway system. But the SMTP still does not identify specific projects.</a:t>
            </a:r>
          </a:p>
          <a:p>
            <a:pPr marL="171844" indent="-171844">
              <a:buFont typeface="Arial" pitchFamily="34" charset="0"/>
              <a:buChar char="•"/>
            </a:pPr>
            <a:endParaRPr lang="en-US" baseline="0" dirty="0" smtClean="0"/>
          </a:p>
          <a:p>
            <a:pPr marL="171844" indent="-171844">
              <a:buFont typeface="Arial" pitchFamily="34" charset="0"/>
              <a:buChar char="•"/>
            </a:pPr>
            <a:r>
              <a:rPr lang="en-US" baseline="0" dirty="0" err="1" smtClean="0"/>
              <a:t>MnSHIP</a:t>
            </a:r>
            <a:r>
              <a:rPr lang="en-US" baseline="0" dirty="0" smtClean="0"/>
              <a:t> uses the vision and the strategies of previous planning and turns those into highway specific strategies. </a:t>
            </a:r>
            <a:r>
              <a:rPr lang="en-US" baseline="0" dirty="0" err="1" smtClean="0"/>
              <a:t>MnSHIP</a:t>
            </a:r>
            <a:r>
              <a:rPr lang="en-US" baseline="0" dirty="0" smtClean="0"/>
              <a:t> provides the performance measures, performance goals, needs analysis, revenue assumptions and system priorities. </a:t>
            </a:r>
            <a:r>
              <a:rPr lang="en-US" baseline="0" dirty="0" err="1" smtClean="0"/>
              <a:t>MnSHIP</a:t>
            </a:r>
            <a:r>
              <a:rPr lang="en-US" baseline="0" dirty="0" smtClean="0"/>
              <a:t> describes how we will invest in highways and what outcomes we plan to achieve. </a:t>
            </a:r>
            <a:r>
              <a:rPr lang="en-US" baseline="0" dirty="0" err="1" smtClean="0"/>
              <a:t>MnSHIP</a:t>
            </a:r>
            <a:r>
              <a:rPr lang="en-US" baseline="0" dirty="0" smtClean="0"/>
              <a:t> provides the direction necessary to select projects.</a:t>
            </a:r>
          </a:p>
          <a:p>
            <a:pPr marL="171844" indent="-171844">
              <a:buFont typeface="Arial" pitchFamily="34" charset="0"/>
              <a:buChar char="•"/>
            </a:pPr>
            <a:endParaRPr lang="en-US" baseline="0" dirty="0" smtClean="0"/>
          </a:p>
          <a:p>
            <a:pPr marL="171844" indent="-171844">
              <a:buFont typeface="Arial" pitchFamily="34" charset="0"/>
              <a:buChar char="•"/>
            </a:pPr>
            <a:r>
              <a:rPr lang="en-US" baseline="0" dirty="0" smtClean="0"/>
              <a:t>When projects are selected, they are listed in a document called the 10-year work plan. The first four-years are detail in the Statewide Transportation Improvement Program (STIP). The 10-year list of projects is updated every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sng" strike="noStrike" kern="1200" cap="none" spc="0" normalizeH="0" baseline="0" noProof="0" dirty="0" smtClean="0">
                <a:ln>
                  <a:noFill/>
                </a:ln>
                <a:solidFill>
                  <a:prstClr val="black"/>
                </a:solidFill>
                <a:effectLst/>
                <a:uLnTx/>
                <a:uFillTx/>
                <a:latin typeface="+mn-lt"/>
                <a:ea typeface="+mn-ea"/>
                <a:cs typeface="+mn-cs"/>
              </a:rPr>
              <a:t>NOTES on MnDOT policy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Accountability, Transparency, and Communication</a:t>
            </a:r>
          </a:p>
          <a:p>
            <a:pPr marL="465887"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Make transportation system decisions through processes that are open and supported by data and analysis; provide for and support coordination, collaboration, and innovation; and ensure efficient and effective use of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Traveler Safety</a:t>
            </a:r>
          </a:p>
          <a:p>
            <a:pPr marL="465887"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Safeguard travelers, transportation facilities, and services. Apply proven strategies to reduce fatalities and serious injuries for all travel modes.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Transportation in Context</a:t>
            </a:r>
          </a:p>
          <a:p>
            <a:pPr marL="465887"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Make fiscally responsible decisions that respect and complement the natural, cultural, and social context, and integrate land uses and transportation systems to leverage public and private investments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Critical Connections</a:t>
            </a:r>
          </a:p>
          <a:p>
            <a:pPr marL="465887"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Identify global, national, statewide, regional, and local transportation connections essential for Minnesotans’ prosperity and quality of life; </a:t>
            </a:r>
          </a:p>
          <a:p>
            <a:pPr marL="465887"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develop and invest in lower cost, high benefit strategies as a first course of action to maintain and improve these connections; and </a:t>
            </a:r>
          </a:p>
          <a:p>
            <a:pPr marL="465887"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consider new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Asset Management</a:t>
            </a:r>
          </a:p>
          <a:p>
            <a:pPr marL="407651"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Strategically maintain and operate transportation assets; rely on system data, partners’ needs, and public expectations to inform decisions; put technology and innovation to work to improve efficiency and performance; and recognize that the system should change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System Security</a:t>
            </a:r>
            <a:br>
              <a:rPr kumimoji="0" lang="en-US" sz="1100" b="0" i="1" u="none" strike="noStrike" kern="1200" cap="none" spc="0" normalizeH="0" baseline="0" noProof="0" dirty="0" smtClean="0">
                <a:ln>
                  <a:noFill/>
                </a:ln>
                <a:solidFill>
                  <a:prstClr val="black"/>
                </a:solidFill>
                <a:effectLst/>
                <a:uLnTx/>
                <a:uFillTx/>
                <a:latin typeface="+mn-lt"/>
                <a:ea typeface="+mn-ea"/>
                <a:cs typeface="+mn-cs"/>
              </a:rPr>
            </a:br>
            <a:r>
              <a:rPr kumimoji="0" lang="en-US" sz="1100" b="0" i="1" u="none" strike="noStrike" kern="1200" cap="none" spc="0" normalizeH="0" baseline="0" noProof="0" dirty="0" smtClean="0">
                <a:ln>
                  <a:noFill/>
                </a:ln>
                <a:solidFill>
                  <a:prstClr val="black"/>
                </a:solidFill>
                <a:effectLst/>
                <a:uLnTx/>
                <a:uFillTx/>
                <a:latin typeface="+mn-lt"/>
                <a:ea typeface="+mn-ea"/>
                <a:cs typeface="+mn-cs"/>
              </a:rPr>
              <a:t>         Reduce system vulnerability and ensure system redundancy to meet essential travel needs during emergencies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3D4929B-8F6F-4236-BD36-497C1E7C13D4}" type="slidenum">
              <a:rPr lang="en-US" smtClean="0"/>
              <a:pPr/>
              <a:t>4</a:t>
            </a:fld>
            <a:endParaRPr lang="en-US" dirty="0"/>
          </a:p>
        </p:txBody>
      </p:sp>
    </p:spTree>
    <p:extLst>
      <p:ext uri="{BB962C8B-B14F-4D97-AF65-F5344CB8AC3E}">
        <p14:creationId xmlns:p14="http://schemas.microsoft.com/office/powerpoint/2010/main" val="22604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So how does </a:t>
            </a:r>
            <a:r>
              <a:rPr lang="en-US" sz="1100" dirty="0" err="1" smtClean="0"/>
              <a:t>MnSHIP</a:t>
            </a:r>
            <a:r>
              <a:rPr lang="en-US" sz="1100" dirty="0" smtClean="0"/>
              <a:t> set the investment priorities? Who makes the decision on what the priorities will be? The answer is we all do. Deciding on </a:t>
            </a:r>
            <a:r>
              <a:rPr lang="en-US" sz="1100" dirty="0" err="1" smtClean="0"/>
              <a:t>MnDOT’s</a:t>
            </a:r>
            <a:r>
              <a:rPr lang="en-US" sz="1100" dirty="0" smtClean="0"/>
              <a:t> investment priorities is a process that includes everyone.</a:t>
            </a:r>
          </a:p>
          <a:p>
            <a:endParaRPr lang="en-US" sz="1100" dirty="0" smtClean="0"/>
          </a:p>
          <a:p>
            <a:pPr marL="228600" indent="-228600">
              <a:buAutoNum type="arabicPeriod"/>
            </a:pPr>
            <a:r>
              <a:rPr lang="en-US" sz="1100" dirty="0" smtClean="0"/>
              <a:t>State Legislature</a:t>
            </a:r>
          </a:p>
          <a:p>
            <a:pPr marL="228600" indent="-228600">
              <a:buAutoNum type="arabicPeriod"/>
            </a:pPr>
            <a:r>
              <a:rPr lang="en-US" sz="1100" dirty="0" smtClean="0"/>
              <a:t>Federal government</a:t>
            </a:r>
          </a:p>
          <a:p>
            <a:pPr marL="228600" indent="-228600">
              <a:buAutoNum type="arabicPeriod"/>
            </a:pPr>
            <a:r>
              <a:rPr lang="en-US" sz="1100" dirty="0" err="1" smtClean="0"/>
              <a:t>MnDOT</a:t>
            </a:r>
            <a:r>
              <a:rPr lang="en-US" sz="1100" dirty="0" smtClean="0"/>
              <a:t> policy</a:t>
            </a:r>
            <a:r>
              <a:rPr lang="en-US" sz="1100" baseline="0" dirty="0" smtClean="0"/>
              <a:t> and technical analyses</a:t>
            </a:r>
            <a:endParaRPr lang="en-US" sz="1100" dirty="0" smtClean="0"/>
          </a:p>
          <a:p>
            <a:pPr marL="228600" indent="-228600">
              <a:buAutoNum type="arabicPeriod"/>
            </a:pPr>
            <a:r>
              <a:rPr lang="en-US" sz="1100" dirty="0" smtClean="0"/>
              <a:t>Stakeholder and public outreach</a:t>
            </a:r>
          </a:p>
          <a:p>
            <a:pPr marL="228600" indent="-228600">
              <a:buAutoNum type="arabicPeriod"/>
            </a:pPr>
            <a:r>
              <a:rPr lang="en-US" sz="1100" dirty="0" smtClean="0"/>
              <a:t>Governor’s feedback</a:t>
            </a:r>
          </a:p>
          <a:p>
            <a:pPr defTabSz="914350">
              <a:defRPr/>
            </a:pPr>
            <a:endParaRPr lang="en-US" sz="1100" dirty="0" smtClean="0">
              <a:latin typeface="Arial" panose="020B0604020202020204" pitchFamily="34" charset="0"/>
              <a:cs typeface="Arial" panose="020B0604020202020204" pitchFamily="34" charset="0"/>
            </a:endParaRPr>
          </a:p>
          <a:p>
            <a:r>
              <a:rPr lang="en-US" sz="1100" dirty="0" smtClean="0"/>
              <a:t>I would like to highlight how public opinion is taken into account in establishing the investment</a:t>
            </a:r>
            <a:r>
              <a:rPr lang="en-US" sz="1100" baseline="0" dirty="0" smtClean="0"/>
              <a:t> priorities</a:t>
            </a:r>
            <a:r>
              <a:rPr lang="en-US" sz="1100" dirty="0" smtClean="0"/>
              <a:t>. An extensive effort is made to involve the public, including other government agencies,</a:t>
            </a:r>
            <a:r>
              <a:rPr lang="en-US" sz="1100" baseline="0" dirty="0" smtClean="0"/>
              <a:t> local governments, stakeholder and advocacy groups, and private citizens. </a:t>
            </a:r>
            <a:r>
              <a:rPr lang="en-US" sz="1100" baseline="0" dirty="0" err="1" smtClean="0"/>
              <a:t>MnDOT</a:t>
            </a:r>
            <a:r>
              <a:rPr lang="en-US" sz="1100" baseline="0" dirty="0" smtClean="0"/>
              <a:t> engages the public using several different methods such as meetings, workshops, an interactive website, and webinars. </a:t>
            </a:r>
          </a:p>
          <a:p>
            <a:endParaRPr lang="en-US" sz="1100" baseline="0" dirty="0" smtClean="0"/>
          </a:p>
          <a:p>
            <a:r>
              <a:rPr lang="en-US" sz="1100" i="1" kern="1200" dirty="0" smtClean="0">
                <a:solidFill>
                  <a:schemeClr val="tx1"/>
                </a:solidFill>
                <a:effectLst/>
                <a:latin typeface="+mn-lt"/>
                <a:ea typeface="+mn-ea"/>
                <a:cs typeface="+mn-cs"/>
              </a:rPr>
              <a:t>The build your own budget calculator was on online tool that allowed users to mix and match the investment categories in amounts of their choosing to produce the outcomes they liked. It would not allow them to spend more than 100% so they had to make choices. And there was a public webinar for those who could not travel to an in-person meeting location.</a:t>
            </a:r>
            <a:br>
              <a:rPr lang="en-US" sz="1100" i="1" kern="1200" dirty="0" smtClean="0">
                <a:solidFill>
                  <a:schemeClr val="tx1"/>
                </a:solidFill>
                <a:effectLst/>
                <a:latin typeface="+mn-lt"/>
                <a:ea typeface="+mn-ea"/>
                <a:cs typeface="+mn-cs"/>
              </a:rPr>
            </a:br>
            <a:endParaRPr lang="en-US" sz="1100" dirty="0" smtClean="0">
              <a:latin typeface="Arial" panose="020B0604020202020204" pitchFamily="34" charset="0"/>
              <a:cs typeface="Arial" panose="020B0604020202020204" pitchFamily="34" charset="0"/>
            </a:endParaRPr>
          </a:p>
          <a:p>
            <a:pPr defTabSz="914350">
              <a:defRPr/>
            </a:pPr>
            <a:endParaRPr lang="en-US" sz="1100" dirty="0" smtClean="0">
              <a:latin typeface="Arial" panose="020B0604020202020204" pitchFamily="34" charset="0"/>
              <a:cs typeface="Arial" panose="020B0604020202020204" pitchFamily="34" charset="0"/>
            </a:endParaRPr>
          </a:p>
          <a:p>
            <a:pPr defTabSz="914350">
              <a:defRPr/>
            </a:pPr>
            <a:r>
              <a:rPr lang="en-US" sz="1100" dirty="0" smtClean="0">
                <a:latin typeface="Arial" panose="020B0604020202020204" pitchFamily="34" charset="0"/>
                <a:cs typeface="Arial" panose="020B0604020202020204" pitchFamily="34" charset="0"/>
              </a:rPr>
              <a:t>As </a:t>
            </a:r>
            <a:r>
              <a:rPr lang="en-US" sz="1100" dirty="0">
                <a:latin typeface="Arial" panose="020B0604020202020204" pitchFamily="34" charset="0"/>
                <a:cs typeface="Arial" panose="020B0604020202020204" pitchFamily="34" charset="0"/>
              </a:rPr>
              <a:t>part of MnDOT’s State Highway Investment Plan, MnDOT engaged the public and transportation stakeholders in an innovative scenario planning and outreach process to inform investment priorities.  Stakeholders </a:t>
            </a:r>
            <a:r>
              <a:rPr lang="en-US" sz="1100" dirty="0" smtClean="0">
                <a:latin typeface="Arial" panose="020B0604020202020204" pitchFamily="34" charset="0"/>
                <a:cs typeface="Arial" panose="020B0604020202020204" pitchFamily="34" charset="0"/>
              </a:rPr>
              <a:t>were presented with three investment scenarios.  </a:t>
            </a:r>
          </a:p>
          <a:p>
            <a:pPr defTabSz="914350">
              <a:defRPr/>
            </a:pPr>
            <a:endParaRPr lang="en-US" sz="1100" b="1" dirty="0">
              <a:solidFill>
                <a:srgbClr val="C00000"/>
              </a:solidFill>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Approach A </a:t>
            </a:r>
            <a:r>
              <a:rPr lang="en-US" sz="1100" dirty="0">
                <a:latin typeface="Arial" panose="020B0604020202020204" pitchFamily="34" charset="0"/>
                <a:cs typeface="Arial" panose="020B0604020202020204" pitchFamily="34" charset="0"/>
              </a:rPr>
              <a:t>focused on maintaining existing infrastructure on the entire system, leaving little-to-no ability to invest in local priorities and mobility.</a:t>
            </a:r>
          </a:p>
          <a:p>
            <a:endParaRPr lang="en-US" sz="1100" b="1" dirty="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Approach </a:t>
            </a:r>
            <a:r>
              <a:rPr lang="en-US" sz="1100" b="1" dirty="0">
                <a:latin typeface="Arial" panose="020B0604020202020204" pitchFamily="34" charset="0"/>
                <a:cs typeface="Arial" panose="020B0604020202020204" pitchFamily="34" charset="0"/>
              </a:rPr>
              <a:t>C </a:t>
            </a:r>
            <a:r>
              <a:rPr lang="en-US" sz="1100" dirty="0">
                <a:latin typeface="Arial" panose="020B0604020202020204" pitchFamily="34" charset="0"/>
                <a:cs typeface="Arial" panose="020B0604020202020204" pitchFamily="34" charset="0"/>
              </a:rPr>
              <a:t>focused on a greater emphasis on mobility for all modes and addressing local concerns at priority locations.  Existing infrastructure conditions decline significantly on most state highways.</a:t>
            </a:r>
          </a:p>
          <a:p>
            <a:pPr defTabSz="914350">
              <a:defRPr/>
            </a:pPr>
            <a:endParaRPr lang="en-US" sz="1100" dirty="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Approach B </a:t>
            </a:r>
            <a:r>
              <a:rPr lang="en-US" sz="1100" dirty="0" smtClean="0">
                <a:latin typeface="Arial" panose="020B0604020202020204" pitchFamily="34" charset="0"/>
                <a:cs typeface="Arial" panose="020B0604020202020204" pitchFamily="34" charset="0"/>
              </a:rPr>
              <a:t>focused on maintaining an approach similar to </a:t>
            </a:r>
            <a:r>
              <a:rPr lang="en-US" sz="1100" dirty="0" err="1" smtClean="0">
                <a:latin typeface="Arial" panose="020B0604020202020204" pitchFamily="34" charset="0"/>
                <a:cs typeface="Arial" panose="020B0604020202020204" pitchFamily="34" charset="0"/>
              </a:rPr>
              <a:t>MnDOT’s</a:t>
            </a:r>
            <a:r>
              <a:rPr lang="en-US" sz="1100" dirty="0" smtClean="0">
                <a:latin typeface="Arial" panose="020B0604020202020204" pitchFamily="34" charset="0"/>
                <a:cs typeface="Arial" panose="020B0604020202020204" pitchFamily="34" charset="0"/>
              </a:rPr>
              <a:t> existing priorities, emphasizing pavement, bridges, and safety, with some investments in local priorities and mobility.</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The participants were asked</a:t>
            </a:r>
            <a:r>
              <a:rPr lang="en-US" sz="1100" baseline="0" dirty="0" smtClean="0">
                <a:latin typeface="Arial" panose="020B0604020202020204" pitchFamily="34" charset="0"/>
                <a:cs typeface="Arial" panose="020B0604020202020204" pitchFamily="34" charset="0"/>
              </a:rPr>
              <a:t> to select an approach that they preferred, or if they wished, to design their own investment strategy. Some participants used pie shaped cutouts representing various sized investments and assembled them into their own investment pie. We found out not only what the public wanted more of, but also what they were willing to accept less of in exchange.</a:t>
            </a: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563739-2437-42DE-AC5A-CE7A3FBEA22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2270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And this was the final result</a:t>
            </a:r>
            <a:r>
              <a:rPr lang="en-US" sz="1100" baseline="0" dirty="0" smtClean="0">
                <a:latin typeface="Arial" panose="020B0604020202020204" pitchFamily="34" charset="0"/>
                <a:cs typeface="Arial" panose="020B0604020202020204" pitchFamily="34" charset="0"/>
              </a:rPr>
              <a:t> for investments over the next 10 years.</a:t>
            </a:r>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green pie slices on this graphic represent asset management </a:t>
            </a:r>
            <a:r>
              <a:rPr lang="en-US" sz="1100" dirty="0" smtClean="0">
                <a:latin typeface="Arial" panose="020B0604020202020204" pitchFamily="34" charset="0"/>
                <a:cs typeface="Arial" panose="020B0604020202020204" pitchFamily="34" charset="0"/>
              </a:rPr>
              <a:t>categories, </a:t>
            </a:r>
            <a:r>
              <a:rPr lang="en-US" sz="1100" dirty="0">
                <a:latin typeface="Arial" panose="020B0604020202020204" pitchFamily="34" charset="0"/>
                <a:cs typeface="Arial" panose="020B0604020202020204" pitchFamily="34" charset="0"/>
              </a:rPr>
              <a:t>which include pavement, bridge, roadside infrastructure condition (totaling 67% of revenues for asset management</a:t>
            </a:r>
            <a:r>
              <a:rPr lang="en-US" sz="1100" dirty="0" smtClean="0">
                <a:latin typeface="Arial" panose="020B0604020202020204" pitchFamily="34" charset="0"/>
                <a:cs typeface="Arial" panose="020B0604020202020204" pitchFamily="34" charset="0"/>
              </a:rPr>
              <a:t>). Each slice of the pie,</a:t>
            </a:r>
            <a:r>
              <a:rPr lang="en-US" sz="1100" baseline="0" dirty="0" smtClean="0">
                <a:latin typeface="Arial" panose="020B0604020202020204" pitchFamily="34" charset="0"/>
                <a:cs typeface="Arial" panose="020B0604020202020204" pitchFamily="34" charset="0"/>
              </a:rPr>
              <a:t> although expressed in terms of dollars, has an associated expected outcome. Those can be found in more detail in </a:t>
            </a:r>
            <a:r>
              <a:rPr lang="en-US" sz="1100" baseline="0" dirty="0" err="1" smtClean="0">
                <a:latin typeface="Arial" panose="020B0604020202020204" pitchFamily="34" charset="0"/>
                <a:cs typeface="Arial" panose="020B0604020202020204" pitchFamily="34" charset="0"/>
              </a:rPr>
              <a:t>MnSHIP</a:t>
            </a:r>
            <a:r>
              <a:rPr lang="en-US" sz="1100" baseline="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Focusing on asset management will allow MnDOT to achieve multiple objectives through coordinated investments. For example:</a:t>
            </a:r>
          </a:p>
          <a:p>
            <a:endParaRPr lang="en-US" sz="1100" dirty="0">
              <a:latin typeface="Arial" panose="020B0604020202020204" pitchFamily="34" charset="0"/>
              <a:cs typeface="Arial" panose="020B0604020202020204" pitchFamily="34" charset="0"/>
            </a:endParaRPr>
          </a:p>
          <a:p>
            <a:pPr marL="171441" indent="-171441">
              <a:buFont typeface="Arial" panose="020B0604020202020204" pitchFamily="34" charset="0"/>
              <a:buChar char="•"/>
            </a:pPr>
            <a:r>
              <a:rPr lang="en-US" sz="1100" dirty="0">
                <a:latin typeface="Arial" panose="020B0604020202020204" pitchFamily="34" charset="0"/>
                <a:cs typeface="Arial" panose="020B0604020202020204" pitchFamily="34" charset="0"/>
              </a:rPr>
              <a:t>Improving drainage infrastructure, which is part of Roadside Infrastructure Condition, helps pavements last longer</a:t>
            </a:r>
          </a:p>
          <a:p>
            <a:pPr marL="171441" indent="-171441">
              <a:buFont typeface="Arial" panose="020B0604020202020204" pitchFamily="34" charset="0"/>
              <a:buChar char="•"/>
            </a:pPr>
            <a:r>
              <a:rPr lang="en-US" sz="1100" dirty="0">
                <a:latin typeface="Arial" panose="020B0604020202020204" pitchFamily="34" charset="0"/>
                <a:cs typeface="Arial" panose="020B0604020202020204" pitchFamily="34" charset="0"/>
              </a:rPr>
              <a:t>Funding Bridge Condition at a high level of performance supports traveler safety</a:t>
            </a:r>
          </a:p>
          <a:p>
            <a:pPr marL="171441" indent="-171441">
              <a:buFont typeface="Arial" panose="020B0604020202020204" pitchFamily="34" charset="0"/>
              <a:buChar char="•"/>
            </a:pPr>
            <a:r>
              <a:rPr lang="en-US" sz="1100" dirty="0">
                <a:latin typeface="Arial" panose="020B0604020202020204" pitchFamily="34" charset="0"/>
                <a:cs typeface="Arial" panose="020B0604020202020204" pitchFamily="34" charset="0"/>
              </a:rPr>
              <a:t>Investing in Pavement Condition can enhance the bicycle network through shoulder repairs</a:t>
            </a:r>
          </a:p>
          <a:p>
            <a:pPr marL="171441" indent="-171441">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ever-increasing needs associated with maintaining and operating the current system require MnDOT to devote a much larger percentage of the capital program to asset management than in previous plans. </a:t>
            </a:r>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r>
              <a:rPr lang="en-US" sz="1100" dirty="0" smtClean="0"/>
              <a:t>With that, </a:t>
            </a:r>
            <a:r>
              <a:rPr lang="en-US" sz="1100" dirty="0" err="1" smtClean="0"/>
              <a:t>MnSHIP</a:t>
            </a:r>
            <a:r>
              <a:rPr lang="en-US" sz="1100" dirty="0" smtClean="0"/>
              <a:t> is complete.</a:t>
            </a:r>
            <a:r>
              <a:rPr lang="en-US" sz="1100" baseline="0" dirty="0" smtClean="0"/>
              <a:t> But before projects can be selected, we need to describe criteria to evaluate potential projects that will achieve those performance objectives that we have worked to identify.</a:t>
            </a:r>
          </a:p>
          <a:p>
            <a:endParaRPr lang="en-US" sz="1100" baseline="0" dirty="0" smtClean="0"/>
          </a:p>
          <a:p>
            <a:r>
              <a:rPr lang="en-US" sz="1100" dirty="0" smtClean="0"/>
              <a:t>Project selection</a:t>
            </a:r>
            <a:r>
              <a:rPr lang="en-US" sz="1100" baseline="0" dirty="0" smtClean="0"/>
              <a:t> is what MnDOT refers to as programming. A program for preserving pavement will have different selection criteria than a program for reducing congestions. MnDOT runs several different programs that are associated with achieving the planned investment goals. Here are some examples of programs and criteria used by MnDOT to evaluate projects.</a:t>
            </a:r>
            <a:endParaRPr lang="en-US" sz="1100" dirty="0" smtClean="0"/>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563739-2437-42DE-AC5A-CE7A3FBEA22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2270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Almost 40% of </a:t>
            </a:r>
            <a:r>
              <a:rPr lang="en-US" baseline="0" dirty="0" err="1" smtClean="0"/>
              <a:t>MnDOT’s</a:t>
            </a:r>
            <a:r>
              <a:rPr lang="en-US" baseline="0" dirty="0" smtClean="0"/>
              <a:t> capital investments go to preserve pavements. The most important criteria used to select projects include these.</a:t>
            </a:r>
          </a:p>
          <a:p>
            <a:endParaRPr lang="en-US" baseline="0" dirty="0" smtClean="0"/>
          </a:p>
          <a:p>
            <a:pPr marL="174708" indent="-174708">
              <a:buFont typeface="Arial" panose="020B0604020202020204" pitchFamily="34" charset="0"/>
              <a:buChar char="•"/>
            </a:pPr>
            <a:r>
              <a:rPr lang="en-US" baseline="0" dirty="0" smtClean="0"/>
              <a:t>The first criterion is the recommendation of the pavement management system, which is a robust computer model that predicts future pavement conditions under different investment scenarios. The models provide information to optimize the benefits of capital investments.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Another criterion is whether or not the project helps the state to accomplish the pavement quality outcomes of the statewide investment plan such as the percent of pavements in poor condition and meet the condition requirements set forth in Federal law (MAP-21).</a:t>
            </a:r>
          </a:p>
          <a:p>
            <a:endParaRPr lang="en-US" baseline="0" dirty="0" smtClean="0"/>
          </a:p>
          <a:p>
            <a:pPr marL="174708" indent="-174708">
              <a:buFont typeface="Arial" panose="020B0604020202020204" pitchFamily="34" charset="0"/>
              <a:buChar char="•"/>
            </a:pPr>
            <a:r>
              <a:rPr lang="en-US" dirty="0" smtClean="0"/>
              <a:t>The next criteria are project continuity</a:t>
            </a:r>
            <a:r>
              <a:rPr lang="en-US" baseline="0" dirty="0" smtClean="0"/>
              <a:t> and scheduling factors. </a:t>
            </a:r>
            <a:r>
              <a:rPr lang="en-US" dirty="0" smtClean="0"/>
              <a:t>Asset management systems provide</a:t>
            </a:r>
            <a:r>
              <a:rPr lang="en-US" baseline="0" dirty="0" smtClean="0"/>
              <a:t> technical recommendations that a project is needed, but are not able to logically select project limits nor coordinate between pavement , bridge, and other asset systems. That requires human judgment to organize these segments into logical project lengths and proper timing.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Another is coordination with other state and local projects so as to not disrupt traffic unnecessarily.</a:t>
            </a:r>
          </a:p>
          <a:p>
            <a:pPr marL="174708" indent="-174708">
              <a:buFont typeface="Arial" panose="020B0604020202020204" pitchFamily="34" charset="0"/>
              <a:buChar char="•"/>
            </a:pPr>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421350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Metro congestion relief projects generally result from one or more studies that examine the performance of trunk highway corridors. In the Twin Cities area, the Metropolitan Council has a broader planning role and </a:t>
            </a:r>
            <a:r>
              <a:rPr lang="en-US" dirty="0" err="1">
                <a:latin typeface="Arial" charset="0"/>
              </a:rPr>
              <a:t>MnDOT</a:t>
            </a:r>
            <a:r>
              <a:rPr lang="en-US" dirty="0">
                <a:latin typeface="Arial" charset="0"/>
              </a:rPr>
              <a:t> and the Council work collaboratively to create a regional plan that includes transportation. The studies and plan goals suggest that certain types of improvements would provide the most benefits. Some criteria that are used to select projects include the following:</a:t>
            </a:r>
          </a:p>
          <a:p>
            <a:endParaRPr lang="en-US" dirty="0">
              <a:latin typeface="Arial" charset="0"/>
            </a:endParaRPr>
          </a:p>
          <a:p>
            <a:pPr lvl="1"/>
            <a:r>
              <a:rPr lang="en-US" dirty="0" smtClean="0">
                <a:effectLst/>
              </a:rPr>
              <a:t>Creates a predictable, congestion-free travel option (</a:t>
            </a:r>
            <a:r>
              <a:rPr lang="en-US" dirty="0" err="1" smtClean="0"/>
              <a:t>MnPASS</a:t>
            </a:r>
            <a:r>
              <a:rPr lang="en-US" dirty="0" smtClean="0"/>
              <a:t>) </a:t>
            </a:r>
          </a:p>
          <a:p>
            <a:pPr lvl="1"/>
            <a:r>
              <a:rPr lang="en-US" dirty="0" smtClean="0">
                <a:effectLst/>
              </a:rPr>
              <a:t>Has a relatively high Return on Investment</a:t>
            </a:r>
          </a:p>
          <a:p>
            <a:pPr lvl="1"/>
            <a:r>
              <a:rPr lang="en-US" dirty="0" smtClean="0">
                <a:effectLst/>
              </a:rPr>
              <a:t>Improves </a:t>
            </a:r>
            <a:r>
              <a:rPr lang="en-US" dirty="0" smtClean="0"/>
              <a:t>congestion with t</a:t>
            </a:r>
            <a:r>
              <a:rPr lang="en-US" dirty="0" smtClean="0">
                <a:effectLst/>
              </a:rPr>
              <a:t>echnology or operational improvements.</a:t>
            </a:r>
          </a:p>
          <a:p>
            <a:pPr lvl="1"/>
            <a:r>
              <a:rPr lang="en-US" dirty="0" smtClean="0"/>
              <a:t>Addresses a congestion problem</a:t>
            </a:r>
          </a:p>
          <a:p>
            <a:pPr lvl="1"/>
            <a:r>
              <a:rPr lang="en-US" dirty="0" smtClean="0"/>
              <a:t>Has a relatively higher traffic volume</a:t>
            </a:r>
          </a:p>
          <a:p>
            <a:pPr lvl="1"/>
            <a:r>
              <a:rPr lang="en-US" dirty="0" smtClean="0"/>
              <a:t>Reduces crashes</a:t>
            </a:r>
          </a:p>
          <a:p>
            <a:pPr lvl="1"/>
            <a:r>
              <a:rPr lang="en-US" dirty="0" smtClean="0"/>
              <a:t>Provides lane continuity</a:t>
            </a:r>
          </a:p>
          <a:p>
            <a:endParaRPr lang="en-US" i="1" dirty="0">
              <a:latin typeface="Arial" charset="0"/>
            </a:endParaRPr>
          </a:p>
          <a:p>
            <a:endParaRPr lang="en-US" i="1" dirty="0">
              <a:latin typeface="Arial" charset="0"/>
            </a:endParaRPr>
          </a:p>
          <a:p>
            <a:r>
              <a:rPr lang="en-US" i="1" u="sng" dirty="0">
                <a:latin typeface="Arial" charset="0"/>
              </a:rPr>
              <a:t>NOTES from Metro District</a:t>
            </a:r>
          </a:p>
          <a:p>
            <a:r>
              <a:rPr lang="en-US" i="1" dirty="0">
                <a:latin typeface="Arial" charset="0"/>
              </a:rPr>
              <a:t>This is good background information.  I think it's good to identify the 4 strategies to address mobility issues:</a:t>
            </a:r>
            <a:br>
              <a:rPr lang="en-US" i="1" dirty="0">
                <a:latin typeface="Arial" charset="0"/>
              </a:rPr>
            </a:br>
            <a:r>
              <a:rPr lang="en-US" i="1" dirty="0">
                <a:latin typeface="Arial" charset="0"/>
              </a:rPr>
              <a:t/>
            </a:r>
            <a:br>
              <a:rPr lang="en-US" i="1" dirty="0">
                <a:latin typeface="Arial" charset="0"/>
              </a:rPr>
            </a:br>
            <a:r>
              <a:rPr lang="en-US" i="1" dirty="0">
                <a:latin typeface="Arial" charset="0"/>
              </a:rPr>
              <a:t>-Strategic Capacity enhancements- interchanges, non-priced managed lanes, and limited general purpose lanes that address corridor congestion and/or provide lane continuity</a:t>
            </a:r>
            <a:br>
              <a:rPr lang="en-US" i="1" dirty="0">
                <a:latin typeface="Arial" charset="0"/>
              </a:rPr>
            </a:br>
            <a:r>
              <a:rPr lang="en-US" i="1" dirty="0">
                <a:latin typeface="Arial" charset="0"/>
              </a:rPr>
              <a:t>-Priced managed lanes- Priced managed lane projects (</a:t>
            </a:r>
            <a:r>
              <a:rPr lang="en-US" i="1" dirty="0" err="1">
                <a:latin typeface="Arial" charset="0"/>
              </a:rPr>
              <a:t>MnPASS</a:t>
            </a:r>
            <a:r>
              <a:rPr lang="en-US" i="1" dirty="0">
                <a:latin typeface="Arial" charset="0"/>
              </a:rPr>
              <a:t> lanes) that provide a predictable, congestion-free travel option for transit users, those who ride in carpools, or those who are willing to pay.</a:t>
            </a:r>
            <a:br>
              <a:rPr lang="en-US" i="1" dirty="0">
                <a:latin typeface="Arial" charset="0"/>
              </a:rPr>
            </a:br>
            <a:r>
              <a:rPr lang="en-US" i="1" dirty="0">
                <a:latin typeface="Arial" charset="0"/>
              </a:rPr>
              <a:t>-Spot mobility improvements- Lower cost, high-benefit projects that improve traffic flow and provide bottleneck relief at spot locations.</a:t>
            </a:r>
            <a:br>
              <a:rPr lang="en-US" i="1" dirty="0">
                <a:latin typeface="Arial" charset="0"/>
              </a:rPr>
            </a:br>
            <a:r>
              <a:rPr lang="en-US" i="1" dirty="0">
                <a:latin typeface="Arial" charset="0"/>
              </a:rPr>
              <a:t>-Active Traffic Management- Technology and operational improvements to help manage the effects of congestion.</a:t>
            </a:r>
            <a:br>
              <a:rPr lang="en-US" i="1" dirty="0">
                <a:latin typeface="Arial" charset="0"/>
              </a:rPr>
            </a:br>
            <a:r>
              <a:rPr lang="en-US" i="1" dirty="0">
                <a:latin typeface="Arial" charset="0"/>
              </a:rPr>
              <a:t/>
            </a:r>
            <a:br>
              <a:rPr lang="en-US" i="1" dirty="0">
                <a:latin typeface="Arial" charset="0"/>
              </a:rPr>
            </a:br>
            <a:r>
              <a:rPr lang="en-US" i="1" dirty="0">
                <a:latin typeface="Arial" charset="0"/>
              </a:rPr>
              <a:t>As far as data-driven criteria, each of these strategies has slightly different criteria and improvements have been identified through fairly extensive studies over a number of years such as the </a:t>
            </a:r>
            <a:r>
              <a:rPr lang="en-US" i="1" dirty="0" err="1">
                <a:latin typeface="Arial" charset="0"/>
              </a:rPr>
              <a:t>MnPASS</a:t>
            </a:r>
            <a:r>
              <a:rPr lang="en-US" i="1" dirty="0">
                <a:latin typeface="Arial" charset="0"/>
              </a:rPr>
              <a:t> studies and the Congestion Management Safety Plan studies.  But each uses crash factors, vehicle volumes, congestion levels as well as potential costs as considerations in proposing improvements. </a:t>
            </a:r>
            <a:br>
              <a:rPr lang="en-US" i="1" dirty="0">
                <a:latin typeface="Arial" charset="0"/>
              </a:rPr>
            </a:br>
            <a:r>
              <a:rPr lang="en-US" dirty="0">
                <a:latin typeface="Arial" charset="0"/>
              </a:rPr>
              <a:t/>
            </a:r>
            <a:br>
              <a:rPr lang="en-US" dirty="0">
                <a:latin typeface="Arial" charset="0"/>
              </a:rPr>
            </a:br>
            <a:endParaRPr lang="en-US" b="0" i="0" baseline="0" dirty="0" smtClean="0"/>
          </a:p>
          <a:p>
            <a:endParaRPr lang="en-US" b="0" i="0" dirty="0"/>
          </a:p>
        </p:txBody>
      </p:sp>
    </p:spTree>
    <p:extLst>
      <p:ext uri="{BB962C8B-B14F-4D97-AF65-F5344CB8AC3E}">
        <p14:creationId xmlns:p14="http://schemas.microsoft.com/office/powerpoint/2010/main" val="420466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MnDOT’s</a:t>
            </a:r>
            <a:r>
              <a:rPr lang="en-US" dirty="0" smtClean="0"/>
              <a:t> priorities identify about 10% of </a:t>
            </a:r>
            <a:r>
              <a:rPr lang="en-US" dirty="0" err="1" smtClean="0"/>
              <a:t>MnDOT</a:t>
            </a:r>
            <a:r>
              <a:rPr lang="en-US" dirty="0" smtClean="0"/>
              <a:t> investments for Regional and Community Investment Priorities or RCIPs. </a:t>
            </a:r>
          </a:p>
          <a:p>
            <a:endParaRPr lang="en-US" dirty="0" smtClean="0"/>
          </a:p>
          <a:p>
            <a:r>
              <a:rPr lang="en-US" dirty="0" smtClean="0"/>
              <a:t>RCIPs</a:t>
            </a:r>
            <a:r>
              <a:rPr lang="en-US" baseline="0" dirty="0" smtClean="0"/>
              <a:t> differ from the previous two examples in that these projects often are not identified by </a:t>
            </a:r>
            <a:r>
              <a:rPr lang="en-US" baseline="0" dirty="0" err="1" smtClean="0"/>
              <a:t>MnDOT</a:t>
            </a:r>
            <a:r>
              <a:rPr lang="en-US" baseline="0" dirty="0" smtClean="0"/>
              <a:t> as a maintenance or performance problem. Instead, these projects tend to be priorities for the region who may wish to create a stronger connection to other regions of the state or enhance the climate for economic development. Sometimes these projects may be partnerships between </a:t>
            </a:r>
            <a:r>
              <a:rPr lang="en-US" baseline="0" dirty="0" err="1" smtClean="0"/>
              <a:t>MnDOT</a:t>
            </a:r>
            <a:r>
              <a:rPr lang="en-US" baseline="0" dirty="0" smtClean="0"/>
              <a:t> and local agencies. Because there is a different kind of need driving these projects, this category uses a few different criteria.</a:t>
            </a:r>
          </a:p>
          <a:p>
            <a:endParaRPr lang="en-US" baseline="0" dirty="0" smtClean="0"/>
          </a:p>
          <a:p>
            <a:pPr marL="171450" indent="-171450">
              <a:buFont typeface="Arial" panose="020B0604020202020204" pitchFamily="34" charset="0"/>
              <a:buChar char="•"/>
            </a:pPr>
            <a:r>
              <a:rPr lang="en-US" dirty="0" smtClean="0"/>
              <a:t>Local government and public support. This might also include consistency</a:t>
            </a:r>
            <a:r>
              <a:rPr lang="en-US" baseline="0" dirty="0" smtClean="0"/>
              <a:t> with a local or regional plan.</a:t>
            </a:r>
            <a:endParaRPr lang="en-US" dirty="0" smtClean="0"/>
          </a:p>
          <a:p>
            <a:pPr marL="171450" indent="-171450">
              <a:buFont typeface="Arial" panose="020B0604020202020204" pitchFamily="34" charset="0"/>
              <a:buChar char="•"/>
            </a:pPr>
            <a:r>
              <a:rPr lang="en-US" dirty="0" smtClean="0"/>
              <a:t>Readiness (</a:t>
            </a:r>
            <a:r>
              <a:rPr lang="en-US" dirty="0" err="1" smtClean="0"/>
              <a:t>MnDOT</a:t>
            </a:r>
            <a:r>
              <a:rPr lang="en-US" dirty="0" smtClean="0"/>
              <a:t> and local partners). When a project requires</a:t>
            </a:r>
            <a:r>
              <a:rPr lang="en-US" baseline="0" dirty="0" smtClean="0"/>
              <a:t> state and local funding, it is necessary that all parties are ready to take the project on.</a:t>
            </a:r>
            <a:endParaRPr lang="en-US" dirty="0" smtClean="0"/>
          </a:p>
          <a:p>
            <a:pPr marL="171450" indent="-171450">
              <a:buFont typeface="Arial" panose="020B0604020202020204" pitchFamily="34" charset="0"/>
              <a:buChar char="•"/>
            </a:pPr>
            <a:r>
              <a:rPr lang="en-US" dirty="0" smtClean="0"/>
              <a:t>Return on Investment (cost/benefit analysis).</a:t>
            </a:r>
          </a:p>
          <a:p>
            <a:pPr marL="171450" indent="-171450">
              <a:buFont typeface="Arial" panose="020B0604020202020204" pitchFamily="34" charset="0"/>
              <a:buChar char="•"/>
            </a:pPr>
            <a:r>
              <a:rPr lang="en-US" dirty="0" smtClean="0"/>
              <a:t>Economic development potential. Some projects may be tied directly to job creation. Others contribute</a:t>
            </a:r>
            <a:r>
              <a:rPr lang="en-US" baseline="0" dirty="0" smtClean="0"/>
              <a:t> in a more general way to an improved climate for commerce.</a:t>
            </a:r>
            <a:endParaRPr lang="en-US" dirty="0" smtClean="0"/>
          </a:p>
          <a:p>
            <a:pPr marL="171450" indent="-171450">
              <a:buFont typeface="Arial" panose="020B0604020202020204" pitchFamily="34" charset="0"/>
              <a:buChar char="•"/>
            </a:pPr>
            <a:r>
              <a:rPr lang="en-US" dirty="0" smtClean="0"/>
              <a:t>Quality of life benefits,</a:t>
            </a:r>
            <a:r>
              <a:rPr lang="en-US" baseline="0" dirty="0" smtClean="0"/>
              <a:t> such as health.</a:t>
            </a:r>
            <a:endParaRPr lang="en-US" dirty="0" smtClean="0"/>
          </a:p>
          <a:p>
            <a:pPr marL="171450" indent="-171450">
              <a:buFont typeface="Arial" panose="020B0604020202020204" pitchFamily="34" charset="0"/>
              <a:buChar char="•"/>
            </a:pPr>
            <a:r>
              <a:rPr lang="en-US" dirty="0" smtClean="0"/>
              <a:t>And others</a:t>
            </a:r>
            <a:r>
              <a:rPr lang="en-US" baseline="0" dirty="0" smtClean="0"/>
              <a:t> may also be used. Some special programs have specific goals such as economic development or flood mitigation and would have criteria to support it.</a:t>
            </a:r>
            <a:endParaRPr lang="en-US" dirty="0" smtClean="0"/>
          </a:p>
          <a:p>
            <a:endParaRPr lang="en-US" dirty="0" smtClean="0"/>
          </a:p>
          <a:p>
            <a:pPr rtl="0"/>
            <a:r>
              <a:rPr lang="en-US" sz="1200" i="1" kern="1200" dirty="0" smtClean="0">
                <a:solidFill>
                  <a:schemeClr val="tx1"/>
                </a:solidFill>
                <a:effectLst/>
                <a:latin typeface="+mn-lt"/>
                <a:ea typeface="+mn-ea"/>
                <a:cs typeface="+mn-cs"/>
              </a:rPr>
              <a:t>RCIPs can be small or large. The small ones are often called municipal agreement projects, such as in Metro District. They are often an intersection improvement or access changes or turn lanes. These often have a performance issue, but are just to small to show up on our measures.</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 </a:t>
            </a:r>
          </a:p>
          <a:p>
            <a:pPr rtl="0"/>
            <a:r>
              <a:rPr lang="en-US" sz="1200" i="1" kern="1200" dirty="0" smtClean="0">
                <a:solidFill>
                  <a:schemeClr val="tx1"/>
                </a:solidFill>
                <a:effectLst/>
                <a:latin typeface="+mn-lt"/>
                <a:ea typeface="+mn-ea"/>
                <a:cs typeface="+mn-cs"/>
              </a:rPr>
              <a:t>The large ones are the TH 14's and TH 371's. With these it's not that these projects aren't beneficial, but they just don't rise to the top of our performance measure based system. They often have strong local support and are tied to economic benefits by local governments. Many of these have ended up in the Corridors of Commerce capacity building category.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dirty="0" smtClean="0"/>
              <a:t>Different programs have different criteria. A more complete explanation of the project</a:t>
            </a:r>
            <a:r>
              <a:rPr lang="en-US" baseline="0" dirty="0" smtClean="0"/>
              <a:t> selection criteria for the various MnDOT investment categories can be found on the MnDOT website in the Minnesota Statewide Highway Investment Plan.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now, the planning is done and we have criteria for picking projects that will enable us to meet our statewide goals. At</a:t>
            </a:r>
            <a:r>
              <a:rPr lang="en-US" dirty="0" smtClean="0"/>
              <a:t> long last we are ready to select</a:t>
            </a:r>
            <a:r>
              <a:rPr lang="en-US" baseline="0" dirty="0" smtClean="0"/>
              <a:t> the projects.</a:t>
            </a:r>
          </a:p>
          <a:p>
            <a:pPr rtl="0"/>
            <a:endParaRPr lang="en-US" sz="1200" kern="1200" dirty="0" smtClean="0">
              <a:solidFill>
                <a:schemeClr val="tx1"/>
              </a:solidFill>
              <a:effectLst/>
              <a:latin typeface="+mn-lt"/>
              <a:ea typeface="+mn-ea"/>
              <a:cs typeface="+mn-cs"/>
            </a:endParaRPr>
          </a:p>
          <a:p>
            <a:endParaRPr lang="en-US" dirty="0" smtClean="0"/>
          </a:p>
          <a:p>
            <a:endParaRPr lang="en-US" dirty="0"/>
          </a:p>
        </p:txBody>
      </p:sp>
    </p:spTree>
    <p:extLst>
      <p:ext uri="{BB962C8B-B14F-4D97-AF65-F5344CB8AC3E}">
        <p14:creationId xmlns:p14="http://schemas.microsoft.com/office/powerpoint/2010/main" val="66554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3" y="5683250"/>
            <a:ext cx="9144001" cy="587375"/>
          </a:xfrm>
          <a:prstGeom prst="rect">
            <a:avLst/>
          </a:prstGeom>
          <a:solidFill>
            <a:srgbClr val="003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 name="Rectangle 6"/>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 name="Rectangle 7"/>
          <p:cNvSpPr/>
          <p:nvPr userDrawn="1"/>
        </p:nvSpPr>
        <p:spPr>
          <a:xfrm>
            <a:off x="-2" y="0"/>
            <a:ext cx="9144001" cy="7834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pic>
        <p:nvPicPr>
          <p:cNvPr id="1026" name="Picture 2" descr="C:\Documents and Settings\pete1ada\Desktop\10mndotlogo-white-01[1].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224338" y="94488"/>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Z:\Graphics\branding proposals\PP templates\final artwork for pp\pp-banner-modes.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6270625"/>
            <a:ext cx="91440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Z:\Graphics\LOGOS\a to b\a_to_b-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5536" y="5727407"/>
            <a:ext cx="4310066" cy="499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buSzPct val="100000"/>
              <a:buFont typeface="Wingdings" pitchFamily="2" charset="2"/>
              <a:buChar char="§"/>
              <a:defRPr b="1"/>
            </a:lvl1pPr>
            <a:lvl2pPr>
              <a:spcBef>
                <a:spcPts val="300"/>
              </a:spcBef>
              <a:buFont typeface="Arial" pitchFamily="34" charset="0"/>
              <a:buChar char="•"/>
              <a:defRPr sz="2000"/>
            </a:lvl2pPr>
            <a:lvl3pPr>
              <a:spcBef>
                <a:spcPts val="300"/>
              </a:spcBef>
              <a:buSzPct val="60000"/>
              <a:buFont typeface="Courier New" pitchFamily="49" charset="0"/>
              <a:buChar char="o"/>
              <a:defRPr/>
            </a:lvl3pPr>
            <a:lvl4pPr>
              <a:spcBef>
                <a:spcPts val="300"/>
              </a:spcBef>
              <a:defRPr sz="1800"/>
            </a:lvl4pPr>
            <a:lvl5pPr>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10101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32 pt bullets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B8F61CC-7950-4E0B-8498-B94230AC52DB}" type="datetime1">
              <a:rPr lang="en-US" smtClean="0">
                <a:solidFill>
                  <a:srgbClr val="FFFFFF"/>
                </a:solidFill>
              </a:rPr>
              <a:t>3/4/2015</a:t>
            </a:fld>
            <a:endParaRPr lang="en-US" dirty="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8305800" y="6356350"/>
            <a:ext cx="381000" cy="365125"/>
          </a:xfrm>
          <a:prstGeom prst="rect">
            <a:avLst/>
          </a:prstGeom>
        </p:spPr>
        <p:txBody>
          <a:bodyPr/>
          <a:lstStyle/>
          <a:p>
            <a:fld id="{98197299-54CD-481E-A434-48C6F7D6CABE}" type="slidenum">
              <a:rPr lang="en-US" smtClean="0">
                <a:solidFill>
                  <a:srgbClr val="FFFFFF"/>
                </a:solidFill>
              </a:rPr>
              <a:pPr/>
              <a:t>‹#›</a:t>
            </a:fld>
            <a:endParaRPr lang="en-US" dirty="0">
              <a:solidFill>
                <a:srgbClr val="FFFFFF"/>
              </a:solidFill>
            </a:endParaRPr>
          </a:p>
        </p:txBody>
      </p:sp>
      <p:sp>
        <p:nvSpPr>
          <p:cNvPr id="8" name="Content Placeholder 2"/>
          <p:cNvSpPr>
            <a:spLocks noGrp="1"/>
          </p:cNvSpPr>
          <p:nvPr>
            <p:ph idx="1"/>
          </p:nvPr>
        </p:nvSpPr>
        <p:spPr>
          <a:xfrm>
            <a:off x="457200" y="1610221"/>
            <a:ext cx="8229600" cy="1774845"/>
          </a:xfrm>
          <a:prstGeom prst="rect">
            <a:avLst/>
          </a:prstGeom>
        </p:spPr>
        <p:txBody>
          <a:bodyPr>
            <a:spAutoFit/>
          </a:bodyPr>
          <a:lstStyle>
            <a:lvl1pPr>
              <a:lnSpc>
                <a:spcPct val="100000"/>
              </a:lnSpc>
              <a:spcBef>
                <a:spcPts val="800"/>
              </a:spcBef>
              <a:defRPr sz="3200">
                <a:latin typeface="+mj-lt"/>
              </a:defRPr>
            </a:lvl1pPr>
            <a:lvl2pPr>
              <a:lnSpc>
                <a:spcPct val="100000"/>
              </a:lnSpc>
              <a:spcBef>
                <a:spcPts val="800"/>
              </a:spcBef>
              <a:defRPr sz="3200">
                <a:latin typeface="+mj-lt"/>
              </a:defRPr>
            </a:lvl2pPr>
            <a:lvl3pPr>
              <a:lnSpc>
                <a:spcPct val="100000"/>
              </a:lnSpc>
              <a:spcBef>
                <a:spcPts val="800"/>
              </a:spcBef>
              <a:defRPr sz="3200">
                <a:latin typeface="+mj-lt"/>
              </a:defRPr>
            </a:lvl3pPr>
            <a:lvl4pPr>
              <a:lnSpc>
                <a:spcPct val="150000"/>
              </a:lnSpc>
              <a:spcBef>
                <a:spcPts val="0"/>
              </a:spcBef>
              <a:defRPr sz="2800"/>
            </a:lvl4pPr>
            <a:lvl5pPr>
              <a:lnSpc>
                <a:spcPct val="150000"/>
              </a:lnSpc>
              <a:spcBef>
                <a:spcPts val="0"/>
              </a:spcBef>
              <a:defRPr sz="28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0878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8DC5E381-C5E4-452D-A70A-E09E215EBB79}" type="datetimeFigureOut">
              <a:rPr lang="en-US" smtClean="0"/>
              <a:pPr/>
              <a:t>3/4/2015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082251-9C5F-45DA-A60A-ACD617B80C5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5"/>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5"/>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fld id="{8DC5E381-C5E4-452D-A70A-E09E215EBB79}" type="datetimeFigureOut">
              <a:rPr lang="en-US" smtClean="0"/>
              <a:pPr/>
              <a:t>3/4/2015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C5E381-C5E4-452D-A70A-E09E215EBB79}" type="datetimeFigureOut">
              <a:rPr lang="en-US" smtClean="0"/>
              <a:pPr/>
              <a:t>3/4/2015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C082251-9C5F-45DA-A60A-ACD617B80C5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C5E381-C5E4-452D-A70A-E09E215EBB79}" type="datetimeFigureOut">
              <a:rPr lang="en-US" smtClean="0"/>
              <a:pPr/>
              <a:t>3/4/2015</a:t>
            </a:fld>
            <a:endParaRPr lang="en-US" dirty="0"/>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5"/>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buClr>
                <a:schemeClr val="tx2"/>
              </a:buCl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a:xfrm>
            <a:off x="6721503" y="5904577"/>
            <a:ext cx="1920240" cy="365760"/>
          </a:xfrm>
        </p:spPr>
        <p:txBody>
          <a:bodyPr/>
          <a:lstStyle>
            <a:extLst/>
          </a:lstStyle>
          <a:p>
            <a:fld id="{8DC5E381-C5E4-452D-A70A-E09E215EBB79}" type="datetimeFigureOut">
              <a:rPr lang="en-US" smtClean="0"/>
              <a:pPr/>
              <a:t>3/4/2015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082251-9C5F-45DA-A60A-ACD617B80C5F}" type="slidenum">
              <a:rPr lang="en-US" smtClean="0"/>
              <a:pPr/>
              <a:t>‹#›</a:t>
            </a:fld>
            <a:endParaRPr lang="en-US"/>
          </a:p>
        </p:txBody>
      </p:sp>
      <p:pic>
        <p:nvPicPr>
          <p:cNvPr id="10" name="Picture 3" descr="Z:\Graphics\branding proposals\PP templates\final artwork for pp\pp-banner-modes-logo.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C5E381-C5E4-452D-A70A-E09E215EBB79}" type="datetimeFigureOut">
              <a:rPr lang="en-US" smtClean="0"/>
              <a:pPr/>
              <a:t>3/4/2015</a:t>
            </a:fld>
            <a:endParaRPr lang="en-US"/>
          </a:p>
        </p:txBody>
      </p:sp>
      <p:sp>
        <p:nvSpPr>
          <p:cNvPr id="6" name="Footer Placeholder 5"/>
          <p:cNvSpPr>
            <a:spLocks noGrp="1"/>
          </p:cNvSpPr>
          <p:nvPr>
            <p:ph type="ftr" sz="quarter" idx="11"/>
          </p:nvPr>
        </p:nvSpPr>
        <p:spPr>
          <a:xfrm>
            <a:off x="4380072" y="5905500"/>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C082251-9C5F-45DA-A60A-ACD617B80C5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5"/>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dirty="0"/>
          </a:p>
        </p:txBody>
      </p:sp>
      <p:pic>
        <p:nvPicPr>
          <p:cNvPr id="10" name="Picture 3" descr="Z:\Graphics\branding proposals\PP templates\final artwork for pp\pp-banner-modes-logo.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5904865"/>
            <a:ext cx="1920240" cy="365760"/>
          </a:xfrm>
          <a:prstGeom prst="rect">
            <a:avLst/>
          </a:prstGeom>
        </p:spPr>
        <p:txBody>
          <a:bodyPr vert="horz" anchor="b"/>
          <a:lstStyle>
            <a:lvl1pPr algn="l" eaLnBrk="1" latinLnBrk="0" hangingPunct="1">
              <a:defRPr kumimoji="0" sz="1000">
                <a:solidFill>
                  <a:schemeClr val="tx1"/>
                </a:solidFill>
              </a:defRPr>
            </a:lvl1pPr>
            <a:extLst/>
          </a:lstStyle>
          <a:p>
            <a:fld id="{8DC5E381-C5E4-452D-A70A-E09E215EBB79}" type="datetimeFigureOut">
              <a:rPr lang="en-US" smtClean="0"/>
              <a:pPr/>
              <a:t>3/4/2015</a:t>
            </a:fld>
            <a:endParaRPr lang="en-US"/>
          </a:p>
        </p:txBody>
      </p:sp>
      <p:sp>
        <p:nvSpPr>
          <p:cNvPr id="22" name="Footer Placeholder 21"/>
          <p:cNvSpPr>
            <a:spLocks noGrp="1"/>
          </p:cNvSpPr>
          <p:nvPr>
            <p:ph type="ftr" sz="quarter" idx="3"/>
          </p:nvPr>
        </p:nvSpPr>
        <p:spPr>
          <a:xfrm>
            <a:off x="4380072" y="590486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5904865"/>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082251-9C5F-45DA-A60A-ACD617B80C5F}" type="slidenum">
              <a:rPr lang="en-US" smtClean="0"/>
              <a:pPr/>
              <a:t>‹#›</a:t>
            </a:fld>
            <a:endParaRPr lang="en-US"/>
          </a:p>
        </p:txBody>
      </p:sp>
      <p:pic>
        <p:nvPicPr>
          <p:cNvPr id="12" name="Picture 3" descr="Z:\Graphics\branding proposals\PP templates\final artwork for pp\pp-banner-modes-logo.png"/>
          <p:cNvPicPr>
            <a:picLocks noChangeAspect="1" noChangeArrowheads="1"/>
          </p:cNvPicPr>
          <p:nvPr userDrawn="1"/>
        </p:nvPicPr>
        <p:blipFill>
          <a:blip r:embed="rId15" cstate="screen">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2" r:id="rId12"/>
    <p:sldLayoutId id="214748385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tx2"/>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ndot.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scott.r.peterson@state.mn.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6934200" cy="2438400"/>
          </a:xfrm>
        </p:spPr>
        <p:txBody>
          <a:bodyPr anchor="t">
            <a:normAutofit/>
          </a:bodyPr>
          <a:lstStyle/>
          <a:p>
            <a:r>
              <a:rPr lang="en-US" sz="6600" dirty="0" smtClean="0"/>
              <a:t>MnDOT Overview</a:t>
            </a:r>
            <a:endParaRPr lang="en-US" sz="6600" dirty="0"/>
          </a:p>
        </p:txBody>
      </p:sp>
      <p:sp>
        <p:nvSpPr>
          <p:cNvPr id="3" name="Subtitle 2"/>
          <p:cNvSpPr>
            <a:spLocks noGrp="1"/>
          </p:cNvSpPr>
          <p:nvPr>
            <p:ph type="subTitle" idx="1"/>
          </p:nvPr>
        </p:nvSpPr>
        <p:spPr>
          <a:xfrm>
            <a:off x="685800" y="4191000"/>
            <a:ext cx="7772400" cy="1199704"/>
          </a:xfrm>
        </p:spPr>
        <p:txBody>
          <a:bodyPr anchor="b">
            <a:normAutofit/>
          </a:bodyPr>
          <a:lstStyle/>
          <a:p>
            <a:r>
              <a:rPr lang="en-US" sz="2800" dirty="0" smtClean="0">
                <a:solidFill>
                  <a:schemeClr val="tx1"/>
                </a:solidFill>
              </a:rPr>
              <a:t>House Transportation Committee</a:t>
            </a:r>
          </a:p>
          <a:p>
            <a:r>
              <a:rPr lang="en-US" sz="2800" dirty="0" smtClean="0">
                <a:solidFill>
                  <a:schemeClr val="tx1"/>
                </a:solidFill>
              </a:rPr>
              <a:t>March 4, 2015</a:t>
            </a:r>
            <a:endParaRPr lang="en-US" sz="2800" dirty="0">
              <a:solidFill>
                <a:schemeClr val="tx1"/>
              </a:solidFill>
            </a:endParaRPr>
          </a:p>
        </p:txBody>
      </p:sp>
    </p:spTree>
    <p:extLst>
      <p:ext uri="{BB962C8B-B14F-4D97-AF65-F5344CB8AC3E}">
        <p14:creationId xmlns:p14="http://schemas.microsoft.com/office/powerpoint/2010/main" val="10977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3810000"/>
            <a:ext cx="3429000" cy="226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2590800"/>
            <a:ext cx="8229600" cy="2806891"/>
          </a:xfrm>
        </p:spPr>
        <p:txBody>
          <a:bodyPr/>
          <a:lstStyle/>
          <a:p>
            <a:r>
              <a:rPr lang="en-US" dirty="0"/>
              <a:t>Selecting projects in the </a:t>
            </a:r>
            <a:r>
              <a:rPr lang="en-US" dirty="0" smtClean="0"/>
              <a:t>4-year State Transportation Improvement Program (STIP)</a:t>
            </a:r>
          </a:p>
          <a:p>
            <a:endParaRPr lang="en-US" dirty="0"/>
          </a:p>
          <a:p>
            <a:r>
              <a:rPr lang="en-US" dirty="0" smtClean="0"/>
              <a:t>Selecting projects in the10-year Highway </a:t>
            </a:r>
            <a:r>
              <a:rPr lang="en-US" dirty="0"/>
              <a:t>I</a:t>
            </a:r>
            <a:r>
              <a:rPr lang="en-US" dirty="0" smtClean="0"/>
              <a:t>nvestment </a:t>
            </a:r>
            <a:r>
              <a:rPr lang="en-US" dirty="0"/>
              <a:t>P</a:t>
            </a:r>
            <a:r>
              <a:rPr lang="en-US" dirty="0" smtClean="0"/>
              <a:t>lan (HIP) </a:t>
            </a:r>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pPr algn="ctr"/>
            <a:r>
              <a:rPr lang="en-US" dirty="0" smtClean="0"/>
              <a:t>What is programming?</a:t>
            </a:r>
            <a:endParaRPr lang="en-US" dirty="0"/>
          </a:p>
        </p:txBody>
      </p:sp>
      <p:sp>
        <p:nvSpPr>
          <p:cNvPr id="4" name="TextBox 3"/>
          <p:cNvSpPr txBox="1"/>
          <p:nvPr/>
        </p:nvSpPr>
        <p:spPr>
          <a:xfrm>
            <a:off x="838200" y="1295400"/>
            <a:ext cx="7086600" cy="954107"/>
          </a:xfrm>
          <a:prstGeom prst="rect">
            <a:avLst/>
          </a:prstGeom>
          <a:noFill/>
        </p:spPr>
        <p:txBody>
          <a:bodyPr wrap="square" rtlCol="0">
            <a:spAutoFit/>
          </a:bodyPr>
          <a:lstStyle/>
          <a:p>
            <a:pPr algn="ctr"/>
            <a:r>
              <a:rPr lang="en-US" sz="2800" dirty="0" smtClean="0"/>
              <a:t>Programming is the process of selecting projects</a:t>
            </a:r>
            <a:endParaRPr lang="en-US" sz="2800" dirty="0"/>
          </a:p>
        </p:txBody>
      </p:sp>
    </p:spTree>
    <p:extLst>
      <p:ext uri="{BB962C8B-B14F-4D97-AF65-F5344CB8AC3E}">
        <p14:creationId xmlns:p14="http://schemas.microsoft.com/office/powerpoint/2010/main" val="304885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31376" y="533400"/>
            <a:ext cx="9144000" cy="842877"/>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7 Steps to Programming - Project Selection </a:t>
            </a:r>
          </a:p>
        </p:txBody>
      </p:sp>
      <p:grpSp>
        <p:nvGrpSpPr>
          <p:cNvPr id="3243" name="Group 3242"/>
          <p:cNvGrpSpPr/>
          <p:nvPr/>
        </p:nvGrpSpPr>
        <p:grpSpPr>
          <a:xfrm>
            <a:off x="2126673" y="1519323"/>
            <a:ext cx="5029200" cy="4565196"/>
            <a:chOff x="2221832" y="952333"/>
            <a:chExt cx="5029200" cy="4565196"/>
          </a:xfrm>
        </p:grpSpPr>
        <p:sp>
          <p:nvSpPr>
            <p:cNvPr id="3242" name="Rectangle 3241"/>
            <p:cNvSpPr/>
            <p:nvPr/>
          </p:nvSpPr>
          <p:spPr>
            <a:xfrm>
              <a:off x="2221832" y="952333"/>
              <a:ext cx="5029200" cy="58378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1. Collect Project Selection Inputs</a:t>
              </a:r>
              <a:endParaRPr lang="en-US" dirty="0">
                <a:solidFill>
                  <a:schemeClr val="tx1"/>
                </a:solidFill>
              </a:endParaRPr>
            </a:p>
          </p:txBody>
        </p:sp>
        <p:sp>
          <p:nvSpPr>
            <p:cNvPr id="207" name="Rectangle 206"/>
            <p:cNvSpPr/>
            <p:nvPr/>
          </p:nvSpPr>
          <p:spPr>
            <a:xfrm>
              <a:off x="2400300" y="1624636"/>
              <a:ext cx="4672264" cy="58378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2. Identify Projects</a:t>
              </a:r>
              <a:endParaRPr lang="en-US" dirty="0">
                <a:solidFill>
                  <a:schemeClr val="tx1"/>
                </a:solidFill>
              </a:endParaRPr>
            </a:p>
          </p:txBody>
        </p:sp>
        <p:sp>
          <p:nvSpPr>
            <p:cNvPr id="208" name="Rectangle 207"/>
            <p:cNvSpPr/>
            <p:nvPr/>
          </p:nvSpPr>
          <p:spPr>
            <a:xfrm>
              <a:off x="2685046" y="2296939"/>
              <a:ext cx="4213058" cy="58378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3. Develop Draft Project List</a:t>
              </a:r>
              <a:endParaRPr lang="en-US" dirty="0">
                <a:solidFill>
                  <a:schemeClr val="tx1"/>
                </a:solidFill>
              </a:endParaRPr>
            </a:p>
          </p:txBody>
        </p:sp>
        <p:sp>
          <p:nvSpPr>
            <p:cNvPr id="209" name="Rectangle 208"/>
            <p:cNvSpPr/>
            <p:nvPr/>
          </p:nvSpPr>
          <p:spPr>
            <a:xfrm>
              <a:off x="2839450" y="2948767"/>
              <a:ext cx="3904250" cy="58378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4. Project List Review</a:t>
              </a:r>
              <a:endParaRPr lang="en-US" dirty="0">
                <a:solidFill>
                  <a:schemeClr val="tx1"/>
                </a:solidFill>
              </a:endParaRPr>
            </a:p>
          </p:txBody>
        </p:sp>
        <p:sp>
          <p:nvSpPr>
            <p:cNvPr id="210" name="Rectangle 209"/>
            <p:cNvSpPr/>
            <p:nvPr/>
          </p:nvSpPr>
          <p:spPr>
            <a:xfrm>
              <a:off x="3161297" y="3611254"/>
              <a:ext cx="3150270" cy="58378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5. Statewide Outcome Balancing</a:t>
              </a:r>
              <a:endParaRPr lang="en-US" dirty="0">
                <a:solidFill>
                  <a:schemeClr val="tx1"/>
                </a:solidFill>
              </a:endParaRPr>
            </a:p>
          </p:txBody>
        </p:sp>
        <p:sp>
          <p:nvSpPr>
            <p:cNvPr id="211" name="Rectangle 210"/>
            <p:cNvSpPr/>
            <p:nvPr/>
          </p:nvSpPr>
          <p:spPr>
            <a:xfrm>
              <a:off x="3534274" y="4273741"/>
              <a:ext cx="2514601" cy="58378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6. Public Review and Input</a:t>
              </a:r>
              <a:endParaRPr lang="en-US" dirty="0">
                <a:solidFill>
                  <a:schemeClr val="tx1"/>
                </a:solidFill>
              </a:endParaRPr>
            </a:p>
          </p:txBody>
        </p:sp>
        <p:sp>
          <p:nvSpPr>
            <p:cNvPr id="212" name="Rectangle 211"/>
            <p:cNvSpPr/>
            <p:nvPr/>
          </p:nvSpPr>
          <p:spPr>
            <a:xfrm>
              <a:off x="3756860" y="4933745"/>
              <a:ext cx="1959143" cy="58378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7. Approve the Program</a:t>
              </a:r>
              <a:endParaRPr lang="en-US" dirty="0">
                <a:solidFill>
                  <a:schemeClr val="tx1"/>
                </a:solidFill>
              </a:endParaRPr>
            </a:p>
          </p:txBody>
        </p:sp>
      </p:grpSp>
    </p:spTree>
    <p:extLst>
      <p:ext uri="{BB962C8B-B14F-4D97-AF65-F5344CB8AC3E}">
        <p14:creationId xmlns:p14="http://schemas.microsoft.com/office/powerpoint/2010/main" val="173718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pPr algn="ctr"/>
            <a:r>
              <a:rPr lang="en-US" sz="3200" dirty="0" smtClean="0"/>
              <a:t>Step 1: Collect Project Selection Data</a:t>
            </a:r>
            <a:endParaRPr lang="en-US" sz="3200" dirty="0"/>
          </a:p>
        </p:txBody>
      </p:sp>
      <p:sp>
        <p:nvSpPr>
          <p:cNvPr id="4" name="Content Placeholder 3"/>
          <p:cNvSpPr>
            <a:spLocks noGrp="1"/>
          </p:cNvSpPr>
          <p:nvPr>
            <p:ph idx="1"/>
          </p:nvPr>
        </p:nvSpPr>
        <p:spPr>
          <a:xfrm>
            <a:off x="381000" y="1295400"/>
            <a:ext cx="8458200" cy="4953000"/>
          </a:xfrm>
        </p:spPr>
        <p:txBody>
          <a:bodyPr>
            <a:normAutofit/>
          </a:bodyPr>
          <a:lstStyle/>
          <a:p>
            <a:r>
              <a:rPr lang="en-US" dirty="0" smtClean="0"/>
              <a:t>Pavement and bridge management systems identify needed maintenance</a:t>
            </a:r>
          </a:p>
          <a:p>
            <a:pPr lvl="1"/>
            <a:endParaRPr lang="en-US" sz="1100" dirty="0" smtClean="0"/>
          </a:p>
          <a:p>
            <a:pPr marL="393192" lvl="1" indent="0">
              <a:buNone/>
            </a:pPr>
            <a:endParaRPr lang="en-US" sz="1100" dirty="0" smtClean="0"/>
          </a:p>
          <a:p>
            <a:r>
              <a:rPr lang="en-US" dirty="0" smtClean="0"/>
              <a:t>Crash records</a:t>
            </a:r>
          </a:p>
          <a:p>
            <a:endParaRPr lang="en-US" dirty="0"/>
          </a:p>
          <a:p>
            <a:r>
              <a:rPr lang="en-US" dirty="0" smtClean="0"/>
              <a:t>Congestion data</a:t>
            </a:r>
          </a:p>
          <a:p>
            <a:endParaRPr lang="en-US" dirty="0"/>
          </a:p>
          <a:p>
            <a:r>
              <a:rPr lang="en-US" dirty="0" smtClean="0"/>
              <a:t>Local Priorities</a:t>
            </a:r>
          </a:p>
          <a:p>
            <a:endParaRPr lang="en-US" dirty="0"/>
          </a:p>
        </p:txBody>
      </p:sp>
      <p:pic>
        <p:nvPicPr>
          <p:cNvPr id="6" name="Picture 5"/>
          <p:cNvPicPr/>
          <p:nvPr/>
        </p:nvPicPr>
        <p:blipFill rotWithShape="1">
          <a:blip r:embed="rId3"/>
          <a:srcRect l="4647" t="11578" r="60577" b="18958"/>
          <a:stretch/>
        </p:blipFill>
        <p:spPr bwMode="auto">
          <a:xfrm>
            <a:off x="4572000" y="2286000"/>
            <a:ext cx="35814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314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sz="3200" dirty="0" smtClean="0"/>
              <a:t>Step 2: District Evaluation</a:t>
            </a:r>
            <a:endParaRPr lang="en-US" sz="3200" dirty="0"/>
          </a:p>
        </p:txBody>
      </p:sp>
      <p:sp>
        <p:nvSpPr>
          <p:cNvPr id="3" name="Content Placeholder 2"/>
          <p:cNvSpPr>
            <a:spLocks noGrp="1"/>
          </p:cNvSpPr>
          <p:nvPr>
            <p:ph idx="1"/>
          </p:nvPr>
        </p:nvSpPr>
        <p:spPr>
          <a:xfrm>
            <a:off x="381000" y="1066800"/>
            <a:ext cx="8153400" cy="3200400"/>
          </a:xfrm>
        </p:spPr>
        <p:txBody>
          <a:bodyPr>
            <a:normAutofit fontScale="62500" lnSpcReduction="20000"/>
          </a:bodyPr>
          <a:lstStyle/>
          <a:p>
            <a:r>
              <a:rPr lang="en-US" sz="4400" dirty="0" smtClean="0"/>
              <a:t>Districts review data for recommendations</a:t>
            </a:r>
            <a:r>
              <a:rPr lang="en-US" sz="5100" dirty="0" smtClean="0"/>
              <a:t>  </a:t>
            </a:r>
          </a:p>
          <a:p>
            <a:endParaRPr lang="en-US" sz="3300" dirty="0" smtClean="0"/>
          </a:p>
          <a:p>
            <a:pPr lvl="0">
              <a:buClr>
                <a:srgbClr val="003F5F"/>
              </a:buClr>
            </a:pPr>
            <a:r>
              <a:rPr lang="en-US" sz="4400" dirty="0">
                <a:solidFill>
                  <a:srgbClr val="003F5F"/>
                </a:solidFill>
              </a:rPr>
              <a:t>Public and stakeholder input</a:t>
            </a:r>
          </a:p>
          <a:p>
            <a:pPr lvl="1">
              <a:buClr>
                <a:srgbClr val="003F5F"/>
              </a:buClr>
            </a:pPr>
            <a:r>
              <a:rPr lang="en-US" sz="3200" dirty="0">
                <a:solidFill>
                  <a:srgbClr val="003F5F"/>
                </a:solidFill>
              </a:rPr>
              <a:t>Local priorities expressed by local agencies, </a:t>
            </a:r>
          </a:p>
          <a:p>
            <a:pPr marL="393192" lvl="1" indent="0">
              <a:buClr>
                <a:srgbClr val="003F5F"/>
              </a:buClr>
              <a:buNone/>
            </a:pPr>
            <a:r>
              <a:rPr lang="en-US" sz="3200" dirty="0">
                <a:solidFill>
                  <a:srgbClr val="003F5F"/>
                </a:solidFill>
              </a:rPr>
              <a:t>   </a:t>
            </a:r>
            <a:r>
              <a:rPr lang="en-US" sz="3200" dirty="0" smtClean="0">
                <a:solidFill>
                  <a:srgbClr val="003F5F"/>
                </a:solidFill>
              </a:rPr>
              <a:t>legislators</a:t>
            </a:r>
            <a:r>
              <a:rPr lang="en-US" sz="3200" dirty="0">
                <a:solidFill>
                  <a:srgbClr val="003F5F"/>
                </a:solidFill>
              </a:rPr>
              <a:t>, stakeholders, and the general </a:t>
            </a:r>
            <a:r>
              <a:rPr lang="en-US" sz="3200" dirty="0" smtClean="0">
                <a:solidFill>
                  <a:srgbClr val="003F5F"/>
                </a:solidFill>
              </a:rPr>
              <a:t>public</a:t>
            </a:r>
            <a:endParaRPr lang="en-US" sz="3200" dirty="0" smtClean="0"/>
          </a:p>
          <a:p>
            <a:endParaRPr lang="en-US" sz="3300" dirty="0"/>
          </a:p>
          <a:p>
            <a:r>
              <a:rPr lang="en-US" sz="4500" dirty="0" smtClean="0"/>
              <a:t>Districts consider a variety</a:t>
            </a:r>
          </a:p>
          <a:p>
            <a:pPr marL="109728" indent="0">
              <a:buNone/>
            </a:pPr>
            <a:r>
              <a:rPr lang="en-US" sz="4500" dirty="0"/>
              <a:t> </a:t>
            </a:r>
            <a:r>
              <a:rPr lang="en-US" sz="4500" dirty="0" smtClean="0"/>
              <a:t> of other factors:</a:t>
            </a:r>
          </a:p>
          <a:p>
            <a:pPr lvl="1"/>
            <a:endParaRPr lang="en-US" sz="3600" dirty="0"/>
          </a:p>
          <a:p>
            <a:pPr lvl="1"/>
            <a:endParaRPr lang="en-US" sz="3300" dirty="0" smtClean="0"/>
          </a:p>
          <a:p>
            <a:pPr lvl="1"/>
            <a:endParaRPr lang="en-US" sz="33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55657" y="3200400"/>
            <a:ext cx="263144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7190" y="4038600"/>
            <a:ext cx="5029200" cy="3747180"/>
          </a:xfrm>
          <a:prstGeom prst="rect">
            <a:avLst/>
          </a:prstGeom>
          <a:noFill/>
        </p:spPr>
        <p:txBody>
          <a:bodyPr wrap="square" numCol="2" rtlCol="0">
            <a:spAutoFit/>
          </a:bodyPr>
          <a:lstStyle/>
          <a:p>
            <a:pPr marL="621792" lvl="1" indent="-228600">
              <a:spcBef>
                <a:spcPts val="324"/>
              </a:spcBef>
              <a:buClr>
                <a:srgbClr val="003F5F"/>
              </a:buClr>
              <a:buFont typeface="Verdana"/>
              <a:buChar char="◦"/>
            </a:pPr>
            <a:r>
              <a:rPr lang="en-US" sz="2000" dirty="0" smtClean="0">
                <a:solidFill>
                  <a:srgbClr val="003F5F"/>
                </a:solidFill>
              </a:rPr>
              <a:t>Community </a:t>
            </a:r>
            <a:r>
              <a:rPr lang="en-US" sz="2000" dirty="0">
                <a:solidFill>
                  <a:srgbClr val="003F5F"/>
                </a:solidFill>
              </a:rPr>
              <a:t>impact</a:t>
            </a:r>
          </a:p>
          <a:p>
            <a:pPr marL="621792" lvl="1" indent="-228600">
              <a:spcBef>
                <a:spcPts val="324"/>
              </a:spcBef>
              <a:buClr>
                <a:srgbClr val="003F5F"/>
              </a:buClr>
              <a:buFont typeface="Verdana"/>
              <a:buChar char="◦"/>
            </a:pPr>
            <a:r>
              <a:rPr lang="en-US" sz="2000" dirty="0">
                <a:solidFill>
                  <a:srgbClr val="003F5F"/>
                </a:solidFill>
              </a:rPr>
              <a:t>Maintenance </a:t>
            </a:r>
            <a:r>
              <a:rPr lang="en-US" sz="2000" dirty="0" smtClean="0">
                <a:solidFill>
                  <a:srgbClr val="003F5F"/>
                </a:solidFill>
              </a:rPr>
              <a:t>operations</a:t>
            </a:r>
          </a:p>
          <a:p>
            <a:pPr marL="621792" lvl="1" indent="-228600">
              <a:spcBef>
                <a:spcPts val="324"/>
              </a:spcBef>
              <a:buClr>
                <a:srgbClr val="003F5F"/>
              </a:buClr>
              <a:buFont typeface="Verdana"/>
              <a:buChar char="◦"/>
            </a:pPr>
            <a:r>
              <a:rPr lang="en-US" sz="2000" dirty="0" smtClean="0">
                <a:solidFill>
                  <a:srgbClr val="003F5F"/>
                </a:solidFill>
              </a:rPr>
              <a:t>Conflicts </a:t>
            </a:r>
            <a:r>
              <a:rPr lang="en-US" sz="2000" dirty="0">
                <a:solidFill>
                  <a:srgbClr val="003F5F"/>
                </a:solidFill>
              </a:rPr>
              <a:t>with other projects</a:t>
            </a:r>
          </a:p>
          <a:p>
            <a:pPr marL="621792" lvl="1" indent="-228600">
              <a:spcBef>
                <a:spcPts val="324"/>
              </a:spcBef>
              <a:buClr>
                <a:srgbClr val="003F5F"/>
              </a:buClr>
              <a:buFont typeface="Verdana"/>
              <a:buChar char="◦"/>
            </a:pPr>
            <a:endParaRPr lang="en-US" sz="2000" dirty="0" smtClean="0">
              <a:solidFill>
                <a:srgbClr val="003F5F"/>
              </a:solidFill>
            </a:endParaRPr>
          </a:p>
          <a:p>
            <a:pPr marL="621792" lvl="1" indent="-228600">
              <a:spcBef>
                <a:spcPts val="324"/>
              </a:spcBef>
              <a:buClr>
                <a:srgbClr val="003F5F"/>
              </a:buClr>
              <a:buFont typeface="Verdana"/>
              <a:buChar char="◦"/>
            </a:pPr>
            <a:endParaRPr lang="en-US" sz="2000" dirty="0">
              <a:solidFill>
                <a:srgbClr val="003F5F"/>
              </a:solidFill>
            </a:endParaRPr>
          </a:p>
          <a:p>
            <a:pPr marL="621792" lvl="1" indent="-228600">
              <a:spcBef>
                <a:spcPts val="324"/>
              </a:spcBef>
              <a:buClr>
                <a:srgbClr val="003F5F"/>
              </a:buClr>
              <a:buFont typeface="Verdana"/>
              <a:buChar char="◦"/>
            </a:pPr>
            <a:endParaRPr lang="en-US" sz="2000" dirty="0" smtClean="0">
              <a:solidFill>
                <a:srgbClr val="003F5F"/>
              </a:solidFill>
            </a:endParaRPr>
          </a:p>
          <a:p>
            <a:pPr marL="621792" lvl="1" indent="-228600">
              <a:spcBef>
                <a:spcPts val="324"/>
              </a:spcBef>
              <a:buClr>
                <a:srgbClr val="003F5F"/>
              </a:buClr>
              <a:buFont typeface="Verdana"/>
              <a:buChar char="◦"/>
            </a:pPr>
            <a:endParaRPr lang="en-US" sz="2000" dirty="0">
              <a:solidFill>
                <a:srgbClr val="003F5F"/>
              </a:solidFill>
            </a:endParaRPr>
          </a:p>
          <a:p>
            <a:pPr marL="621792" lvl="1" indent="-228600">
              <a:spcBef>
                <a:spcPts val="324"/>
              </a:spcBef>
              <a:buClr>
                <a:srgbClr val="003F5F"/>
              </a:buClr>
              <a:buFont typeface="Verdana"/>
              <a:buChar char="◦"/>
            </a:pPr>
            <a:endParaRPr lang="en-US" sz="2000" dirty="0" smtClean="0">
              <a:solidFill>
                <a:srgbClr val="003F5F"/>
              </a:solidFill>
            </a:endParaRPr>
          </a:p>
          <a:p>
            <a:pPr marL="621792" lvl="1" indent="-228600">
              <a:spcBef>
                <a:spcPts val="324"/>
              </a:spcBef>
              <a:buClr>
                <a:srgbClr val="003F5F"/>
              </a:buClr>
              <a:buFont typeface="Verdana"/>
              <a:buChar char="◦"/>
            </a:pPr>
            <a:r>
              <a:rPr lang="en-US" sz="2000" dirty="0" smtClean="0">
                <a:solidFill>
                  <a:srgbClr val="003F5F"/>
                </a:solidFill>
              </a:rPr>
              <a:t>Funding</a:t>
            </a:r>
            <a:endParaRPr lang="en-US" sz="2000" dirty="0">
              <a:solidFill>
                <a:srgbClr val="003F5F"/>
              </a:solidFill>
            </a:endParaRPr>
          </a:p>
          <a:p>
            <a:pPr marL="621792" lvl="1" indent="-228600">
              <a:spcBef>
                <a:spcPts val="324"/>
              </a:spcBef>
              <a:buClr>
                <a:srgbClr val="003F5F"/>
              </a:buClr>
              <a:buFont typeface="Verdana"/>
              <a:buChar char="◦"/>
            </a:pPr>
            <a:r>
              <a:rPr lang="en-US" sz="2000" dirty="0" smtClean="0">
                <a:solidFill>
                  <a:srgbClr val="003F5F"/>
                </a:solidFill>
              </a:rPr>
              <a:t>Safety </a:t>
            </a:r>
            <a:endParaRPr lang="en-US" sz="2000" dirty="0">
              <a:solidFill>
                <a:srgbClr val="003F5F"/>
              </a:solidFill>
            </a:endParaRPr>
          </a:p>
          <a:p>
            <a:pPr marL="621792" lvl="1" indent="-228600">
              <a:spcBef>
                <a:spcPts val="324"/>
              </a:spcBef>
              <a:buClr>
                <a:srgbClr val="003F5F"/>
              </a:buClr>
              <a:buFont typeface="Verdana"/>
              <a:buChar char="◦"/>
            </a:pPr>
            <a:r>
              <a:rPr lang="en-US" sz="2000" dirty="0" smtClean="0">
                <a:solidFill>
                  <a:srgbClr val="003F5F"/>
                </a:solidFill>
              </a:rPr>
              <a:t>Congestion</a:t>
            </a:r>
            <a:endParaRPr lang="en-US" sz="2000" dirty="0">
              <a:solidFill>
                <a:srgbClr val="003F5F"/>
              </a:solidFill>
            </a:endParaRPr>
          </a:p>
          <a:p>
            <a:pPr marL="621792" lvl="1" indent="-228600">
              <a:spcBef>
                <a:spcPts val="324"/>
              </a:spcBef>
              <a:buClr>
                <a:srgbClr val="003F5F"/>
              </a:buClr>
              <a:buFont typeface="Verdana"/>
              <a:buChar char="◦"/>
            </a:pPr>
            <a:r>
              <a:rPr lang="en-US" sz="2000" dirty="0">
                <a:solidFill>
                  <a:srgbClr val="003F5F"/>
                </a:solidFill>
              </a:rPr>
              <a:t>Accessibility </a:t>
            </a:r>
          </a:p>
        </p:txBody>
      </p:sp>
    </p:spTree>
    <p:extLst>
      <p:ext uri="{BB962C8B-B14F-4D97-AF65-F5344CB8AC3E}">
        <p14:creationId xmlns:p14="http://schemas.microsoft.com/office/powerpoint/2010/main" val="15003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200" dirty="0" smtClean="0"/>
              <a:t>Step 3: Develop Draft Project List </a:t>
            </a:r>
            <a:endParaRPr lang="en-US" sz="3200" dirty="0"/>
          </a:p>
        </p:txBody>
      </p:sp>
      <p:sp>
        <p:nvSpPr>
          <p:cNvPr id="3" name="Content Placeholder 2"/>
          <p:cNvSpPr>
            <a:spLocks noGrp="1"/>
          </p:cNvSpPr>
          <p:nvPr>
            <p:ph idx="1"/>
          </p:nvPr>
        </p:nvSpPr>
        <p:spPr>
          <a:xfrm>
            <a:off x="156529" y="1524000"/>
            <a:ext cx="5181600" cy="2133600"/>
          </a:xfrm>
        </p:spPr>
        <p:txBody>
          <a:bodyPr>
            <a:normAutofit/>
          </a:bodyPr>
          <a:lstStyle/>
          <a:p>
            <a:r>
              <a:rPr lang="en-US" sz="2900" dirty="0" smtClean="0"/>
              <a:t>Districts select projects</a:t>
            </a:r>
          </a:p>
          <a:p>
            <a:pPr marL="109728" indent="0">
              <a:buNone/>
            </a:pPr>
            <a:endParaRPr lang="en-US" sz="1400" dirty="0" smtClean="0"/>
          </a:p>
          <a:p>
            <a:pPr lvl="1">
              <a:buClr>
                <a:srgbClr val="003F5F"/>
              </a:buClr>
              <a:buFont typeface="Courier New" panose="02070309020205020404" pitchFamily="49" charset="0"/>
              <a:buChar char="o"/>
            </a:pPr>
            <a:r>
              <a:rPr lang="en-US" sz="2000" dirty="0">
                <a:solidFill>
                  <a:srgbClr val="003F5F"/>
                </a:solidFill>
              </a:rPr>
              <a:t>The list should meet the performance goals </a:t>
            </a:r>
          </a:p>
          <a:p>
            <a:pPr lvl="1">
              <a:buClr>
                <a:srgbClr val="003F5F"/>
              </a:buClr>
              <a:buFont typeface="Courier New" panose="02070309020205020404" pitchFamily="49" charset="0"/>
              <a:buChar char="o"/>
            </a:pPr>
            <a:r>
              <a:rPr lang="en-US" sz="2000" dirty="0">
                <a:solidFill>
                  <a:srgbClr val="003F5F"/>
                </a:solidFill>
              </a:rPr>
              <a:t>The list should fit within budget constraints</a:t>
            </a:r>
          </a:p>
          <a:p>
            <a:pPr marL="109728" indent="0">
              <a:buNone/>
            </a:pPr>
            <a:endParaRPr lang="en-US" sz="2900" dirty="0" smtClean="0"/>
          </a:p>
          <a:p>
            <a:endParaRPr lang="en-US" dirty="0" smtClean="0"/>
          </a:p>
          <a:p>
            <a:endParaRPr lang="en-US" dirty="0"/>
          </a:p>
          <a:p>
            <a:pPr marL="109728" indent="0">
              <a:buNone/>
            </a:pPr>
            <a:endParaRPr lang="en-US" dirty="0" smtClean="0"/>
          </a:p>
          <a:p>
            <a:endParaRPr lang="en-US" dirty="0"/>
          </a:p>
          <a:p>
            <a:endParaRPr lang="en-US" dirty="0"/>
          </a:p>
        </p:txBody>
      </p:sp>
      <p:sp>
        <p:nvSpPr>
          <p:cNvPr id="5" name="Rectangle 4"/>
          <p:cNvSpPr/>
          <p:nvPr/>
        </p:nvSpPr>
        <p:spPr>
          <a:xfrm>
            <a:off x="189186" y="3962400"/>
            <a:ext cx="5830614" cy="1431161"/>
          </a:xfrm>
          <a:prstGeom prst="rect">
            <a:avLst/>
          </a:prstGeom>
        </p:spPr>
        <p:txBody>
          <a:bodyPr wrap="square">
            <a:spAutoFit/>
          </a:bodyPr>
          <a:lstStyle/>
          <a:p>
            <a:pPr marL="365760" lvl="1" indent="-256032">
              <a:spcBef>
                <a:spcPts val="400"/>
              </a:spcBef>
              <a:buSzPct val="68000"/>
              <a:buFont typeface="Wingdings 3"/>
              <a:buChar char=""/>
            </a:pPr>
            <a:r>
              <a:rPr lang="en-US" sz="2900" dirty="0"/>
              <a:t>The District Engineer ultimately decides which projects to </a:t>
            </a:r>
            <a:r>
              <a:rPr lang="en-US" sz="2900" dirty="0" smtClean="0"/>
              <a:t>include</a:t>
            </a:r>
            <a:endParaRPr lang="en-US" sz="2900" dirty="0"/>
          </a:p>
        </p:txBody>
      </p:sp>
      <p:pic>
        <p:nvPicPr>
          <p:cNvPr id="6" name="Picture 3"/>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0996" r="17531"/>
          <a:stretch/>
        </p:blipFill>
        <p:spPr bwMode="auto">
          <a:xfrm>
            <a:off x="4968240" y="1447800"/>
            <a:ext cx="3657600"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0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200" dirty="0" smtClean="0"/>
              <a:t>Step 4: </a:t>
            </a:r>
            <a:r>
              <a:rPr lang="en-US" sz="3200" dirty="0" err="1" smtClean="0"/>
              <a:t>MnDOT</a:t>
            </a:r>
            <a:r>
              <a:rPr lang="en-US" sz="3200" dirty="0" smtClean="0"/>
              <a:t> Project List Review</a:t>
            </a:r>
            <a:endParaRPr lang="en-US" sz="3200" dirty="0"/>
          </a:p>
        </p:txBody>
      </p:sp>
      <p:sp>
        <p:nvSpPr>
          <p:cNvPr id="3" name="Content Placeholder 2"/>
          <p:cNvSpPr>
            <a:spLocks noGrp="1"/>
          </p:cNvSpPr>
          <p:nvPr>
            <p:ph idx="1"/>
          </p:nvPr>
        </p:nvSpPr>
        <p:spPr>
          <a:xfrm>
            <a:off x="457200" y="1295400"/>
            <a:ext cx="8229600" cy="990600"/>
          </a:xfrm>
        </p:spPr>
        <p:txBody>
          <a:bodyPr>
            <a:normAutofit/>
          </a:bodyPr>
          <a:lstStyle/>
          <a:p>
            <a:r>
              <a:rPr lang="en-US" sz="2800" dirty="0" smtClean="0"/>
              <a:t>Specialty offices evaluate District project lists</a:t>
            </a:r>
          </a:p>
          <a:p>
            <a:pPr lvl="1"/>
            <a:endParaRPr lang="en-US" sz="2400" dirty="0" smtClean="0"/>
          </a:p>
          <a:p>
            <a:endParaRPr lang="en-US" dirty="0" smtClean="0"/>
          </a:p>
          <a:p>
            <a:endParaRPr lang="en-US" dirty="0"/>
          </a:p>
          <a:p>
            <a:endParaRPr lang="en-US" dirty="0" smtClean="0"/>
          </a:p>
          <a:p>
            <a:pPr marL="109728" indent="0">
              <a:buNone/>
            </a:pPr>
            <a:endParaRPr lang="en-US" dirty="0" smtClean="0"/>
          </a:p>
          <a:p>
            <a:endParaRPr lang="en-US" dirty="0"/>
          </a:p>
          <a:p>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2273977"/>
            <a:ext cx="80772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28600" y="3200400"/>
            <a:ext cx="8686800" cy="2971800"/>
          </a:xfrm>
          <a:prstGeom prst="rect">
            <a:avLst/>
          </a:prstGeom>
        </p:spPr>
        <p:txBody>
          <a:bodyPr vert="horz">
            <a:normAutofit/>
          </a:bodyPr>
          <a:lstStyle>
            <a:lvl1pPr marL="365760" indent="-256032" algn="l" rtl="0" eaLnBrk="1" latinLnBrk="0" hangingPunct="1">
              <a:spcBef>
                <a:spcPts val="400"/>
              </a:spcBef>
              <a:spcAft>
                <a:spcPts val="0"/>
              </a:spcAft>
              <a:buClr>
                <a:schemeClr val="tx2"/>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r>
              <a:rPr lang="en-US" dirty="0" smtClean="0"/>
              <a:t>Assures equity across all Districts</a:t>
            </a:r>
            <a:endParaRPr lang="en-US" sz="1400" dirty="0" smtClean="0"/>
          </a:p>
          <a:p>
            <a:pPr marL="393192" lvl="1" indent="0">
              <a:buNone/>
            </a:pPr>
            <a:endParaRPr lang="en-US" sz="1400" dirty="0" smtClean="0"/>
          </a:p>
          <a:p>
            <a:pPr lvl="1"/>
            <a:r>
              <a:rPr lang="en-US" dirty="0" smtClean="0"/>
              <a:t>Addresses unique regional issues</a:t>
            </a:r>
            <a:endParaRPr lang="en-US" sz="1400" dirty="0" smtClean="0"/>
          </a:p>
          <a:p>
            <a:pPr lvl="1"/>
            <a:endParaRPr lang="en-US" sz="1400" dirty="0" smtClean="0"/>
          </a:p>
          <a:p>
            <a:pPr lvl="1"/>
            <a:r>
              <a:rPr lang="en-US" dirty="0" smtClean="0"/>
              <a:t>Assures that MnSHIP performance outcomes are met</a:t>
            </a:r>
            <a:endParaRPr lang="en-US" sz="1400" dirty="0" smtClean="0"/>
          </a:p>
          <a:p>
            <a:pPr marL="393192" lvl="1" indent="0">
              <a:buFont typeface="Verdana"/>
              <a:buNone/>
            </a:pPr>
            <a:r>
              <a:rPr lang="en-US" sz="1400" dirty="0" smtClean="0"/>
              <a:t> </a:t>
            </a:r>
          </a:p>
          <a:p>
            <a:r>
              <a:rPr lang="en-US" sz="2800" dirty="0"/>
              <a:t>The results of this balancing decide the draft statewide program</a:t>
            </a:r>
          </a:p>
        </p:txBody>
      </p:sp>
    </p:spTree>
    <p:extLst>
      <p:ext uri="{BB962C8B-B14F-4D97-AF65-F5344CB8AC3E}">
        <p14:creationId xmlns:p14="http://schemas.microsoft.com/office/powerpoint/2010/main" val="382958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pPr algn="ctr"/>
            <a:r>
              <a:rPr lang="en-US" sz="3200" dirty="0" smtClean="0"/>
              <a:t>Step 6: Public Project List Review</a:t>
            </a:r>
            <a:endParaRPr lang="en-US" sz="3200" dirty="0"/>
          </a:p>
        </p:txBody>
      </p:sp>
      <p:sp>
        <p:nvSpPr>
          <p:cNvPr id="3" name="Content Placeholder 2"/>
          <p:cNvSpPr>
            <a:spLocks noGrp="1"/>
          </p:cNvSpPr>
          <p:nvPr>
            <p:ph idx="1"/>
          </p:nvPr>
        </p:nvSpPr>
        <p:spPr>
          <a:xfrm>
            <a:off x="457200" y="1066800"/>
            <a:ext cx="8229600" cy="2273255"/>
          </a:xfrm>
        </p:spPr>
        <p:txBody>
          <a:bodyPr>
            <a:normAutofit fontScale="70000" lnSpcReduction="20000"/>
          </a:bodyPr>
          <a:lstStyle/>
          <a:p>
            <a:r>
              <a:rPr lang="en-US" dirty="0" smtClean="0"/>
              <a:t>Notice is published that the draft statewide program list is available for comment</a:t>
            </a:r>
          </a:p>
          <a:p>
            <a:endParaRPr lang="en-US" dirty="0" smtClean="0"/>
          </a:p>
          <a:p>
            <a:r>
              <a:rPr lang="en-US" dirty="0" smtClean="0"/>
              <a:t>Each district uses their own process to collect input on the draft program list</a:t>
            </a:r>
          </a:p>
          <a:p>
            <a:endParaRPr lang="en-US" dirty="0" smtClean="0"/>
          </a:p>
          <a:p>
            <a:r>
              <a:rPr lang="en-US" dirty="0" smtClean="0"/>
              <a:t>Districts and specialty offices review the public comments and may make adjustments to the draft program list </a:t>
            </a:r>
            <a:endParaRPr lang="en-US" dirty="0"/>
          </a:p>
        </p:txBody>
      </p:sp>
      <p:sp>
        <p:nvSpPr>
          <p:cNvPr id="4" name="Title 1"/>
          <p:cNvSpPr txBox="1">
            <a:spLocks/>
          </p:cNvSpPr>
          <p:nvPr/>
        </p:nvSpPr>
        <p:spPr>
          <a:xfrm>
            <a:off x="457200" y="3276600"/>
            <a:ext cx="8229600" cy="6397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Step 7:  Program List Approval</a:t>
            </a:r>
            <a:endParaRPr lang="en-US" sz="3200" dirty="0"/>
          </a:p>
        </p:txBody>
      </p:sp>
      <p:sp>
        <p:nvSpPr>
          <p:cNvPr id="5" name="Content Placeholder 2"/>
          <p:cNvSpPr txBox="1">
            <a:spLocks/>
          </p:cNvSpPr>
          <p:nvPr/>
        </p:nvSpPr>
        <p:spPr>
          <a:xfrm>
            <a:off x="457200" y="4038600"/>
            <a:ext cx="8229600" cy="1905000"/>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tx2"/>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The District Engineer makes final adjustments</a:t>
            </a:r>
          </a:p>
          <a:p>
            <a:pPr marL="109728" indent="0">
              <a:buFont typeface="Wingdings 3"/>
              <a:buNone/>
            </a:pPr>
            <a:r>
              <a:rPr lang="en-US" sz="1200" dirty="0" smtClean="0"/>
              <a:t> </a:t>
            </a:r>
          </a:p>
          <a:p>
            <a:r>
              <a:rPr lang="en-US" dirty="0" smtClean="0"/>
              <a:t>Finance and Programming offices conduct a final performance and financial review</a:t>
            </a:r>
          </a:p>
          <a:p>
            <a:pPr marL="109728" indent="0">
              <a:buFont typeface="Wingdings 3"/>
              <a:buNone/>
            </a:pPr>
            <a:endParaRPr lang="en-US" sz="1200" dirty="0" smtClean="0"/>
          </a:p>
          <a:p>
            <a:r>
              <a:rPr lang="en-US" dirty="0" smtClean="0"/>
              <a:t>MnDOT’s senior leadership gives the final review</a:t>
            </a:r>
          </a:p>
          <a:p>
            <a:pPr marL="109728" indent="0">
              <a:buFont typeface="Wingdings 3"/>
              <a:buNone/>
            </a:pPr>
            <a:endParaRPr lang="en-US" sz="1200" dirty="0" smtClean="0"/>
          </a:p>
          <a:p>
            <a:r>
              <a:rPr lang="en-US" dirty="0" smtClean="0"/>
              <a:t>Commissioner gives final MnDOT approval</a:t>
            </a:r>
          </a:p>
          <a:p>
            <a:endParaRPr lang="en-US" dirty="0"/>
          </a:p>
        </p:txBody>
      </p:sp>
    </p:spTree>
    <p:extLst>
      <p:ext uri="{BB962C8B-B14F-4D97-AF65-F5344CB8AC3E}">
        <p14:creationId xmlns:p14="http://schemas.microsoft.com/office/powerpoint/2010/main" val="82254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183" y="4038600"/>
            <a:ext cx="234256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371600"/>
            <a:ext cx="8458200" cy="4005072"/>
          </a:xfrm>
        </p:spPr>
        <p:txBody>
          <a:bodyPr/>
          <a:lstStyle/>
          <a:p>
            <a:r>
              <a:rPr lang="en-US" dirty="0" smtClean="0"/>
              <a:t>Projects move in and out of the program</a:t>
            </a:r>
          </a:p>
          <a:p>
            <a:pPr marL="109728" indent="0">
              <a:buNone/>
            </a:pPr>
            <a:r>
              <a:rPr lang="en-US" dirty="0" smtClean="0"/>
              <a:t> </a:t>
            </a:r>
          </a:p>
          <a:p>
            <a:r>
              <a:rPr lang="en-US" dirty="0" smtClean="0"/>
              <a:t>Flexibility needed - budget, project delays, etc.</a:t>
            </a:r>
          </a:p>
          <a:p>
            <a:pPr marL="109728" indent="0">
              <a:buNone/>
            </a:pPr>
            <a:endParaRPr lang="en-US" dirty="0" smtClean="0"/>
          </a:p>
          <a:p>
            <a:r>
              <a:rPr lang="en-US" dirty="0" err="1" smtClean="0"/>
              <a:t>NexTen</a:t>
            </a:r>
            <a:r>
              <a:rPr lang="en-US" dirty="0" smtClean="0"/>
              <a:t> projects are not hand picked but instead go through the same process </a:t>
            </a:r>
            <a:endParaRPr lang="en-US" dirty="0"/>
          </a:p>
        </p:txBody>
      </p:sp>
      <p:sp>
        <p:nvSpPr>
          <p:cNvPr id="3" name="Title 2"/>
          <p:cNvSpPr>
            <a:spLocks noGrp="1"/>
          </p:cNvSpPr>
          <p:nvPr>
            <p:ph type="title"/>
          </p:nvPr>
        </p:nvSpPr>
        <p:spPr>
          <a:xfrm>
            <a:off x="304800" y="274638"/>
            <a:ext cx="8534400" cy="1143000"/>
          </a:xfrm>
        </p:spPr>
        <p:txBody>
          <a:bodyPr>
            <a:normAutofit/>
          </a:bodyPr>
          <a:lstStyle/>
          <a:p>
            <a:pPr algn="ctr"/>
            <a:r>
              <a:rPr lang="en-US" sz="3200" dirty="0" smtClean="0"/>
              <a:t>Program Management</a:t>
            </a:r>
            <a:endParaRPr lang="en-US" sz="3200" dirty="0"/>
          </a:p>
        </p:txBody>
      </p:sp>
    </p:spTree>
    <p:extLst>
      <p:ext uri="{BB962C8B-B14F-4D97-AF65-F5344CB8AC3E}">
        <p14:creationId xmlns:p14="http://schemas.microsoft.com/office/powerpoint/2010/main" val="50871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895600"/>
            <a:ext cx="6781800" cy="2362200"/>
          </a:xfrm>
        </p:spPr>
        <p:txBody>
          <a:bodyPr>
            <a:normAutofit/>
          </a:bodyPr>
          <a:lstStyle/>
          <a:p>
            <a:pPr marL="109728" indent="0" algn="ctr">
              <a:buNone/>
            </a:pPr>
            <a:r>
              <a:rPr lang="en-US" dirty="0" smtClean="0"/>
              <a:t>Chris Roy, Director</a:t>
            </a:r>
          </a:p>
          <a:p>
            <a:pPr marL="109728" indent="0" algn="ctr">
              <a:buNone/>
            </a:pPr>
            <a:endParaRPr lang="en-US" sz="1400" dirty="0" smtClean="0"/>
          </a:p>
          <a:p>
            <a:pPr marL="109728" indent="0" algn="ctr">
              <a:buNone/>
            </a:pPr>
            <a:r>
              <a:rPr lang="en-US" dirty="0" smtClean="0"/>
              <a:t>MnDOT’s Office of Project Management &amp; Technical Support</a:t>
            </a:r>
          </a:p>
          <a:p>
            <a:pPr marL="109728" indent="0" algn="ctr">
              <a:buNone/>
            </a:pPr>
            <a:endParaRPr lang="en-US" sz="1400" dirty="0" smtClean="0"/>
          </a:p>
        </p:txBody>
      </p:sp>
      <p:sp>
        <p:nvSpPr>
          <p:cNvPr id="3" name="Title 2"/>
          <p:cNvSpPr>
            <a:spLocks noGrp="1"/>
          </p:cNvSpPr>
          <p:nvPr>
            <p:ph type="title"/>
          </p:nvPr>
        </p:nvSpPr>
        <p:spPr>
          <a:xfrm>
            <a:off x="457200" y="609600"/>
            <a:ext cx="8229600" cy="2133600"/>
          </a:xfrm>
        </p:spPr>
        <p:txBody>
          <a:bodyPr>
            <a:noAutofit/>
          </a:bodyPr>
          <a:lstStyle/>
          <a:p>
            <a:pPr algn="ctr"/>
            <a:r>
              <a:rPr lang="en-US" sz="6600" dirty="0" smtClean="0">
                <a:effectLst>
                  <a:outerShdw blurRad="38100" dist="38100" dir="2700000" algn="tl">
                    <a:srgbClr val="000000">
                      <a:alpha val="43137"/>
                    </a:srgbClr>
                  </a:outerShdw>
                </a:effectLst>
              </a:rPr>
              <a:t>Design-Build </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33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lstStyle/>
          <a:p>
            <a:pPr algn="ctr"/>
            <a:r>
              <a:rPr lang="en-US" dirty="0" err="1" smtClean="0"/>
              <a:t>MnDOT’s</a:t>
            </a:r>
            <a:r>
              <a:rPr lang="en-US" dirty="0" smtClean="0"/>
              <a:t> Design-Build Program</a:t>
            </a:r>
            <a:endParaRPr lang="en-US" dirty="0"/>
          </a:p>
        </p:txBody>
      </p:sp>
      <p:sp>
        <p:nvSpPr>
          <p:cNvPr id="4" name="Slide Number Placeholder 3"/>
          <p:cNvSpPr>
            <a:spLocks noGrp="1"/>
          </p:cNvSpPr>
          <p:nvPr>
            <p:ph type="sldNum" sz="quarter" idx="12"/>
          </p:nvPr>
        </p:nvSpPr>
        <p:spPr/>
        <p:txBody>
          <a:bodyPr/>
          <a:lstStyle/>
          <a:p>
            <a:pPr>
              <a:defRPr/>
            </a:pPr>
            <a:fld id="{B49CA1AF-2531-4327-B63F-3393D05BC49C}" type="slidenum">
              <a:rPr lang="en-US" smtClean="0"/>
              <a:pPr>
                <a:defRPr/>
              </a:pPr>
              <a:t>19</a:t>
            </a:fld>
            <a:endParaRPr lang="en-US" dirty="0"/>
          </a:p>
        </p:txBody>
      </p:sp>
      <p:pic>
        <p:nvPicPr>
          <p:cNvPr id="1028" name="Picture 4" descr="Hastings Bridge main s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47" y="1591509"/>
            <a:ext cx="3886200" cy="2443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8800" y="4035503"/>
            <a:ext cx="2590800" cy="338554"/>
          </a:xfrm>
          <a:prstGeom prst="rect">
            <a:avLst/>
          </a:prstGeom>
          <a:noFill/>
        </p:spPr>
        <p:txBody>
          <a:bodyPr wrap="square" rtlCol="0">
            <a:spAutoFit/>
          </a:bodyPr>
          <a:lstStyle/>
          <a:p>
            <a:r>
              <a:rPr lang="en-US" sz="1600" dirty="0" smtClean="0"/>
              <a:t>TH 61 Hastings bridge </a:t>
            </a:r>
            <a:endParaRPr lang="en-US" sz="1600" dirty="0"/>
          </a:p>
        </p:txBody>
      </p:sp>
      <p:sp>
        <p:nvSpPr>
          <p:cNvPr id="7" name="Content Placeholder 2"/>
          <p:cNvSpPr txBox="1">
            <a:spLocks/>
          </p:cNvSpPr>
          <p:nvPr/>
        </p:nvSpPr>
        <p:spPr bwMode="auto">
          <a:xfrm>
            <a:off x="108697" y="1622885"/>
            <a:ext cx="6610350" cy="48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chemeClr val="bg1"/>
                </a:solidFill>
                <a:latin typeface="Arial Narrow" pitchFamily="34" charset="0"/>
                <a:ea typeface="ＭＳ Ｐゴシック" pitchFamily="34" charset="-128"/>
              </a:defRPr>
            </a:lvl1pPr>
            <a:lvl2pPr marL="742950" indent="-285750" eaLnBrk="0" hangingPunct="0">
              <a:spcBef>
                <a:spcPct val="20000"/>
              </a:spcBef>
              <a:buChar char="–"/>
              <a:defRPr sz="2800" b="1">
                <a:solidFill>
                  <a:schemeClr val="bg1"/>
                </a:solidFill>
                <a:latin typeface="Arial Narrow" pitchFamily="34" charset="0"/>
                <a:ea typeface="ＭＳ Ｐゴシック" pitchFamily="34" charset="-128"/>
              </a:defRPr>
            </a:lvl2pPr>
            <a:lvl3pPr marL="1143000" indent="-228600" eaLnBrk="0" hangingPunct="0">
              <a:spcBef>
                <a:spcPct val="20000"/>
              </a:spcBef>
              <a:buChar char="•"/>
              <a:defRPr sz="2400" b="1">
                <a:solidFill>
                  <a:schemeClr val="bg1"/>
                </a:solidFill>
                <a:latin typeface="Arial Narrow" pitchFamily="34" charset="0"/>
                <a:ea typeface="ＭＳ Ｐゴシック" pitchFamily="34" charset="-128"/>
              </a:defRPr>
            </a:lvl3pPr>
            <a:lvl4pPr marL="1600200" indent="-228600" eaLnBrk="0" hangingPunct="0">
              <a:spcBef>
                <a:spcPct val="20000"/>
              </a:spcBef>
              <a:buChar char="–"/>
              <a:defRPr sz="2000" b="1">
                <a:solidFill>
                  <a:schemeClr val="bg1"/>
                </a:solidFill>
                <a:latin typeface="Arial Narrow" pitchFamily="34" charset="0"/>
                <a:ea typeface="ＭＳ Ｐゴシック" pitchFamily="34" charset="-128"/>
              </a:defRPr>
            </a:lvl4pPr>
            <a:lvl5pPr marL="2057400" indent="-228600" eaLnBrk="0" hangingPunct="0">
              <a:spcBef>
                <a:spcPct val="20000"/>
              </a:spcBef>
              <a:buChar char="»"/>
              <a:defRPr sz="2000" b="1">
                <a:solidFill>
                  <a:schemeClr val="bg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9pPr>
          </a:lstStyle>
          <a:p>
            <a:pPr lvl="1" eaLnBrk="1" fontAlgn="base" hangingPunct="1">
              <a:spcAft>
                <a:spcPct val="0"/>
              </a:spcAft>
            </a:pPr>
            <a:r>
              <a:rPr lang="en-US" altLang="en-US" sz="2000" b="0" dirty="0" smtClean="0">
                <a:solidFill>
                  <a:schemeClr val="tx1"/>
                </a:solidFill>
                <a:latin typeface="+mn-lt"/>
              </a:rPr>
              <a:t>First DB project in 1997</a:t>
            </a:r>
          </a:p>
          <a:p>
            <a:pPr lvl="2" eaLnBrk="1" hangingPunct="1"/>
            <a:r>
              <a:rPr lang="en-US" altLang="en-US" sz="1600" b="0" dirty="0" smtClean="0">
                <a:solidFill>
                  <a:schemeClr val="tx1"/>
                </a:solidFill>
                <a:latin typeface="+mn-lt"/>
              </a:rPr>
              <a:t>First modern DB project in </a:t>
            </a:r>
          </a:p>
          <a:p>
            <a:pPr marL="914400" lvl="2" indent="0" eaLnBrk="1" hangingPunct="1">
              <a:buNone/>
            </a:pPr>
            <a:r>
              <a:rPr lang="en-US" altLang="en-US" sz="1600" b="0" dirty="0">
                <a:solidFill>
                  <a:schemeClr val="tx1"/>
                </a:solidFill>
                <a:latin typeface="+mn-lt"/>
              </a:rPr>
              <a:t> </a:t>
            </a:r>
            <a:r>
              <a:rPr lang="en-US" altLang="en-US" sz="1600" b="0" dirty="0" smtClean="0">
                <a:solidFill>
                  <a:schemeClr val="tx1"/>
                </a:solidFill>
                <a:latin typeface="+mn-lt"/>
              </a:rPr>
              <a:t>   2002: ‘ROC52’</a:t>
            </a:r>
            <a:endParaRPr lang="en-US" altLang="en-US" sz="1200" b="0" dirty="0" smtClean="0">
              <a:solidFill>
                <a:schemeClr val="tx1"/>
              </a:solidFill>
              <a:latin typeface="+mn-lt"/>
            </a:endParaRPr>
          </a:p>
          <a:p>
            <a:pPr marL="914400" lvl="2" indent="0" eaLnBrk="1" hangingPunct="1">
              <a:buNone/>
            </a:pPr>
            <a:endParaRPr lang="en-US" altLang="en-US" sz="1200" b="0" dirty="0" smtClean="0">
              <a:solidFill>
                <a:schemeClr val="tx1"/>
              </a:solidFill>
              <a:latin typeface="+mn-lt"/>
            </a:endParaRPr>
          </a:p>
          <a:p>
            <a:pPr lvl="1" eaLnBrk="1" fontAlgn="base" hangingPunct="1">
              <a:spcAft>
                <a:spcPct val="0"/>
              </a:spcAft>
            </a:pPr>
            <a:r>
              <a:rPr lang="en-US" altLang="en-US" sz="2000" b="0" dirty="0" smtClean="0">
                <a:solidFill>
                  <a:schemeClr val="tx1"/>
                </a:solidFill>
                <a:latin typeface="+mn-lt"/>
              </a:rPr>
              <a:t>29 Awarded Projects</a:t>
            </a:r>
          </a:p>
          <a:p>
            <a:pPr lvl="2" eaLnBrk="1" fontAlgn="base" hangingPunct="1">
              <a:spcAft>
                <a:spcPct val="0"/>
              </a:spcAft>
            </a:pPr>
            <a:r>
              <a:rPr lang="en-US" altLang="en-US" sz="1600" b="0" dirty="0" smtClean="0">
                <a:solidFill>
                  <a:schemeClr val="tx1"/>
                </a:solidFill>
                <a:latin typeface="+mn-lt"/>
              </a:rPr>
              <a:t>19 ‘Best Value’, $1-234 Million</a:t>
            </a:r>
          </a:p>
          <a:p>
            <a:pPr lvl="2" eaLnBrk="1" fontAlgn="base" hangingPunct="1">
              <a:spcAft>
                <a:spcPct val="0"/>
              </a:spcAft>
            </a:pPr>
            <a:r>
              <a:rPr lang="en-US" altLang="en-US" sz="1600" b="0" dirty="0" smtClean="0">
                <a:solidFill>
                  <a:schemeClr val="tx1"/>
                </a:solidFill>
                <a:latin typeface="+mn-lt"/>
              </a:rPr>
              <a:t>10 ‘Low Bid’, $2-19 Million</a:t>
            </a:r>
            <a:endParaRPr lang="en-US" altLang="en-US" sz="1200" b="0" dirty="0" smtClean="0">
              <a:solidFill>
                <a:schemeClr val="tx1"/>
              </a:solidFill>
              <a:latin typeface="+mn-lt"/>
            </a:endParaRPr>
          </a:p>
          <a:p>
            <a:pPr marL="914400" lvl="2" indent="0" eaLnBrk="1" fontAlgn="base" hangingPunct="1">
              <a:spcAft>
                <a:spcPct val="0"/>
              </a:spcAft>
              <a:buNone/>
            </a:pPr>
            <a:endParaRPr lang="en-US" altLang="en-US" sz="1200" b="0" dirty="0" smtClean="0">
              <a:solidFill>
                <a:schemeClr val="tx1"/>
              </a:solidFill>
              <a:latin typeface="+mn-lt"/>
            </a:endParaRPr>
          </a:p>
          <a:p>
            <a:pPr lvl="1" eaLnBrk="1" fontAlgn="base" hangingPunct="1">
              <a:spcAft>
                <a:spcPct val="0"/>
              </a:spcAft>
            </a:pPr>
            <a:r>
              <a:rPr lang="en-US" altLang="en-US" sz="2000" b="0" dirty="0" smtClean="0">
                <a:solidFill>
                  <a:schemeClr val="tx1"/>
                </a:solidFill>
                <a:latin typeface="+mn-lt"/>
              </a:rPr>
              <a:t>$1.6 Billion Total</a:t>
            </a:r>
            <a:endParaRPr lang="en-US" altLang="en-US" sz="1200" b="0" dirty="0" smtClean="0">
              <a:solidFill>
                <a:schemeClr val="tx1"/>
              </a:solidFill>
              <a:latin typeface="+mn-lt"/>
            </a:endParaRPr>
          </a:p>
          <a:p>
            <a:pPr lvl="1" eaLnBrk="1" fontAlgn="base" hangingPunct="1">
              <a:spcAft>
                <a:spcPct val="0"/>
              </a:spcAft>
            </a:pPr>
            <a:endParaRPr lang="en-US" altLang="en-US" sz="1200" b="0" dirty="0">
              <a:solidFill>
                <a:schemeClr val="tx1"/>
              </a:solidFill>
              <a:latin typeface="+mn-lt"/>
            </a:endParaRPr>
          </a:p>
          <a:p>
            <a:pPr lvl="1" eaLnBrk="1" fontAlgn="base" hangingPunct="1">
              <a:spcAft>
                <a:spcPct val="0"/>
              </a:spcAft>
            </a:pPr>
            <a:r>
              <a:rPr lang="en-US" altLang="en-US" sz="2000" b="0" dirty="0" smtClean="0">
                <a:solidFill>
                  <a:schemeClr val="tx1"/>
                </a:solidFill>
                <a:latin typeface="+mn-lt"/>
              </a:rPr>
              <a:t>Typically 20-30% of </a:t>
            </a:r>
            <a:r>
              <a:rPr lang="en-US" altLang="en-US" sz="2000" b="0" dirty="0" err="1" smtClean="0">
                <a:solidFill>
                  <a:schemeClr val="tx1"/>
                </a:solidFill>
                <a:latin typeface="+mn-lt"/>
              </a:rPr>
              <a:t>MnDOT’s</a:t>
            </a:r>
            <a:r>
              <a:rPr lang="en-US" altLang="en-US" sz="2000" b="0" dirty="0" smtClean="0">
                <a:solidFill>
                  <a:schemeClr val="tx1"/>
                </a:solidFill>
                <a:latin typeface="+mn-lt"/>
              </a:rPr>
              <a:t> program </a:t>
            </a:r>
            <a:r>
              <a:rPr lang="en-US" altLang="en-US" sz="2000" b="0" u="sng" dirty="0" smtClean="0">
                <a:solidFill>
                  <a:schemeClr val="tx1"/>
                </a:solidFill>
                <a:latin typeface="+mn-lt"/>
              </a:rPr>
              <a:t>by cost</a:t>
            </a:r>
            <a:r>
              <a:rPr lang="en-US" altLang="en-US" sz="2000" b="0" dirty="0" smtClean="0">
                <a:solidFill>
                  <a:schemeClr val="tx1"/>
                </a:solidFill>
                <a:latin typeface="+mn-lt"/>
              </a:rPr>
              <a:t>.</a:t>
            </a:r>
          </a:p>
          <a:p>
            <a:pPr lvl="2" eaLnBrk="1" hangingPunct="1"/>
            <a:r>
              <a:rPr lang="en-US" altLang="en-US" sz="1600" b="0" dirty="0" smtClean="0">
                <a:solidFill>
                  <a:schemeClr val="tx1"/>
                </a:solidFill>
                <a:latin typeface="+mn-lt"/>
              </a:rPr>
              <a:t>2-3% or program </a:t>
            </a:r>
            <a:r>
              <a:rPr lang="en-US" altLang="en-US" sz="1600" b="0" u="sng" dirty="0" smtClean="0">
                <a:solidFill>
                  <a:schemeClr val="tx1"/>
                </a:solidFill>
                <a:latin typeface="+mn-lt"/>
              </a:rPr>
              <a:t>by number</a:t>
            </a:r>
            <a:r>
              <a:rPr lang="en-US" altLang="en-US" sz="1600" b="0" dirty="0" smtClean="0">
                <a:solidFill>
                  <a:schemeClr val="tx1"/>
                </a:solidFill>
                <a:latin typeface="+mn-lt"/>
              </a:rPr>
              <a:t> (limited to 10% by Statute)</a:t>
            </a:r>
          </a:p>
          <a:p>
            <a:pPr lvl="2" eaLnBrk="1" hangingPunct="1"/>
            <a:r>
              <a:rPr lang="en-US" altLang="en-US" sz="1600" b="0" dirty="0" smtClean="0">
                <a:solidFill>
                  <a:schemeClr val="tx1"/>
                </a:solidFill>
                <a:latin typeface="+mn-lt"/>
              </a:rPr>
              <a:t>Typically 3-5 projects per year over last five years.</a:t>
            </a:r>
          </a:p>
          <a:p>
            <a:pPr lvl="2" eaLnBrk="1" fontAlgn="base" hangingPunct="1">
              <a:spcAft>
                <a:spcPct val="0"/>
              </a:spcAft>
            </a:pPr>
            <a:endParaRPr lang="en-US" altLang="en-US" sz="1600" dirty="0" smtClean="0">
              <a:solidFill>
                <a:srgbClr val="FFFFFF"/>
              </a:solidFill>
            </a:endParaRPr>
          </a:p>
          <a:p>
            <a:pPr lvl="1" eaLnBrk="1" fontAlgn="base" hangingPunct="1">
              <a:spcAft>
                <a:spcPct val="0"/>
              </a:spcAft>
              <a:buFont typeface="Arial" charset="0"/>
              <a:buNone/>
            </a:pPr>
            <a:r>
              <a:rPr lang="en-US" altLang="en-US" dirty="0" smtClean="0">
                <a:solidFill>
                  <a:srgbClr val="FFFFFF"/>
                </a:solidFill>
              </a:rPr>
              <a:t>	</a:t>
            </a:r>
          </a:p>
          <a:p>
            <a:pPr eaLnBrk="1" fontAlgn="base" hangingPunct="1">
              <a:spcAft>
                <a:spcPct val="0"/>
              </a:spcAft>
            </a:pPr>
            <a:endParaRPr lang="en-US" altLang="en-US" dirty="0" smtClean="0">
              <a:solidFill>
                <a:srgbClr val="FFFFFF"/>
              </a:solidFill>
            </a:endParaRPr>
          </a:p>
        </p:txBody>
      </p:sp>
    </p:spTree>
    <p:extLst>
      <p:ext uri="{BB962C8B-B14F-4D97-AF65-F5344CB8AC3E}">
        <p14:creationId xmlns:p14="http://schemas.microsoft.com/office/powerpoint/2010/main" val="318086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3429000"/>
            <a:ext cx="6781800" cy="1905000"/>
          </a:xfrm>
        </p:spPr>
        <p:txBody>
          <a:bodyPr>
            <a:normAutofit/>
          </a:bodyPr>
          <a:lstStyle/>
          <a:p>
            <a:pPr marL="109728" indent="0" algn="ctr">
              <a:buNone/>
            </a:pPr>
            <a:r>
              <a:rPr lang="en-US" dirty="0" smtClean="0"/>
              <a:t>Mark Gieseke, Director</a:t>
            </a:r>
          </a:p>
          <a:p>
            <a:pPr marL="109728" indent="0" algn="ctr">
              <a:buNone/>
            </a:pPr>
            <a:endParaRPr lang="en-US" dirty="0" smtClean="0"/>
          </a:p>
          <a:p>
            <a:pPr marL="109728" indent="0" algn="ctr">
              <a:buNone/>
            </a:pPr>
            <a:r>
              <a:rPr lang="en-US" dirty="0" smtClean="0"/>
              <a:t>MnDOT Office of Transportation System Management</a:t>
            </a:r>
            <a:endParaRPr lang="en-US" dirty="0"/>
          </a:p>
        </p:txBody>
      </p:sp>
      <p:sp>
        <p:nvSpPr>
          <p:cNvPr id="3" name="Title 2"/>
          <p:cNvSpPr>
            <a:spLocks noGrp="1"/>
          </p:cNvSpPr>
          <p:nvPr>
            <p:ph type="title"/>
          </p:nvPr>
        </p:nvSpPr>
        <p:spPr>
          <a:xfrm>
            <a:off x="457200" y="609600"/>
            <a:ext cx="8229600" cy="2133600"/>
          </a:xfrm>
        </p:spPr>
        <p:txBody>
          <a:bodyPr>
            <a:noAutofit/>
          </a:bodyPr>
          <a:lstStyle/>
          <a:p>
            <a:pPr algn="ctr"/>
            <a:r>
              <a:rPr lang="en-US" sz="6600" dirty="0" smtClean="0">
                <a:effectLst>
                  <a:outerShdw blurRad="38100" dist="38100" dir="2700000" algn="tl">
                    <a:srgbClr val="000000">
                      <a:alpha val="43137"/>
                    </a:srgbClr>
                  </a:outerShdw>
                </a:effectLst>
              </a:rPr>
              <a:t>Selecting Highway Projects</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9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DB Strengths and Weaknesses</a:t>
            </a:r>
            <a:endParaRPr lang="en-US" dirty="0"/>
          </a:p>
        </p:txBody>
      </p:sp>
      <p:sp>
        <p:nvSpPr>
          <p:cNvPr id="4" name="Slide Number Placeholder 3"/>
          <p:cNvSpPr>
            <a:spLocks noGrp="1"/>
          </p:cNvSpPr>
          <p:nvPr>
            <p:ph type="sldNum" sz="quarter" idx="12"/>
          </p:nvPr>
        </p:nvSpPr>
        <p:spPr/>
        <p:txBody>
          <a:bodyPr/>
          <a:lstStyle/>
          <a:p>
            <a:pPr>
              <a:defRPr/>
            </a:pPr>
            <a:fld id="{B49CA1AF-2531-4327-B63F-3393D05BC49C}" type="slidenum">
              <a:rPr lang="en-US" smtClean="0"/>
              <a:pPr>
                <a:defRPr/>
              </a:pPr>
              <a:t>20</a:t>
            </a:fld>
            <a:endParaRPr lang="en-US" dirty="0"/>
          </a:p>
        </p:txBody>
      </p:sp>
      <p:sp>
        <p:nvSpPr>
          <p:cNvPr id="8" name="Content Placeholder 2"/>
          <p:cNvSpPr txBox="1">
            <a:spLocks/>
          </p:cNvSpPr>
          <p:nvPr/>
        </p:nvSpPr>
        <p:spPr bwMode="auto">
          <a:xfrm>
            <a:off x="155849" y="1600200"/>
            <a:ext cx="655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chemeClr val="bg1"/>
                </a:solidFill>
                <a:latin typeface="Arial Narrow" pitchFamily="34" charset="0"/>
                <a:ea typeface="ＭＳ Ｐゴシック" pitchFamily="34" charset="-128"/>
              </a:defRPr>
            </a:lvl1pPr>
            <a:lvl2pPr marL="742950" indent="-285750" eaLnBrk="0" hangingPunct="0">
              <a:spcBef>
                <a:spcPct val="20000"/>
              </a:spcBef>
              <a:buChar char="–"/>
              <a:defRPr sz="2800" b="1">
                <a:solidFill>
                  <a:schemeClr val="bg1"/>
                </a:solidFill>
                <a:latin typeface="Arial Narrow" pitchFamily="34" charset="0"/>
                <a:ea typeface="ＭＳ Ｐゴシック" pitchFamily="34" charset="-128"/>
              </a:defRPr>
            </a:lvl2pPr>
            <a:lvl3pPr marL="1143000" indent="-228600" eaLnBrk="0" hangingPunct="0">
              <a:spcBef>
                <a:spcPct val="20000"/>
              </a:spcBef>
              <a:buChar char="•"/>
              <a:defRPr sz="2400" b="1">
                <a:solidFill>
                  <a:schemeClr val="bg1"/>
                </a:solidFill>
                <a:latin typeface="Arial Narrow" pitchFamily="34" charset="0"/>
                <a:ea typeface="ＭＳ Ｐゴシック" pitchFamily="34" charset="-128"/>
              </a:defRPr>
            </a:lvl3pPr>
            <a:lvl4pPr marL="1600200" indent="-228600" eaLnBrk="0" hangingPunct="0">
              <a:spcBef>
                <a:spcPct val="20000"/>
              </a:spcBef>
              <a:buChar char="–"/>
              <a:defRPr sz="2000" b="1">
                <a:solidFill>
                  <a:schemeClr val="bg1"/>
                </a:solidFill>
                <a:latin typeface="Arial Narrow" pitchFamily="34" charset="0"/>
                <a:ea typeface="ＭＳ Ｐゴシック" pitchFamily="34" charset="-128"/>
              </a:defRPr>
            </a:lvl4pPr>
            <a:lvl5pPr marL="2057400" indent="-228600" eaLnBrk="0" hangingPunct="0">
              <a:spcBef>
                <a:spcPct val="20000"/>
              </a:spcBef>
              <a:buChar char="»"/>
              <a:defRPr sz="2000" b="1">
                <a:solidFill>
                  <a:schemeClr val="bg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9pPr>
          </a:lstStyle>
          <a:p>
            <a:pPr marL="457200" lvl="1" indent="0" eaLnBrk="1" hangingPunct="1">
              <a:buNone/>
            </a:pPr>
            <a:r>
              <a:rPr lang="en-US" altLang="en-US" sz="2000" b="0" dirty="0">
                <a:solidFill>
                  <a:schemeClr val="tx1"/>
                </a:solidFill>
                <a:latin typeface="+mn-lt"/>
              </a:rPr>
              <a:t> </a:t>
            </a:r>
            <a:r>
              <a:rPr lang="en-US" altLang="en-US" sz="2000" b="0" dirty="0" smtClean="0">
                <a:solidFill>
                  <a:schemeClr val="tx1"/>
                </a:solidFill>
                <a:latin typeface="+mn-lt"/>
              </a:rPr>
              <a:t>  DB Benefits:</a:t>
            </a:r>
            <a:endParaRPr lang="en-US" altLang="en-US" sz="2000" b="0" dirty="0">
              <a:solidFill>
                <a:schemeClr val="tx1"/>
              </a:solidFill>
              <a:latin typeface="+mn-lt"/>
            </a:endParaRPr>
          </a:p>
          <a:p>
            <a:pPr lvl="2" eaLnBrk="1" hangingPunct="1"/>
            <a:r>
              <a:rPr lang="en-US" altLang="en-US" sz="1600" b="0" dirty="0" smtClean="0">
                <a:solidFill>
                  <a:schemeClr val="tx1"/>
                </a:solidFill>
                <a:latin typeface="+mn-lt"/>
              </a:rPr>
              <a:t>Accelerated Delivery</a:t>
            </a:r>
          </a:p>
          <a:p>
            <a:pPr lvl="2" eaLnBrk="1" hangingPunct="1"/>
            <a:r>
              <a:rPr lang="en-US" altLang="en-US" sz="1600" b="0" dirty="0" smtClean="0">
                <a:solidFill>
                  <a:schemeClr val="tx1"/>
                </a:solidFill>
                <a:latin typeface="+mn-lt"/>
              </a:rPr>
              <a:t>Risk Transfer (Quantities, </a:t>
            </a:r>
            <a:r>
              <a:rPr lang="en-US" altLang="en-US" sz="1600" b="0" dirty="0" err="1" smtClean="0">
                <a:solidFill>
                  <a:schemeClr val="tx1"/>
                </a:solidFill>
                <a:latin typeface="+mn-lt"/>
              </a:rPr>
              <a:t>etc</a:t>
            </a:r>
            <a:r>
              <a:rPr lang="en-US" altLang="en-US" sz="1600" b="0" dirty="0" smtClean="0">
                <a:solidFill>
                  <a:schemeClr val="tx1"/>
                </a:solidFill>
                <a:latin typeface="+mn-lt"/>
              </a:rPr>
              <a:t>)</a:t>
            </a:r>
          </a:p>
          <a:p>
            <a:pPr lvl="2" eaLnBrk="1" hangingPunct="1"/>
            <a:r>
              <a:rPr lang="en-US" altLang="en-US" sz="1600" b="0" dirty="0" smtClean="0">
                <a:solidFill>
                  <a:schemeClr val="tx1"/>
                </a:solidFill>
                <a:latin typeface="+mn-lt"/>
              </a:rPr>
              <a:t>Competing/Innovative Designs</a:t>
            </a:r>
          </a:p>
          <a:p>
            <a:pPr lvl="2" eaLnBrk="1" hangingPunct="1"/>
            <a:r>
              <a:rPr lang="en-US" altLang="en-US" sz="1600" b="0" dirty="0" smtClean="0">
                <a:solidFill>
                  <a:schemeClr val="tx1"/>
                </a:solidFill>
                <a:latin typeface="+mn-lt"/>
              </a:rPr>
              <a:t>Contractor ‘Value Engineering’</a:t>
            </a:r>
          </a:p>
          <a:p>
            <a:pPr marL="914400" lvl="2" indent="0" eaLnBrk="1" hangingPunct="1">
              <a:buNone/>
            </a:pPr>
            <a:r>
              <a:rPr lang="en-US" altLang="en-US" sz="1600" b="0" dirty="0">
                <a:solidFill>
                  <a:schemeClr val="tx1"/>
                </a:solidFill>
                <a:latin typeface="+mn-lt"/>
              </a:rPr>
              <a:t> </a:t>
            </a:r>
            <a:r>
              <a:rPr lang="en-US" altLang="en-US" sz="1600" b="0" dirty="0" smtClean="0">
                <a:solidFill>
                  <a:schemeClr val="tx1"/>
                </a:solidFill>
                <a:latin typeface="+mn-lt"/>
              </a:rPr>
              <a:t>   /ATCs</a:t>
            </a:r>
            <a:endParaRPr lang="en-US" altLang="en-US" sz="1200" b="0" dirty="0" smtClean="0">
              <a:solidFill>
                <a:schemeClr val="tx1"/>
              </a:solidFill>
              <a:latin typeface="+mn-lt"/>
            </a:endParaRPr>
          </a:p>
          <a:p>
            <a:pPr lvl="2" eaLnBrk="1" hangingPunct="1"/>
            <a:r>
              <a:rPr lang="en-US" altLang="en-US" sz="1600" b="0" dirty="0" smtClean="0">
                <a:solidFill>
                  <a:schemeClr val="tx1"/>
                </a:solidFill>
                <a:latin typeface="+mn-lt"/>
              </a:rPr>
              <a:t>“Best Value” Awards</a:t>
            </a:r>
          </a:p>
          <a:p>
            <a:pPr lvl="2" eaLnBrk="1" hangingPunct="1"/>
            <a:r>
              <a:rPr lang="en-US" altLang="en-US" sz="1600" b="0" dirty="0" smtClean="0">
                <a:solidFill>
                  <a:schemeClr val="tx1"/>
                </a:solidFill>
                <a:latin typeface="+mn-lt"/>
              </a:rPr>
              <a:t>Flexibility</a:t>
            </a:r>
            <a:endParaRPr lang="en-US" altLang="en-US" sz="1600" b="0" dirty="0">
              <a:solidFill>
                <a:schemeClr val="tx1"/>
              </a:solidFill>
              <a:latin typeface="+mn-lt"/>
            </a:endParaRPr>
          </a:p>
          <a:p>
            <a:pPr marL="914400" lvl="2" indent="0" eaLnBrk="1" hangingPunct="1">
              <a:buNone/>
            </a:pPr>
            <a:endParaRPr lang="en-US" altLang="en-US" sz="1600" b="0" dirty="0">
              <a:solidFill>
                <a:schemeClr val="tx1"/>
              </a:solidFill>
              <a:latin typeface="+mn-lt"/>
            </a:endParaRPr>
          </a:p>
          <a:p>
            <a:pPr marL="457200" lvl="1" indent="0" eaLnBrk="1" fontAlgn="base" hangingPunct="1">
              <a:spcAft>
                <a:spcPct val="0"/>
              </a:spcAft>
              <a:buNone/>
            </a:pPr>
            <a:r>
              <a:rPr lang="en-US" altLang="en-US" sz="2000" b="0" dirty="0" smtClean="0">
                <a:solidFill>
                  <a:schemeClr val="tx1"/>
                </a:solidFill>
                <a:latin typeface="+mn-lt"/>
              </a:rPr>
              <a:t>   DB Drawbacks:</a:t>
            </a:r>
          </a:p>
          <a:p>
            <a:pPr lvl="2" eaLnBrk="1" hangingPunct="1"/>
            <a:r>
              <a:rPr lang="en-US" altLang="en-US" sz="1600" b="0" dirty="0" smtClean="0">
                <a:solidFill>
                  <a:schemeClr val="tx1"/>
                </a:solidFill>
                <a:latin typeface="+mn-lt"/>
              </a:rPr>
              <a:t>Non-Complex Project Cost Efficiency</a:t>
            </a:r>
          </a:p>
          <a:p>
            <a:pPr lvl="2" eaLnBrk="1" hangingPunct="1"/>
            <a:r>
              <a:rPr lang="en-US" altLang="en-US" sz="1600" b="0" dirty="0" smtClean="0">
                <a:solidFill>
                  <a:schemeClr val="tx1"/>
                </a:solidFill>
                <a:latin typeface="+mn-lt"/>
              </a:rPr>
              <a:t>Less Control over Design</a:t>
            </a:r>
          </a:p>
          <a:p>
            <a:pPr lvl="2" eaLnBrk="1" hangingPunct="1"/>
            <a:r>
              <a:rPr lang="en-US" altLang="en-US" sz="1600" b="0" dirty="0" smtClean="0">
                <a:solidFill>
                  <a:schemeClr val="tx1"/>
                </a:solidFill>
                <a:latin typeface="+mn-lt"/>
              </a:rPr>
              <a:t>Third party permits or agreements </a:t>
            </a:r>
          </a:p>
          <a:p>
            <a:pPr lvl="2" eaLnBrk="1" hangingPunct="1"/>
            <a:r>
              <a:rPr lang="en-US" altLang="en-US" sz="1600" b="0" dirty="0" smtClean="0">
                <a:solidFill>
                  <a:schemeClr val="tx1"/>
                </a:solidFill>
                <a:latin typeface="+mn-lt"/>
              </a:rPr>
              <a:t>Design Oversight Resources</a:t>
            </a:r>
            <a:endParaRPr lang="en-US" altLang="en-US" sz="1200" b="0" dirty="0" smtClean="0">
              <a:solidFill>
                <a:schemeClr val="tx1"/>
              </a:solidFill>
              <a:latin typeface="+mn-lt"/>
            </a:endParaRPr>
          </a:p>
          <a:p>
            <a:pPr lvl="2" eaLnBrk="1" fontAlgn="base" hangingPunct="1">
              <a:spcAft>
                <a:spcPct val="0"/>
              </a:spcAft>
            </a:pPr>
            <a:endParaRPr lang="en-US" altLang="en-US" sz="1600" dirty="0" smtClean="0">
              <a:solidFill>
                <a:schemeClr val="tx1"/>
              </a:solidFill>
            </a:endParaRPr>
          </a:p>
          <a:p>
            <a:pPr lvl="2" eaLnBrk="1" fontAlgn="base" hangingPunct="1">
              <a:spcAft>
                <a:spcPct val="0"/>
              </a:spcAft>
            </a:pPr>
            <a:endParaRPr lang="en-US" altLang="en-US" sz="1600" dirty="0">
              <a:solidFill>
                <a:schemeClr val="tx1"/>
              </a:solidFill>
            </a:endParaRPr>
          </a:p>
          <a:p>
            <a:pPr lvl="2" eaLnBrk="1" fontAlgn="base" hangingPunct="1">
              <a:spcAft>
                <a:spcPct val="0"/>
              </a:spcAft>
            </a:pPr>
            <a:endParaRPr lang="en-US" altLang="en-US" sz="1600" dirty="0" smtClean="0">
              <a:solidFill>
                <a:srgbClr val="FFFFFF"/>
              </a:solidFill>
            </a:endParaRPr>
          </a:p>
          <a:p>
            <a:pPr lvl="1" eaLnBrk="1" fontAlgn="base" hangingPunct="1">
              <a:spcAft>
                <a:spcPct val="0"/>
              </a:spcAft>
              <a:buFont typeface="Arial" charset="0"/>
              <a:buNone/>
            </a:pPr>
            <a:r>
              <a:rPr lang="en-US" altLang="en-US" dirty="0" smtClean="0">
                <a:solidFill>
                  <a:srgbClr val="FFFFFF"/>
                </a:solidFill>
              </a:rPr>
              <a:t>	</a:t>
            </a:r>
          </a:p>
          <a:p>
            <a:pPr eaLnBrk="1" fontAlgn="base" hangingPunct="1">
              <a:spcAft>
                <a:spcPct val="0"/>
              </a:spcAft>
            </a:pPr>
            <a:endParaRPr lang="en-US" altLang="en-US" dirty="0" smtClean="0">
              <a:solidFill>
                <a:srgbClr val="FFFFFF"/>
              </a:solidFill>
            </a:endParaRPr>
          </a:p>
        </p:txBody>
      </p:sp>
      <p:pic>
        <p:nvPicPr>
          <p:cNvPr id="9" name="Picture 4" descr="http://www.fluor.com/FluorProjectPhotos/Highway52/highway-52-design-build-1-fw.jpg"/>
          <p:cNvPicPr>
            <a:picLocks noChangeAspect="1" noChangeArrowheads="1"/>
          </p:cNvPicPr>
          <p:nvPr/>
        </p:nvPicPr>
        <p:blipFill>
          <a:blip r:embed="rId2">
            <a:extLst>
              <a:ext uri="{28A0092B-C50C-407E-A947-70E740481C1C}">
                <a14:useLocalDpi xmlns:a14="http://schemas.microsoft.com/office/drawing/2010/main" val="0"/>
              </a:ext>
            </a:extLst>
          </a:blip>
          <a:srcRect l="14246" r="17236"/>
          <a:stretch>
            <a:fillRect/>
          </a:stretch>
        </p:blipFill>
        <p:spPr bwMode="auto">
          <a:xfrm>
            <a:off x="5105400" y="1600200"/>
            <a:ext cx="36687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791200" y="4597062"/>
            <a:ext cx="2514600" cy="338554"/>
          </a:xfrm>
          <a:prstGeom prst="rect">
            <a:avLst/>
          </a:prstGeom>
          <a:noFill/>
        </p:spPr>
        <p:txBody>
          <a:bodyPr wrap="square" rtlCol="0">
            <a:spAutoFit/>
          </a:bodyPr>
          <a:lstStyle/>
          <a:p>
            <a:pPr algn="ctr"/>
            <a:r>
              <a:rPr lang="en-US" sz="1600" dirty="0" smtClean="0"/>
              <a:t>‘ROC 52’ in Rochester</a:t>
            </a:r>
            <a:endParaRPr lang="en-US" sz="1600" dirty="0"/>
          </a:p>
        </p:txBody>
      </p:sp>
    </p:spTree>
    <p:extLst>
      <p:ext uri="{BB962C8B-B14F-4D97-AF65-F5344CB8AC3E}">
        <p14:creationId xmlns:p14="http://schemas.microsoft.com/office/powerpoint/2010/main" val="99292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lstStyle/>
          <a:p>
            <a:pPr algn="ctr"/>
            <a:r>
              <a:rPr lang="en-US" dirty="0" smtClean="0"/>
              <a:t>Design-Build Benefits</a:t>
            </a:r>
            <a:endParaRPr lang="en-US" dirty="0"/>
          </a:p>
        </p:txBody>
      </p:sp>
      <p:sp>
        <p:nvSpPr>
          <p:cNvPr id="4" name="Slide Number Placeholder 3"/>
          <p:cNvSpPr>
            <a:spLocks noGrp="1"/>
          </p:cNvSpPr>
          <p:nvPr>
            <p:ph type="sldNum" sz="quarter" idx="12"/>
          </p:nvPr>
        </p:nvSpPr>
        <p:spPr/>
        <p:txBody>
          <a:bodyPr/>
          <a:lstStyle/>
          <a:p>
            <a:pPr>
              <a:defRPr/>
            </a:pPr>
            <a:fld id="{B49CA1AF-2531-4327-B63F-3393D05BC49C}" type="slidenum">
              <a:rPr lang="en-US" smtClean="0"/>
              <a:pPr>
                <a:defRPr/>
              </a:pPr>
              <a:t>21</a:t>
            </a:fld>
            <a:endParaRPr lang="en-US" dirty="0"/>
          </a:p>
        </p:txBody>
      </p:sp>
      <p:sp>
        <p:nvSpPr>
          <p:cNvPr id="7" name="Content Placeholder 2"/>
          <p:cNvSpPr txBox="1">
            <a:spLocks/>
          </p:cNvSpPr>
          <p:nvPr/>
        </p:nvSpPr>
        <p:spPr bwMode="auto">
          <a:xfrm>
            <a:off x="-1" y="1371600"/>
            <a:ext cx="8829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chemeClr val="bg1"/>
                </a:solidFill>
                <a:latin typeface="Arial Narrow" pitchFamily="34" charset="0"/>
                <a:ea typeface="ＭＳ Ｐゴシック" pitchFamily="34" charset="-128"/>
              </a:defRPr>
            </a:lvl1pPr>
            <a:lvl2pPr marL="742950" indent="-285750" eaLnBrk="0" hangingPunct="0">
              <a:spcBef>
                <a:spcPct val="20000"/>
              </a:spcBef>
              <a:buChar char="–"/>
              <a:defRPr sz="2800" b="1">
                <a:solidFill>
                  <a:schemeClr val="bg1"/>
                </a:solidFill>
                <a:latin typeface="Arial Narrow" pitchFamily="34" charset="0"/>
                <a:ea typeface="ＭＳ Ｐゴシック" pitchFamily="34" charset="-128"/>
              </a:defRPr>
            </a:lvl2pPr>
            <a:lvl3pPr marL="1143000" indent="-228600" eaLnBrk="0" hangingPunct="0">
              <a:spcBef>
                <a:spcPct val="20000"/>
              </a:spcBef>
              <a:buChar char="•"/>
              <a:defRPr sz="2400" b="1">
                <a:solidFill>
                  <a:schemeClr val="bg1"/>
                </a:solidFill>
                <a:latin typeface="Arial Narrow" pitchFamily="34" charset="0"/>
                <a:ea typeface="ＭＳ Ｐゴシック" pitchFamily="34" charset="-128"/>
              </a:defRPr>
            </a:lvl3pPr>
            <a:lvl4pPr marL="1600200" indent="-228600" eaLnBrk="0" hangingPunct="0">
              <a:spcBef>
                <a:spcPct val="20000"/>
              </a:spcBef>
              <a:buChar char="–"/>
              <a:defRPr sz="2000" b="1">
                <a:solidFill>
                  <a:schemeClr val="bg1"/>
                </a:solidFill>
                <a:latin typeface="Arial Narrow" pitchFamily="34" charset="0"/>
                <a:ea typeface="ＭＳ Ｐゴシック" pitchFamily="34" charset="-128"/>
              </a:defRPr>
            </a:lvl4pPr>
            <a:lvl5pPr marL="2057400" indent="-228600" eaLnBrk="0" hangingPunct="0">
              <a:spcBef>
                <a:spcPct val="20000"/>
              </a:spcBef>
              <a:buChar char="»"/>
              <a:defRPr sz="2000" b="1">
                <a:solidFill>
                  <a:schemeClr val="bg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9pPr>
          </a:lstStyle>
          <a:p>
            <a:pPr lvl="1" eaLnBrk="1" fontAlgn="base" hangingPunct="1">
              <a:spcAft>
                <a:spcPct val="0"/>
              </a:spcAft>
            </a:pPr>
            <a:r>
              <a:rPr lang="en-US" altLang="en-US" sz="1600" b="0" dirty="0" smtClean="0">
                <a:solidFill>
                  <a:schemeClr val="tx1"/>
                </a:solidFill>
                <a:latin typeface="+mn-lt"/>
              </a:rPr>
              <a:t>Acceleration</a:t>
            </a:r>
          </a:p>
          <a:p>
            <a:pPr lvl="2" eaLnBrk="1" hangingPunct="1"/>
            <a:r>
              <a:rPr lang="en-US" altLang="en-US" sz="1600" b="0" dirty="0" smtClean="0">
                <a:solidFill>
                  <a:schemeClr val="tx1"/>
                </a:solidFill>
                <a:latin typeface="+mn-lt"/>
              </a:rPr>
              <a:t>I35W Collapse: completion in </a:t>
            </a:r>
          </a:p>
          <a:p>
            <a:pPr marL="914400" lvl="2" indent="0" eaLnBrk="1" hangingPunct="1">
              <a:buNone/>
            </a:pPr>
            <a:r>
              <a:rPr lang="en-US" altLang="en-US" sz="1600" b="0" dirty="0">
                <a:solidFill>
                  <a:schemeClr val="tx1"/>
                </a:solidFill>
                <a:latin typeface="+mn-lt"/>
              </a:rPr>
              <a:t> </a:t>
            </a:r>
            <a:r>
              <a:rPr lang="en-US" altLang="en-US" sz="1600" b="0" dirty="0" smtClean="0">
                <a:solidFill>
                  <a:schemeClr val="tx1"/>
                </a:solidFill>
                <a:latin typeface="+mn-lt"/>
              </a:rPr>
              <a:t>   (less than) 1 year</a:t>
            </a:r>
          </a:p>
          <a:p>
            <a:pPr lvl="2" eaLnBrk="1" hangingPunct="1"/>
            <a:r>
              <a:rPr lang="en-US" altLang="en-US" sz="1600" b="0" dirty="0" smtClean="0">
                <a:solidFill>
                  <a:schemeClr val="tx1"/>
                </a:solidFill>
                <a:latin typeface="+mn-lt"/>
              </a:rPr>
              <a:t>‘ROC 52’: Construction duration </a:t>
            </a:r>
          </a:p>
          <a:p>
            <a:pPr marL="914400" lvl="2" indent="0" eaLnBrk="1" hangingPunct="1">
              <a:buNone/>
            </a:pPr>
            <a:r>
              <a:rPr lang="en-US" altLang="en-US" sz="1600" b="0" dirty="0">
                <a:solidFill>
                  <a:schemeClr val="tx1"/>
                </a:solidFill>
                <a:latin typeface="+mn-lt"/>
              </a:rPr>
              <a:t> </a:t>
            </a:r>
            <a:r>
              <a:rPr lang="en-US" altLang="en-US" sz="1600" b="0" dirty="0" smtClean="0">
                <a:solidFill>
                  <a:schemeClr val="tx1"/>
                </a:solidFill>
                <a:latin typeface="+mn-lt"/>
              </a:rPr>
              <a:t>    reduced by 1.5 years</a:t>
            </a:r>
          </a:p>
          <a:p>
            <a:pPr lvl="1" eaLnBrk="1" fontAlgn="base" hangingPunct="1">
              <a:spcAft>
                <a:spcPct val="0"/>
              </a:spcAft>
            </a:pPr>
            <a:endParaRPr lang="en-US" altLang="en-US" sz="1600" b="0" dirty="0" smtClean="0">
              <a:solidFill>
                <a:schemeClr val="tx1"/>
              </a:solidFill>
              <a:latin typeface="+mn-lt"/>
            </a:endParaRPr>
          </a:p>
          <a:p>
            <a:pPr lvl="1" eaLnBrk="1" fontAlgn="base" hangingPunct="1">
              <a:spcAft>
                <a:spcPct val="0"/>
              </a:spcAft>
            </a:pPr>
            <a:r>
              <a:rPr lang="en-US" altLang="en-US" sz="1600" b="0" dirty="0" smtClean="0">
                <a:solidFill>
                  <a:schemeClr val="tx1"/>
                </a:solidFill>
                <a:latin typeface="+mn-lt"/>
              </a:rPr>
              <a:t>Cost Efficiencies</a:t>
            </a:r>
          </a:p>
          <a:p>
            <a:pPr lvl="2" eaLnBrk="1" hangingPunct="1"/>
            <a:r>
              <a:rPr lang="en-US" altLang="en-US" sz="1600" b="0" dirty="0" smtClean="0">
                <a:solidFill>
                  <a:schemeClr val="tx1"/>
                </a:solidFill>
                <a:latin typeface="+mn-lt"/>
              </a:rPr>
              <a:t>Change Orders reduced from 6% in DBB to 2%</a:t>
            </a:r>
          </a:p>
          <a:p>
            <a:pPr lvl="2" eaLnBrk="1" hangingPunct="1"/>
            <a:r>
              <a:rPr lang="en-US" altLang="en-US" sz="1600" b="0" dirty="0" smtClean="0">
                <a:solidFill>
                  <a:schemeClr val="tx1"/>
                </a:solidFill>
                <a:latin typeface="+mn-lt"/>
              </a:rPr>
              <a:t>ATCs often reduce costs: rough average of 3% reduction</a:t>
            </a:r>
          </a:p>
          <a:p>
            <a:pPr lvl="2" eaLnBrk="1" hangingPunct="1"/>
            <a:r>
              <a:rPr lang="en-US" altLang="en-US" sz="1600" b="0" dirty="0" smtClean="0">
                <a:solidFill>
                  <a:schemeClr val="tx1"/>
                </a:solidFill>
                <a:latin typeface="+mn-lt"/>
              </a:rPr>
              <a:t>Value Engineering: TH 610 and St Croix roadways</a:t>
            </a:r>
          </a:p>
          <a:p>
            <a:pPr lvl="2" eaLnBrk="1" hangingPunct="1"/>
            <a:r>
              <a:rPr lang="en-US" altLang="en-US" sz="1600" b="0" dirty="0" smtClean="0">
                <a:solidFill>
                  <a:schemeClr val="tx1"/>
                </a:solidFill>
                <a:latin typeface="+mn-lt"/>
              </a:rPr>
              <a:t>‘Fixed cost’ structure</a:t>
            </a:r>
          </a:p>
          <a:p>
            <a:pPr lvl="2" eaLnBrk="1" hangingPunct="1"/>
            <a:endParaRPr lang="en-US" altLang="en-US" sz="1600" b="0" dirty="0" smtClean="0">
              <a:solidFill>
                <a:schemeClr val="tx1"/>
              </a:solidFill>
              <a:latin typeface="+mn-lt"/>
            </a:endParaRPr>
          </a:p>
          <a:p>
            <a:pPr lvl="1" eaLnBrk="1" fontAlgn="base" hangingPunct="1">
              <a:spcAft>
                <a:spcPct val="0"/>
              </a:spcAft>
            </a:pPr>
            <a:r>
              <a:rPr lang="en-US" altLang="en-US" sz="1600" b="0" dirty="0" smtClean="0">
                <a:solidFill>
                  <a:schemeClr val="tx1"/>
                </a:solidFill>
                <a:latin typeface="+mn-lt"/>
              </a:rPr>
              <a:t>Design Improvements</a:t>
            </a:r>
          </a:p>
          <a:p>
            <a:pPr lvl="2" eaLnBrk="1" hangingPunct="1"/>
            <a:r>
              <a:rPr lang="en-US" altLang="en-US" sz="1600" b="0" dirty="0" smtClean="0">
                <a:solidFill>
                  <a:schemeClr val="tx1"/>
                </a:solidFill>
                <a:latin typeface="+mn-lt"/>
              </a:rPr>
              <a:t>Crookston slope stability</a:t>
            </a:r>
          </a:p>
          <a:p>
            <a:pPr lvl="2" eaLnBrk="1" hangingPunct="1"/>
            <a:r>
              <a:rPr lang="en-US" altLang="en-US" sz="1600" b="0" dirty="0" smtClean="0">
                <a:solidFill>
                  <a:schemeClr val="tx1"/>
                </a:solidFill>
                <a:latin typeface="+mn-lt"/>
              </a:rPr>
              <a:t>Bridge/structure minimization</a:t>
            </a:r>
          </a:p>
          <a:p>
            <a:pPr lvl="2" eaLnBrk="1" hangingPunct="1"/>
            <a:r>
              <a:rPr lang="en-US" altLang="en-US" sz="1600" b="0" dirty="0" smtClean="0">
                <a:solidFill>
                  <a:schemeClr val="tx1"/>
                </a:solidFill>
                <a:latin typeface="+mn-lt"/>
              </a:rPr>
              <a:t>Innovations: MSE Walls, ‘ABC’ techniques, warranties, performance specs</a:t>
            </a:r>
          </a:p>
        </p:txBody>
      </p:sp>
      <p:pic>
        <p:nvPicPr>
          <p:cNvPr id="9" name="Picture 2" descr="I-35W St. Anthony Falls Bridg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53000" y="1352550"/>
            <a:ext cx="387667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1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Delivery Method Selection</a:t>
            </a:r>
            <a:endParaRPr lang="en-US" dirty="0"/>
          </a:p>
        </p:txBody>
      </p:sp>
      <p:sp>
        <p:nvSpPr>
          <p:cNvPr id="4" name="Slide Number Placeholder 3"/>
          <p:cNvSpPr>
            <a:spLocks noGrp="1"/>
          </p:cNvSpPr>
          <p:nvPr>
            <p:ph type="sldNum" sz="quarter" idx="12"/>
          </p:nvPr>
        </p:nvSpPr>
        <p:spPr/>
        <p:txBody>
          <a:bodyPr/>
          <a:lstStyle/>
          <a:p>
            <a:pPr>
              <a:defRPr/>
            </a:pPr>
            <a:fld id="{B49CA1AF-2531-4327-B63F-3393D05BC49C}" type="slidenum">
              <a:rPr lang="en-US" smtClean="0"/>
              <a:pPr>
                <a:defRPr/>
              </a:pPr>
              <a:t>22</a:t>
            </a:fld>
            <a:endParaRPr lang="en-US" dirty="0"/>
          </a:p>
        </p:txBody>
      </p:sp>
      <p:sp>
        <p:nvSpPr>
          <p:cNvPr id="9" name="Content Placeholder 2"/>
          <p:cNvSpPr txBox="1">
            <a:spLocks/>
          </p:cNvSpPr>
          <p:nvPr/>
        </p:nvSpPr>
        <p:spPr bwMode="auto">
          <a:xfrm>
            <a:off x="152400" y="1524000"/>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chemeClr val="bg1"/>
                </a:solidFill>
                <a:latin typeface="Arial Narrow" pitchFamily="34" charset="0"/>
                <a:ea typeface="ＭＳ Ｐゴシック" pitchFamily="34" charset="-128"/>
              </a:defRPr>
            </a:lvl1pPr>
            <a:lvl2pPr marL="742950" indent="-285750" eaLnBrk="0" hangingPunct="0">
              <a:spcBef>
                <a:spcPct val="20000"/>
              </a:spcBef>
              <a:buChar char="–"/>
              <a:defRPr sz="2800" b="1">
                <a:solidFill>
                  <a:schemeClr val="bg1"/>
                </a:solidFill>
                <a:latin typeface="Arial Narrow" pitchFamily="34" charset="0"/>
                <a:ea typeface="ＭＳ Ｐゴシック" pitchFamily="34" charset="-128"/>
              </a:defRPr>
            </a:lvl2pPr>
            <a:lvl3pPr marL="1143000" indent="-228600" eaLnBrk="0" hangingPunct="0">
              <a:spcBef>
                <a:spcPct val="20000"/>
              </a:spcBef>
              <a:buChar char="•"/>
              <a:defRPr sz="2400" b="1">
                <a:solidFill>
                  <a:schemeClr val="bg1"/>
                </a:solidFill>
                <a:latin typeface="Arial Narrow" pitchFamily="34" charset="0"/>
                <a:ea typeface="ＭＳ Ｐゴシック" pitchFamily="34" charset="-128"/>
              </a:defRPr>
            </a:lvl3pPr>
            <a:lvl4pPr marL="1600200" indent="-228600" eaLnBrk="0" hangingPunct="0">
              <a:spcBef>
                <a:spcPct val="20000"/>
              </a:spcBef>
              <a:buChar char="–"/>
              <a:defRPr sz="2000" b="1">
                <a:solidFill>
                  <a:schemeClr val="bg1"/>
                </a:solidFill>
                <a:latin typeface="Arial Narrow" pitchFamily="34" charset="0"/>
                <a:ea typeface="ＭＳ Ｐゴシック" pitchFamily="34" charset="-128"/>
              </a:defRPr>
            </a:lvl4pPr>
            <a:lvl5pPr marL="2057400" indent="-228600" eaLnBrk="0" hangingPunct="0">
              <a:spcBef>
                <a:spcPct val="20000"/>
              </a:spcBef>
              <a:buChar char="»"/>
              <a:defRPr sz="2000" b="1">
                <a:solidFill>
                  <a:schemeClr val="bg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9pPr>
          </a:lstStyle>
          <a:p>
            <a:pPr lvl="1" eaLnBrk="1" hangingPunct="1"/>
            <a:r>
              <a:rPr lang="en-US" altLang="en-US" sz="2000" b="0" dirty="0" smtClean="0">
                <a:solidFill>
                  <a:schemeClr val="tx1"/>
                </a:solidFill>
                <a:latin typeface="+mn-lt"/>
              </a:rPr>
              <a:t>Primary Factors Considered</a:t>
            </a:r>
          </a:p>
          <a:p>
            <a:pPr lvl="2" eaLnBrk="1" hangingPunct="1"/>
            <a:r>
              <a:rPr lang="en-US" altLang="en-US" sz="2000" b="0" dirty="0" smtClean="0">
                <a:solidFill>
                  <a:schemeClr val="tx1"/>
                </a:solidFill>
                <a:latin typeface="+mn-lt"/>
              </a:rPr>
              <a:t>Cost</a:t>
            </a:r>
          </a:p>
          <a:p>
            <a:pPr lvl="2" eaLnBrk="1" hangingPunct="1"/>
            <a:r>
              <a:rPr lang="en-US" altLang="en-US" sz="2000" b="0" dirty="0" smtClean="0">
                <a:solidFill>
                  <a:schemeClr val="tx1"/>
                </a:solidFill>
                <a:latin typeface="+mn-lt"/>
              </a:rPr>
              <a:t>Schedule</a:t>
            </a:r>
          </a:p>
          <a:p>
            <a:pPr lvl="2" eaLnBrk="1" hangingPunct="1"/>
            <a:r>
              <a:rPr lang="en-US" altLang="en-US" sz="2000" b="0" dirty="0" smtClean="0">
                <a:solidFill>
                  <a:schemeClr val="tx1"/>
                </a:solidFill>
                <a:latin typeface="+mn-lt"/>
              </a:rPr>
              <a:t>Project Complexity &amp; </a:t>
            </a:r>
          </a:p>
          <a:p>
            <a:pPr marL="914400" lvl="2" indent="0" eaLnBrk="1" hangingPunct="1">
              <a:buNone/>
            </a:pPr>
            <a:r>
              <a:rPr lang="en-US" altLang="en-US" sz="2000" b="0" dirty="0">
                <a:solidFill>
                  <a:schemeClr val="tx1"/>
                </a:solidFill>
                <a:latin typeface="+mn-lt"/>
              </a:rPr>
              <a:t> </a:t>
            </a:r>
            <a:r>
              <a:rPr lang="en-US" altLang="en-US" sz="2000" b="0" dirty="0" smtClean="0">
                <a:solidFill>
                  <a:schemeClr val="tx1"/>
                </a:solidFill>
                <a:latin typeface="+mn-lt"/>
              </a:rPr>
              <a:t>  Innovation </a:t>
            </a:r>
          </a:p>
          <a:p>
            <a:pPr lvl="2" eaLnBrk="1" hangingPunct="1"/>
            <a:r>
              <a:rPr lang="en-US" altLang="en-US" sz="2000" b="0" dirty="0" smtClean="0">
                <a:solidFill>
                  <a:schemeClr val="tx1"/>
                </a:solidFill>
                <a:latin typeface="+mn-lt"/>
              </a:rPr>
              <a:t>Current Status of Design</a:t>
            </a:r>
          </a:p>
          <a:p>
            <a:pPr lvl="2" eaLnBrk="1" hangingPunct="1"/>
            <a:r>
              <a:rPr lang="en-US" altLang="en-US" sz="2000" b="0" dirty="0" smtClean="0">
                <a:solidFill>
                  <a:schemeClr val="tx1"/>
                </a:solidFill>
                <a:latin typeface="+mn-lt"/>
              </a:rPr>
              <a:t>Staffing/Workforce </a:t>
            </a:r>
          </a:p>
          <a:p>
            <a:pPr marL="914400" lvl="2" indent="0" eaLnBrk="1" hangingPunct="1">
              <a:buNone/>
            </a:pPr>
            <a:r>
              <a:rPr lang="en-US" altLang="en-US" sz="2000" b="0" dirty="0" smtClean="0">
                <a:solidFill>
                  <a:schemeClr val="tx1"/>
                </a:solidFill>
                <a:latin typeface="+mn-lt"/>
              </a:rPr>
              <a:t>   Availability &amp; Experience</a:t>
            </a:r>
          </a:p>
          <a:p>
            <a:pPr lvl="2" eaLnBrk="1" hangingPunct="1"/>
            <a:r>
              <a:rPr lang="en-US" altLang="en-US" sz="2000" b="0" dirty="0" smtClean="0">
                <a:solidFill>
                  <a:schemeClr val="tx1"/>
                </a:solidFill>
                <a:latin typeface="+mn-lt"/>
              </a:rPr>
              <a:t>Risk Allocation</a:t>
            </a:r>
          </a:p>
          <a:p>
            <a:pPr lvl="2" eaLnBrk="1" fontAlgn="base" hangingPunct="1">
              <a:spcAft>
                <a:spcPct val="0"/>
              </a:spcAft>
            </a:pPr>
            <a:endParaRPr lang="en-US" altLang="en-US" sz="1600" dirty="0" smtClean="0">
              <a:solidFill>
                <a:schemeClr val="tx1"/>
              </a:solidFill>
            </a:endParaRPr>
          </a:p>
          <a:p>
            <a:pPr lvl="2" eaLnBrk="1" fontAlgn="base" hangingPunct="1">
              <a:spcAft>
                <a:spcPct val="0"/>
              </a:spcAft>
            </a:pPr>
            <a:endParaRPr lang="en-US" altLang="en-US" sz="1200" dirty="0" smtClean="0">
              <a:solidFill>
                <a:schemeClr val="tx1"/>
              </a:solidFill>
            </a:endParaRPr>
          </a:p>
          <a:p>
            <a:pPr lvl="2" eaLnBrk="1" fontAlgn="base" hangingPunct="1">
              <a:spcAft>
                <a:spcPct val="0"/>
              </a:spcAft>
            </a:pPr>
            <a:endParaRPr lang="en-US" altLang="en-US" sz="1600" dirty="0" smtClean="0">
              <a:solidFill>
                <a:schemeClr val="tx1"/>
              </a:solidFill>
            </a:endParaRPr>
          </a:p>
          <a:p>
            <a:pPr lvl="2" eaLnBrk="1" fontAlgn="base" hangingPunct="1">
              <a:spcAft>
                <a:spcPct val="0"/>
              </a:spcAft>
            </a:pPr>
            <a:endParaRPr lang="en-US" altLang="en-US" sz="1600" dirty="0">
              <a:solidFill>
                <a:schemeClr val="tx1"/>
              </a:solidFill>
            </a:endParaRPr>
          </a:p>
          <a:p>
            <a:pPr lvl="2" eaLnBrk="1" fontAlgn="base" hangingPunct="1">
              <a:spcAft>
                <a:spcPct val="0"/>
              </a:spcAft>
            </a:pPr>
            <a:endParaRPr lang="en-US" altLang="en-US" sz="1600" dirty="0" smtClean="0">
              <a:solidFill>
                <a:srgbClr val="FFFFFF"/>
              </a:solidFill>
            </a:endParaRPr>
          </a:p>
          <a:p>
            <a:pPr lvl="1" eaLnBrk="1" fontAlgn="base" hangingPunct="1">
              <a:spcAft>
                <a:spcPct val="0"/>
              </a:spcAft>
              <a:buFont typeface="Arial" charset="0"/>
              <a:buNone/>
            </a:pPr>
            <a:r>
              <a:rPr lang="en-US" altLang="en-US" dirty="0" smtClean="0">
                <a:solidFill>
                  <a:srgbClr val="FFFFFF"/>
                </a:solidFill>
              </a:rPr>
              <a:t>	</a:t>
            </a:r>
          </a:p>
          <a:p>
            <a:pPr eaLnBrk="1" fontAlgn="base" hangingPunct="1">
              <a:spcAft>
                <a:spcPct val="0"/>
              </a:spcAft>
            </a:pPr>
            <a:endParaRPr lang="en-US" altLang="en-US" dirty="0" smtClean="0">
              <a:solidFill>
                <a:srgbClr val="FFFFFF"/>
              </a:solidFill>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5623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Low Bid</a:t>
            </a:r>
          </a:p>
          <a:p>
            <a:pPr lvl="1"/>
            <a:r>
              <a:rPr lang="en-US" dirty="0" smtClean="0"/>
              <a:t>Pass/Fail </a:t>
            </a:r>
            <a:r>
              <a:rPr lang="en-US" dirty="0"/>
              <a:t>T</a:t>
            </a:r>
            <a:r>
              <a:rPr lang="en-US" dirty="0" smtClean="0"/>
              <a:t>echnical Proposal</a:t>
            </a:r>
          </a:p>
          <a:p>
            <a:pPr lvl="2"/>
            <a:r>
              <a:rPr lang="en-US" dirty="0" smtClean="0"/>
              <a:t>Best for: non-complex projects, minimal risk transfer, lower dollar value (under $10 to 20 million)</a:t>
            </a:r>
          </a:p>
          <a:p>
            <a:r>
              <a:rPr lang="en-US" dirty="0" smtClean="0"/>
              <a:t>Best Value</a:t>
            </a:r>
          </a:p>
          <a:p>
            <a:pPr lvl="1"/>
            <a:r>
              <a:rPr lang="en-US" dirty="0" smtClean="0"/>
              <a:t>Formal Technical Proposal Scoring</a:t>
            </a:r>
          </a:p>
          <a:p>
            <a:pPr lvl="2"/>
            <a:r>
              <a:rPr lang="en-US" dirty="0" smtClean="0"/>
              <a:t>Best for: major bridges, complex highways, unique designs, major risk transfer</a:t>
            </a:r>
          </a:p>
          <a:p>
            <a:pPr lvl="2"/>
            <a:r>
              <a:rPr lang="en-US" dirty="0" smtClean="0"/>
              <a:t>Weight of price vs technical score is determined before RFP is issued</a:t>
            </a:r>
          </a:p>
        </p:txBody>
      </p:sp>
      <p:sp>
        <p:nvSpPr>
          <p:cNvPr id="3" name="Title 2"/>
          <p:cNvSpPr>
            <a:spLocks noGrp="1"/>
          </p:cNvSpPr>
          <p:nvPr>
            <p:ph type="title"/>
          </p:nvPr>
        </p:nvSpPr>
        <p:spPr/>
        <p:txBody>
          <a:bodyPr/>
          <a:lstStyle/>
          <a:p>
            <a:pPr algn="ctr"/>
            <a:r>
              <a:rPr lang="en-US" dirty="0" smtClean="0"/>
              <a:t>Scoring Methods</a:t>
            </a:r>
            <a:endParaRPr lang="en-US" dirty="0"/>
          </a:p>
        </p:txBody>
      </p:sp>
      <p:sp>
        <p:nvSpPr>
          <p:cNvPr id="4" name="Slide Number Placeholder 3"/>
          <p:cNvSpPr>
            <a:spLocks noGrp="1"/>
          </p:cNvSpPr>
          <p:nvPr>
            <p:ph type="sldNum" sz="quarter" idx="12"/>
          </p:nvPr>
        </p:nvSpPr>
        <p:spPr/>
        <p:txBody>
          <a:bodyPr/>
          <a:lstStyle/>
          <a:p>
            <a:pPr>
              <a:defRPr/>
            </a:pPr>
            <a:fld id="{B49CA1AF-2531-4327-B63F-3393D05BC49C}" type="slidenum">
              <a:rPr lang="en-US" smtClean="0"/>
              <a:pPr>
                <a:defRPr/>
              </a:pPr>
              <a:t>23</a:t>
            </a:fld>
            <a:endParaRPr lang="en-US" dirty="0"/>
          </a:p>
        </p:txBody>
      </p:sp>
    </p:spTree>
    <p:extLst>
      <p:ext uri="{BB962C8B-B14F-4D97-AF65-F5344CB8AC3E}">
        <p14:creationId xmlns:p14="http://schemas.microsoft.com/office/powerpoint/2010/main" val="75873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2"/>
          <p:cNvSpPr>
            <a:spLocks noGrp="1"/>
          </p:cNvSpPr>
          <p:nvPr>
            <p:ph type="title"/>
          </p:nvPr>
        </p:nvSpPr>
        <p:spPr bwMode="auto">
          <a:xfrm>
            <a:off x="457200" y="3048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smtClean="0">
                <a:solidFill>
                  <a:schemeClr val="tx1"/>
                </a:solidFill>
              </a:rPr>
              <a:t>Design-Build Scoring</a:t>
            </a:r>
          </a:p>
        </p:txBody>
      </p:sp>
      <p:pic>
        <p:nvPicPr>
          <p:cNvPr id="5" name="Picture 2" descr="http://o4.aolcdn.com/dims-shared/dims3/PATCH/resize/600x450/http:/hss-prod.hss.aol.com/hss/storage/patch/38969834701f0ca2d74f04fc80be4417"/>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359" r="11506"/>
          <a:stretch/>
        </p:blipFill>
        <p:spPr bwMode="auto">
          <a:xfrm>
            <a:off x="5943600" y="1668297"/>
            <a:ext cx="2971800" cy="191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graphics8.nytimes.com/images/2007/08/02/us/NYT2007080212013691C.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r="12214" b="19857"/>
          <a:stretch/>
        </p:blipFill>
        <p:spPr bwMode="auto">
          <a:xfrm>
            <a:off x="5943600" y="4114800"/>
            <a:ext cx="2972094"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152400" y="1214718"/>
            <a:ext cx="609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chemeClr val="bg1"/>
                </a:solidFill>
                <a:latin typeface="Arial Narrow" pitchFamily="34" charset="0"/>
                <a:ea typeface="ＭＳ Ｐゴシック" pitchFamily="34" charset="-128"/>
              </a:defRPr>
            </a:lvl1pPr>
            <a:lvl2pPr marL="742950" indent="-285750" eaLnBrk="0" hangingPunct="0">
              <a:spcBef>
                <a:spcPct val="20000"/>
              </a:spcBef>
              <a:buChar char="–"/>
              <a:defRPr sz="2800" b="1">
                <a:solidFill>
                  <a:schemeClr val="bg1"/>
                </a:solidFill>
                <a:latin typeface="Arial Narrow" pitchFamily="34" charset="0"/>
                <a:ea typeface="ＭＳ Ｐゴシック" pitchFamily="34" charset="-128"/>
              </a:defRPr>
            </a:lvl2pPr>
            <a:lvl3pPr marL="1143000" indent="-228600" eaLnBrk="0" hangingPunct="0">
              <a:spcBef>
                <a:spcPct val="20000"/>
              </a:spcBef>
              <a:buChar char="•"/>
              <a:defRPr sz="2400" b="1">
                <a:solidFill>
                  <a:schemeClr val="bg1"/>
                </a:solidFill>
                <a:latin typeface="Arial Narrow" pitchFamily="34" charset="0"/>
                <a:ea typeface="ＭＳ Ｐゴシック" pitchFamily="34" charset="-128"/>
              </a:defRPr>
            </a:lvl3pPr>
            <a:lvl4pPr marL="1600200" indent="-228600" eaLnBrk="0" hangingPunct="0">
              <a:spcBef>
                <a:spcPct val="20000"/>
              </a:spcBef>
              <a:buChar char="–"/>
              <a:defRPr sz="2000" b="1">
                <a:solidFill>
                  <a:schemeClr val="bg1"/>
                </a:solidFill>
                <a:latin typeface="Arial Narrow" pitchFamily="34" charset="0"/>
                <a:ea typeface="ＭＳ Ｐゴシック" pitchFamily="34" charset="-128"/>
              </a:defRPr>
            </a:lvl4pPr>
            <a:lvl5pPr marL="2057400" indent="-228600" eaLnBrk="0" hangingPunct="0">
              <a:spcBef>
                <a:spcPct val="20000"/>
              </a:spcBef>
              <a:buChar char="»"/>
              <a:defRPr sz="2000" b="1">
                <a:solidFill>
                  <a:schemeClr val="bg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9pPr>
          </a:lstStyle>
          <a:p>
            <a:pPr lvl="1" eaLnBrk="1" fontAlgn="base" hangingPunct="1">
              <a:spcAft>
                <a:spcPct val="0"/>
              </a:spcAft>
            </a:pPr>
            <a:r>
              <a:rPr lang="en-US" altLang="en-US" sz="1800" b="0" dirty="0" smtClean="0">
                <a:solidFill>
                  <a:schemeClr val="tx1"/>
                </a:solidFill>
                <a:latin typeface="+mn-lt"/>
              </a:rPr>
              <a:t>Prior to letting, technical proposals are submitted</a:t>
            </a:r>
            <a:endParaRPr lang="en-US" altLang="en-US" sz="1000" b="0" dirty="0" smtClean="0">
              <a:solidFill>
                <a:schemeClr val="tx1"/>
              </a:solidFill>
              <a:latin typeface="+mn-lt"/>
            </a:endParaRPr>
          </a:p>
          <a:p>
            <a:pPr lvl="1" eaLnBrk="1" fontAlgn="base" hangingPunct="1">
              <a:spcAft>
                <a:spcPct val="0"/>
              </a:spcAft>
            </a:pPr>
            <a:endParaRPr lang="en-US" altLang="en-US" sz="1000" b="0" dirty="0" smtClean="0">
              <a:solidFill>
                <a:schemeClr val="tx1"/>
              </a:solidFill>
              <a:latin typeface="+mn-lt"/>
            </a:endParaRPr>
          </a:p>
          <a:p>
            <a:pPr lvl="1" eaLnBrk="1" fontAlgn="base" hangingPunct="1">
              <a:spcAft>
                <a:spcPct val="0"/>
              </a:spcAft>
            </a:pPr>
            <a:r>
              <a:rPr lang="en-US" altLang="en-US" sz="1800" b="0" dirty="0" smtClean="0">
                <a:solidFill>
                  <a:schemeClr val="tx1"/>
                </a:solidFill>
                <a:latin typeface="+mn-lt"/>
              </a:rPr>
              <a:t>Each Technical Review Committee (TRC) member reviews and comments on them independently</a:t>
            </a:r>
            <a:endParaRPr lang="en-US" altLang="en-US" sz="800" b="0" dirty="0" smtClean="0">
              <a:solidFill>
                <a:schemeClr val="tx1"/>
              </a:solidFill>
              <a:latin typeface="+mn-lt"/>
            </a:endParaRPr>
          </a:p>
          <a:p>
            <a:pPr lvl="1" eaLnBrk="1" fontAlgn="base" hangingPunct="1">
              <a:spcAft>
                <a:spcPct val="0"/>
              </a:spcAft>
            </a:pPr>
            <a:endParaRPr lang="en-US" altLang="en-US" sz="800" b="0" dirty="0" smtClean="0">
              <a:solidFill>
                <a:schemeClr val="tx1"/>
              </a:solidFill>
              <a:latin typeface="+mn-lt"/>
            </a:endParaRPr>
          </a:p>
          <a:p>
            <a:pPr lvl="2" eaLnBrk="1" fontAlgn="base" hangingPunct="1">
              <a:spcAft>
                <a:spcPct val="0"/>
              </a:spcAft>
            </a:pPr>
            <a:r>
              <a:rPr lang="en-US" altLang="en-US" sz="1600" b="0" dirty="0" smtClean="0">
                <a:solidFill>
                  <a:schemeClr val="tx1"/>
                </a:solidFill>
                <a:latin typeface="+mn-lt"/>
              </a:rPr>
              <a:t>By statute, the TRC includes at least 5 members</a:t>
            </a:r>
          </a:p>
          <a:p>
            <a:pPr lvl="2" eaLnBrk="1" fontAlgn="base" hangingPunct="1">
              <a:spcAft>
                <a:spcPct val="0"/>
              </a:spcAft>
            </a:pPr>
            <a:r>
              <a:rPr lang="en-US" altLang="en-US" sz="1600" b="0" dirty="0" smtClean="0">
                <a:solidFill>
                  <a:schemeClr val="tx1"/>
                </a:solidFill>
                <a:latin typeface="+mn-lt"/>
              </a:rPr>
              <a:t>One member is appointed by Associated </a:t>
            </a:r>
            <a:r>
              <a:rPr lang="en-US" altLang="en-US" sz="1600" b="0" dirty="0">
                <a:solidFill>
                  <a:schemeClr val="tx1"/>
                </a:solidFill>
                <a:latin typeface="+mn-lt"/>
              </a:rPr>
              <a:t>General Contractors (AGC</a:t>
            </a:r>
            <a:r>
              <a:rPr lang="en-US" altLang="en-US" sz="1600" b="0" dirty="0" smtClean="0">
                <a:solidFill>
                  <a:schemeClr val="tx1"/>
                </a:solidFill>
                <a:latin typeface="+mn-lt"/>
              </a:rPr>
              <a:t>)</a:t>
            </a:r>
            <a:endParaRPr lang="en-US" altLang="en-US" sz="800" b="0" dirty="0" smtClean="0">
              <a:solidFill>
                <a:schemeClr val="tx1"/>
              </a:solidFill>
              <a:latin typeface="+mn-lt"/>
            </a:endParaRPr>
          </a:p>
          <a:p>
            <a:pPr lvl="2" eaLnBrk="1" fontAlgn="base" hangingPunct="1">
              <a:spcAft>
                <a:spcPct val="0"/>
              </a:spcAft>
            </a:pPr>
            <a:endParaRPr lang="en-US" altLang="en-US" sz="800" b="0" dirty="0" smtClean="0">
              <a:solidFill>
                <a:schemeClr val="tx1"/>
              </a:solidFill>
              <a:latin typeface="+mn-lt"/>
            </a:endParaRPr>
          </a:p>
          <a:p>
            <a:pPr lvl="1" eaLnBrk="1" hangingPunct="1"/>
            <a:r>
              <a:rPr lang="en-US" altLang="en-US" sz="1800" b="0" dirty="0" smtClean="0">
                <a:solidFill>
                  <a:schemeClr val="tx1"/>
                </a:solidFill>
                <a:latin typeface="+mn-lt"/>
              </a:rPr>
              <a:t>After proposal review the </a:t>
            </a:r>
            <a:r>
              <a:rPr lang="en-US" altLang="en-US" sz="1800" b="0" dirty="0">
                <a:solidFill>
                  <a:schemeClr val="tx1"/>
                </a:solidFill>
                <a:latin typeface="+mn-lt"/>
              </a:rPr>
              <a:t>TRC convenes to compare comments </a:t>
            </a:r>
            <a:r>
              <a:rPr lang="en-US" altLang="en-US" sz="1800" b="0" dirty="0" smtClean="0">
                <a:solidFill>
                  <a:schemeClr val="tx1"/>
                </a:solidFill>
                <a:latin typeface="+mn-lt"/>
              </a:rPr>
              <a:t>and discussion</a:t>
            </a:r>
            <a:endParaRPr lang="en-US" altLang="en-US" sz="1000" b="0" dirty="0" smtClean="0">
              <a:solidFill>
                <a:schemeClr val="tx1"/>
              </a:solidFill>
              <a:latin typeface="+mn-lt"/>
            </a:endParaRPr>
          </a:p>
          <a:p>
            <a:pPr marL="457200" lvl="1" indent="0" eaLnBrk="1" hangingPunct="1">
              <a:buNone/>
            </a:pPr>
            <a:endParaRPr lang="en-US" altLang="en-US" sz="1000" b="0" dirty="0" smtClean="0">
              <a:solidFill>
                <a:schemeClr val="tx1"/>
              </a:solidFill>
              <a:latin typeface="+mn-lt"/>
            </a:endParaRPr>
          </a:p>
          <a:p>
            <a:pPr lvl="1" eaLnBrk="1" fontAlgn="base" hangingPunct="1">
              <a:spcAft>
                <a:spcPct val="0"/>
              </a:spcAft>
            </a:pPr>
            <a:r>
              <a:rPr lang="en-US" altLang="en-US" sz="1800" b="0" dirty="0" smtClean="0">
                <a:solidFill>
                  <a:schemeClr val="tx1"/>
                </a:solidFill>
                <a:latin typeface="+mn-lt"/>
              </a:rPr>
              <a:t>Following </a:t>
            </a:r>
            <a:r>
              <a:rPr lang="en-US" altLang="en-US" sz="1800" b="0" dirty="0">
                <a:solidFill>
                  <a:schemeClr val="tx1"/>
                </a:solidFill>
                <a:latin typeface="+mn-lt"/>
              </a:rPr>
              <a:t>the discussion, each member scores </a:t>
            </a:r>
            <a:r>
              <a:rPr lang="en-US" altLang="en-US" sz="1800" b="0" dirty="0" smtClean="0">
                <a:solidFill>
                  <a:schemeClr val="tx1"/>
                </a:solidFill>
                <a:latin typeface="+mn-lt"/>
              </a:rPr>
              <a:t>individually</a:t>
            </a:r>
            <a:endParaRPr lang="en-US" altLang="en-US" sz="1000" b="0" dirty="0" smtClean="0">
              <a:solidFill>
                <a:schemeClr val="tx1"/>
              </a:solidFill>
              <a:latin typeface="+mn-lt"/>
            </a:endParaRPr>
          </a:p>
          <a:p>
            <a:pPr lvl="1" eaLnBrk="1" fontAlgn="base" hangingPunct="1">
              <a:spcAft>
                <a:spcPct val="0"/>
              </a:spcAft>
            </a:pPr>
            <a:endParaRPr lang="en-US" altLang="en-US" sz="1000" b="0" dirty="0">
              <a:solidFill>
                <a:schemeClr val="tx1"/>
              </a:solidFill>
              <a:latin typeface="+mn-lt"/>
            </a:endParaRPr>
          </a:p>
          <a:p>
            <a:pPr lvl="1" eaLnBrk="1" fontAlgn="base" hangingPunct="1">
              <a:spcAft>
                <a:spcPct val="0"/>
              </a:spcAft>
            </a:pPr>
            <a:r>
              <a:rPr lang="en-US" altLang="en-US" sz="1800" b="0" dirty="0" smtClean="0">
                <a:solidFill>
                  <a:schemeClr val="tx1"/>
                </a:solidFill>
                <a:latin typeface="+mn-lt"/>
              </a:rPr>
              <a:t>The </a:t>
            </a:r>
            <a:r>
              <a:rPr lang="en-US" altLang="en-US" sz="1800" b="0" dirty="0">
                <a:solidFill>
                  <a:schemeClr val="tx1"/>
                </a:solidFill>
                <a:latin typeface="+mn-lt"/>
              </a:rPr>
              <a:t>teams’ final technical scores are averaged from the individual scores</a:t>
            </a:r>
          </a:p>
          <a:p>
            <a:pPr lvl="1" eaLnBrk="1" hangingPunct="1"/>
            <a:endParaRPr lang="en-US" altLang="en-US" sz="2000" b="0" dirty="0">
              <a:solidFill>
                <a:schemeClr val="tx1"/>
              </a:solidFill>
              <a:latin typeface="+mn-lt"/>
            </a:endParaRPr>
          </a:p>
        </p:txBody>
      </p:sp>
    </p:spTree>
    <p:extLst>
      <p:ext uri="{BB962C8B-B14F-4D97-AF65-F5344CB8AC3E}">
        <p14:creationId xmlns:p14="http://schemas.microsoft.com/office/powerpoint/2010/main" val="48132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304800" y="1676400"/>
            <a:ext cx="5562600" cy="41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chemeClr val="bg1"/>
                </a:solidFill>
                <a:latin typeface="Arial Narrow" pitchFamily="34" charset="0"/>
                <a:ea typeface="ＭＳ Ｐゴシック" pitchFamily="34" charset="-128"/>
              </a:defRPr>
            </a:lvl1pPr>
            <a:lvl2pPr marL="742950" indent="-285750" eaLnBrk="0" hangingPunct="0">
              <a:spcBef>
                <a:spcPct val="20000"/>
              </a:spcBef>
              <a:buChar char="–"/>
              <a:defRPr sz="2800" b="1">
                <a:solidFill>
                  <a:schemeClr val="bg1"/>
                </a:solidFill>
                <a:latin typeface="Arial Narrow" pitchFamily="34" charset="0"/>
                <a:ea typeface="ＭＳ Ｐゴシック" pitchFamily="34" charset="-128"/>
              </a:defRPr>
            </a:lvl2pPr>
            <a:lvl3pPr marL="1143000" indent="-228600" eaLnBrk="0" hangingPunct="0">
              <a:spcBef>
                <a:spcPct val="20000"/>
              </a:spcBef>
              <a:buChar char="•"/>
              <a:defRPr sz="2400" b="1">
                <a:solidFill>
                  <a:schemeClr val="bg1"/>
                </a:solidFill>
                <a:latin typeface="Arial Narrow" pitchFamily="34" charset="0"/>
                <a:ea typeface="ＭＳ Ｐゴシック" pitchFamily="34" charset="-128"/>
              </a:defRPr>
            </a:lvl3pPr>
            <a:lvl4pPr marL="1600200" indent="-228600" eaLnBrk="0" hangingPunct="0">
              <a:spcBef>
                <a:spcPct val="20000"/>
              </a:spcBef>
              <a:buChar char="–"/>
              <a:defRPr sz="2000" b="1">
                <a:solidFill>
                  <a:schemeClr val="bg1"/>
                </a:solidFill>
                <a:latin typeface="Arial Narrow" pitchFamily="34" charset="0"/>
                <a:ea typeface="ＭＳ Ｐゴシック" pitchFamily="34" charset="-128"/>
              </a:defRPr>
            </a:lvl4pPr>
            <a:lvl5pPr marL="2057400" indent="-228600" eaLnBrk="0" hangingPunct="0">
              <a:spcBef>
                <a:spcPct val="20000"/>
              </a:spcBef>
              <a:buChar char="»"/>
              <a:defRPr sz="2000" b="1">
                <a:solidFill>
                  <a:schemeClr val="bg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9pPr>
          </a:lstStyle>
          <a:p>
            <a:pPr marL="0" indent="0" eaLnBrk="1" fontAlgn="base" hangingPunct="1">
              <a:spcAft>
                <a:spcPct val="0"/>
              </a:spcAft>
              <a:buNone/>
            </a:pPr>
            <a:endParaRPr lang="en-US" altLang="en-US" sz="2000" dirty="0" smtClean="0">
              <a:solidFill>
                <a:schemeClr val="tx1"/>
              </a:solidFill>
            </a:endParaRPr>
          </a:p>
          <a:p>
            <a:pPr marL="0" indent="0" eaLnBrk="1" fontAlgn="base" hangingPunct="1">
              <a:spcAft>
                <a:spcPct val="0"/>
              </a:spcAft>
              <a:buNone/>
            </a:pPr>
            <a:r>
              <a:rPr lang="en-US" altLang="en-US" sz="2000" b="0" dirty="0" smtClean="0">
                <a:solidFill>
                  <a:schemeClr val="tx1"/>
                </a:solidFill>
                <a:latin typeface="+mn-lt"/>
              </a:rPr>
              <a:t>The winner is determined using the following formula:  </a:t>
            </a:r>
          </a:p>
          <a:p>
            <a:pPr marL="0" indent="0" eaLnBrk="1" fontAlgn="base" hangingPunct="1">
              <a:spcAft>
                <a:spcPct val="0"/>
              </a:spcAft>
              <a:buNone/>
            </a:pPr>
            <a:endParaRPr lang="en-US" altLang="en-US" sz="2000" b="0" dirty="0">
              <a:solidFill>
                <a:schemeClr val="tx1"/>
              </a:solidFill>
              <a:latin typeface="+mn-lt"/>
            </a:endParaRPr>
          </a:p>
          <a:p>
            <a:pPr marL="0" indent="0" eaLnBrk="1" fontAlgn="base" hangingPunct="1">
              <a:spcAft>
                <a:spcPct val="0"/>
              </a:spcAft>
              <a:buNone/>
            </a:pPr>
            <a:r>
              <a:rPr lang="en-US" altLang="en-US" sz="2000" b="0" dirty="0" smtClean="0">
                <a:solidFill>
                  <a:srgbClr val="FF0000"/>
                </a:solidFill>
                <a:latin typeface="+mn-lt"/>
              </a:rPr>
              <a:t>Adjusted Score = Price Proposal / Technical Score</a:t>
            </a:r>
            <a:endParaRPr lang="en-US" altLang="en-US" sz="2000" b="0" dirty="0">
              <a:solidFill>
                <a:schemeClr val="tx1"/>
              </a:solidFill>
              <a:latin typeface="+mn-lt"/>
            </a:endParaRPr>
          </a:p>
          <a:p>
            <a:pPr marL="0" indent="0" eaLnBrk="1" fontAlgn="base" hangingPunct="1">
              <a:spcAft>
                <a:spcPct val="0"/>
              </a:spcAft>
              <a:buNone/>
            </a:pPr>
            <a:endParaRPr lang="en-US" altLang="en-US" sz="2000" b="0" dirty="0" smtClean="0">
              <a:solidFill>
                <a:schemeClr val="tx1"/>
              </a:solidFill>
              <a:latin typeface="+mn-lt"/>
            </a:endParaRPr>
          </a:p>
          <a:p>
            <a:pPr marL="0" indent="0" eaLnBrk="1" fontAlgn="base" hangingPunct="1">
              <a:spcAft>
                <a:spcPct val="0"/>
              </a:spcAft>
              <a:buNone/>
            </a:pPr>
            <a:r>
              <a:rPr lang="en-US" altLang="en-US" sz="2000" b="0" dirty="0" smtClean="0">
                <a:solidFill>
                  <a:schemeClr val="tx1"/>
                </a:solidFill>
                <a:latin typeface="+mn-lt"/>
              </a:rPr>
              <a:t>…the project is awarded to the team with the LOWEST Adjusted Score.</a:t>
            </a:r>
          </a:p>
          <a:p>
            <a:pPr lvl="1" eaLnBrk="1" fontAlgn="base" hangingPunct="1">
              <a:spcAft>
                <a:spcPct val="0"/>
              </a:spcAft>
              <a:buFont typeface="Arial" charset="0"/>
              <a:buNone/>
            </a:pPr>
            <a:endParaRPr lang="en-US" altLang="en-US" dirty="0">
              <a:solidFill>
                <a:srgbClr val="FFFFFF"/>
              </a:solidFill>
            </a:endParaRPr>
          </a:p>
          <a:p>
            <a:pPr lvl="1" eaLnBrk="1" fontAlgn="base" hangingPunct="1">
              <a:spcAft>
                <a:spcPct val="0"/>
              </a:spcAft>
              <a:buFont typeface="Arial" charset="0"/>
              <a:buNone/>
            </a:pPr>
            <a:endParaRPr lang="en-US" altLang="en-US" dirty="0" smtClean="0">
              <a:solidFill>
                <a:srgbClr val="FFFFFF"/>
              </a:solidFill>
            </a:endParaRPr>
          </a:p>
          <a:p>
            <a:pPr lvl="1" eaLnBrk="1" fontAlgn="base" hangingPunct="1">
              <a:spcAft>
                <a:spcPct val="0"/>
              </a:spcAft>
              <a:buFont typeface="Arial" charset="0"/>
              <a:buNone/>
            </a:pPr>
            <a:endParaRPr lang="en-US" altLang="en-US" dirty="0" smtClean="0">
              <a:solidFill>
                <a:srgbClr val="FFFFFF"/>
              </a:solidFill>
            </a:endParaRPr>
          </a:p>
        </p:txBody>
      </p:sp>
      <p:sp>
        <p:nvSpPr>
          <p:cNvPr id="13316" name="Title 2"/>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solidFill>
                  <a:schemeClr val="tx1"/>
                </a:solidFill>
              </a:rPr>
              <a:t>Design-Build Scoring</a:t>
            </a:r>
            <a:endParaRPr lang="en-US" altLang="en-US" u="sng" dirty="0" smtClean="0">
              <a:solidFill>
                <a:schemeClr val="accent3">
                  <a:lumMod val="75000"/>
                </a:schemeClr>
              </a:solidFill>
            </a:endParaRPr>
          </a:p>
        </p:txBody>
      </p:sp>
      <p:pic>
        <p:nvPicPr>
          <p:cNvPr id="6"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62600" y="1676400"/>
            <a:ext cx="3124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494 reconstructio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62400"/>
            <a:ext cx="3124200" cy="190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2514600"/>
          </a:xfrm>
        </p:spPr>
        <p:txBody>
          <a:bodyPr>
            <a:normAutofit/>
          </a:bodyPr>
          <a:lstStyle/>
          <a:p>
            <a:pPr marL="109728" indent="0" algn="ctr">
              <a:buNone/>
            </a:pPr>
            <a:r>
              <a:rPr lang="en-US" sz="2800" dirty="0" smtClean="0"/>
              <a:t>Scott Peterson, Director</a:t>
            </a:r>
          </a:p>
          <a:p>
            <a:pPr marL="109728" indent="0" algn="ctr">
              <a:buNone/>
            </a:pPr>
            <a:endParaRPr lang="en-US" sz="2800" dirty="0"/>
          </a:p>
          <a:p>
            <a:pPr marL="109728" indent="0" algn="ctr">
              <a:buNone/>
            </a:pPr>
            <a:r>
              <a:rPr lang="en-US" sz="2800" dirty="0" smtClean="0"/>
              <a:t>MnDOT Office of Government Affairs</a:t>
            </a:r>
          </a:p>
        </p:txBody>
      </p:sp>
      <p:sp>
        <p:nvSpPr>
          <p:cNvPr id="3" name="Title 2"/>
          <p:cNvSpPr>
            <a:spLocks noGrp="1"/>
          </p:cNvSpPr>
          <p:nvPr>
            <p:ph type="title"/>
          </p:nvPr>
        </p:nvSpPr>
        <p:spPr>
          <a:xfrm>
            <a:off x="990600" y="990600"/>
            <a:ext cx="6705600" cy="1935162"/>
          </a:xfrm>
        </p:spPr>
        <p:txBody>
          <a:bodyPr>
            <a:normAutofit/>
          </a:bodyPr>
          <a:lstStyle/>
          <a:p>
            <a:pPr algn="ctr"/>
            <a:r>
              <a:rPr lang="en-US" sz="4000" dirty="0" smtClean="0"/>
              <a:t>Public-Private Partnerships Overview</a:t>
            </a:r>
            <a:br>
              <a:rPr lang="en-US" sz="4000" dirty="0" smtClean="0"/>
            </a:br>
            <a:endParaRPr lang="en-US" sz="4000" baseline="30000" dirty="0"/>
          </a:p>
        </p:txBody>
      </p:sp>
    </p:spTree>
    <p:extLst>
      <p:ext uri="{BB962C8B-B14F-4D97-AF65-F5344CB8AC3E}">
        <p14:creationId xmlns:p14="http://schemas.microsoft.com/office/powerpoint/2010/main" val="9741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Public Private Partnerships (P3s)</a:t>
            </a:r>
            <a:endParaRPr lang="en-US" dirty="0"/>
          </a:p>
        </p:txBody>
      </p:sp>
      <p:sp>
        <p:nvSpPr>
          <p:cNvPr id="4" name="Content Placeholder 2"/>
          <p:cNvSpPr>
            <a:spLocks noGrp="1"/>
          </p:cNvSpPr>
          <p:nvPr>
            <p:ph idx="1"/>
          </p:nvPr>
        </p:nvSpPr>
        <p:spPr>
          <a:xfrm>
            <a:off x="457200" y="1481328"/>
            <a:ext cx="5181600" cy="4525963"/>
          </a:xfrm>
        </p:spPr>
        <p:txBody>
          <a:bodyPr>
            <a:normAutofit fontScale="92500"/>
          </a:bodyPr>
          <a:lstStyle/>
          <a:p>
            <a:pPr lvl="1"/>
            <a:r>
              <a:rPr lang="en-US" dirty="0" smtClean="0"/>
              <a:t>P3 is a phrase that defines a wide variety of agreements between public agencies and private firms</a:t>
            </a:r>
          </a:p>
          <a:p>
            <a:pPr lvl="1"/>
            <a:endParaRPr lang="en-US" dirty="0"/>
          </a:p>
          <a:p>
            <a:pPr lvl="1"/>
            <a:r>
              <a:rPr lang="en-US" dirty="0" smtClean="0"/>
              <a:t>Private entity assumes a role or roles more typically performed by public entity</a:t>
            </a:r>
          </a:p>
          <a:p>
            <a:pPr lvl="1"/>
            <a:endParaRPr lang="en-US" dirty="0"/>
          </a:p>
          <a:p>
            <a:pPr lvl="1"/>
            <a:r>
              <a:rPr lang="en-US" dirty="0" smtClean="0"/>
              <a:t>Provide opportunities to increase net public benefit</a:t>
            </a:r>
          </a:p>
          <a:p>
            <a:pPr lvl="1"/>
            <a:endParaRPr lang="en-US" dirty="0"/>
          </a:p>
          <a:p>
            <a:pPr lvl="1"/>
            <a:r>
              <a:rPr lang="en-US" dirty="0" smtClean="0"/>
              <a:t>MnDOT has been sporadically active for 20 years</a:t>
            </a:r>
          </a:p>
          <a:p>
            <a:pPr marL="393192" lvl="1" indent="0">
              <a:buNone/>
            </a:pPr>
            <a:endParaRPr lang="en-US" dirty="0" smtClean="0"/>
          </a:p>
        </p:txBody>
      </p:sp>
      <p:sp>
        <p:nvSpPr>
          <p:cNvPr id="6" name="TextBox 5"/>
          <p:cNvSpPr txBox="1"/>
          <p:nvPr/>
        </p:nvSpPr>
        <p:spPr>
          <a:xfrm>
            <a:off x="6134100" y="4890700"/>
            <a:ext cx="2590800" cy="276999"/>
          </a:xfrm>
          <a:prstGeom prst="rect">
            <a:avLst/>
          </a:prstGeom>
          <a:noFill/>
        </p:spPr>
        <p:txBody>
          <a:bodyPr wrap="square" rtlCol="0">
            <a:spAutoFit/>
          </a:bodyPr>
          <a:lstStyle/>
          <a:p>
            <a:pPr algn="ctr"/>
            <a:r>
              <a:rPr lang="en-US" sz="1200" dirty="0" smtClean="0"/>
              <a:t>I-494 &amp; Penn Ave Interchange</a:t>
            </a:r>
            <a:endParaRPr lang="en-US" sz="1200" dirty="0"/>
          </a:p>
        </p:txBody>
      </p:sp>
      <p:pic>
        <p:nvPicPr>
          <p:cNvPr id="7" name="Picture 2" descr="N:\Statewide Planning and Analysis Section\Investment Analysis\Value Pricing\Return-On-Investment P3s\Project Photos\Penn AveDSC_0607pse.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1646246"/>
            <a:ext cx="3200400" cy="324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Typical types of P3s</a:t>
            </a:r>
            <a:endParaRPr lang="en-US" dirty="0"/>
          </a:p>
        </p:txBody>
      </p:sp>
      <p:sp>
        <p:nvSpPr>
          <p:cNvPr id="4" name="Content Placeholder 2"/>
          <p:cNvSpPr>
            <a:spLocks noGrp="1"/>
          </p:cNvSpPr>
          <p:nvPr>
            <p:ph idx="1"/>
          </p:nvPr>
        </p:nvSpPr>
        <p:spPr/>
        <p:txBody>
          <a:bodyPr>
            <a:normAutofit/>
          </a:bodyPr>
          <a:lstStyle/>
          <a:p>
            <a:r>
              <a:rPr lang="en-US" dirty="0" smtClean="0"/>
              <a:t>Concessions and long term leases</a:t>
            </a:r>
          </a:p>
          <a:p>
            <a:r>
              <a:rPr lang="en-US" dirty="0" smtClean="0"/>
              <a:t>Design/Build</a:t>
            </a:r>
          </a:p>
          <a:p>
            <a:r>
              <a:rPr lang="en-US" dirty="0" smtClean="0"/>
              <a:t>Operate and maintain</a:t>
            </a:r>
          </a:p>
          <a:p>
            <a:r>
              <a:rPr lang="en-US" dirty="0" smtClean="0"/>
              <a:t>D/B Operate and Maintain</a:t>
            </a:r>
          </a:p>
          <a:p>
            <a:r>
              <a:rPr lang="en-US" dirty="0" smtClean="0"/>
              <a:t>D/B Finance</a:t>
            </a:r>
          </a:p>
          <a:p>
            <a:r>
              <a:rPr lang="en-US" dirty="0" smtClean="0"/>
              <a:t>D/B Finance Operate </a:t>
            </a:r>
          </a:p>
          <a:p>
            <a:r>
              <a:rPr lang="en-US" dirty="0" smtClean="0"/>
              <a:t>D/B Finance Operate and Maintain</a:t>
            </a:r>
          </a:p>
          <a:p>
            <a:r>
              <a:rPr lang="en-US" dirty="0" smtClean="0"/>
              <a:t>D/B (own) Operate Maintain and Transfer</a:t>
            </a:r>
          </a:p>
          <a:p>
            <a:r>
              <a:rPr lang="en-US" dirty="0" smtClean="0"/>
              <a:t>Financial Contributions</a:t>
            </a:r>
          </a:p>
          <a:p>
            <a:endParaRPr lang="en-US" dirty="0" smtClean="0"/>
          </a:p>
          <a:p>
            <a:endParaRPr lang="en-US" dirty="0" smtClean="0"/>
          </a:p>
          <a:p>
            <a:endParaRPr lang="en-US" dirty="0" smtClean="0"/>
          </a:p>
          <a:p>
            <a:pPr marL="393192" lvl="1" indent="0">
              <a:buNone/>
            </a:pPr>
            <a:endParaRPr lang="en-US" dirty="0" smtClean="0"/>
          </a:p>
        </p:txBody>
      </p:sp>
    </p:spTree>
    <p:extLst>
      <p:ext uri="{BB962C8B-B14F-4D97-AF65-F5344CB8AC3E}">
        <p14:creationId xmlns:p14="http://schemas.microsoft.com/office/powerpoint/2010/main" val="21543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MnDOT Experience</a:t>
            </a:r>
            <a:endParaRPr lang="en-US" dirty="0"/>
          </a:p>
        </p:txBody>
      </p:sp>
      <p:sp>
        <p:nvSpPr>
          <p:cNvPr id="4" name="Content Placeholder 2"/>
          <p:cNvSpPr>
            <a:spLocks noGrp="1"/>
          </p:cNvSpPr>
          <p:nvPr>
            <p:ph idx="1"/>
          </p:nvPr>
        </p:nvSpPr>
        <p:spPr/>
        <p:txBody>
          <a:bodyPr>
            <a:normAutofit/>
          </a:bodyPr>
          <a:lstStyle/>
          <a:p>
            <a:r>
              <a:rPr lang="en-US" dirty="0" err="1" smtClean="0"/>
              <a:t>Transmart</a:t>
            </a:r>
            <a:endParaRPr lang="en-US" dirty="0" smtClean="0"/>
          </a:p>
          <a:p>
            <a:r>
              <a:rPr lang="en-US" dirty="0" smtClean="0"/>
              <a:t>Connecting Minnesota</a:t>
            </a:r>
          </a:p>
          <a:p>
            <a:r>
              <a:rPr lang="en-US" dirty="0" smtClean="0"/>
              <a:t>Design/Build</a:t>
            </a:r>
          </a:p>
          <a:p>
            <a:r>
              <a:rPr lang="en-US" dirty="0" err="1" smtClean="0"/>
              <a:t>MnROAD</a:t>
            </a:r>
            <a:endParaRPr lang="en-US" dirty="0" smtClean="0"/>
          </a:p>
          <a:p>
            <a:r>
              <a:rPr lang="en-US" dirty="0" smtClean="0"/>
              <a:t>Solar on ROW </a:t>
            </a:r>
          </a:p>
          <a:p>
            <a:r>
              <a:rPr lang="en-US" dirty="0" smtClean="0"/>
              <a:t>Transportation and Economic </a:t>
            </a:r>
          </a:p>
          <a:p>
            <a:pPr marL="109728" indent="0">
              <a:buNone/>
            </a:pPr>
            <a:r>
              <a:rPr lang="en-US" dirty="0"/>
              <a:t> </a:t>
            </a:r>
            <a:r>
              <a:rPr lang="en-US" dirty="0" smtClean="0"/>
              <a:t>  Development (TED) program</a:t>
            </a:r>
          </a:p>
          <a:p>
            <a:r>
              <a:rPr lang="en-US" dirty="0" smtClean="0"/>
              <a:t>Unsolicited Proposals</a:t>
            </a:r>
          </a:p>
          <a:p>
            <a:pPr marL="393192" lvl="1" indent="0">
              <a:buNone/>
            </a:pPr>
            <a:endParaRPr lang="en-US" dirty="0" smtClean="0"/>
          </a:p>
          <a:p>
            <a:pPr lvl="1"/>
            <a:endParaRPr lang="en-US" dirty="0" smtClean="0"/>
          </a:p>
        </p:txBody>
      </p:sp>
      <p:sp>
        <p:nvSpPr>
          <p:cNvPr id="6" name="TextBox 5"/>
          <p:cNvSpPr txBox="1"/>
          <p:nvPr/>
        </p:nvSpPr>
        <p:spPr>
          <a:xfrm>
            <a:off x="6234022" y="3756665"/>
            <a:ext cx="2590800" cy="276999"/>
          </a:xfrm>
          <a:prstGeom prst="rect">
            <a:avLst/>
          </a:prstGeom>
          <a:noFill/>
        </p:spPr>
        <p:txBody>
          <a:bodyPr wrap="square" rtlCol="0">
            <a:spAutoFit/>
          </a:bodyPr>
          <a:lstStyle/>
          <a:p>
            <a:pPr algn="r"/>
            <a:r>
              <a:rPr lang="en-US" sz="1200" dirty="0" err="1" smtClean="0"/>
              <a:t>MnROAD</a:t>
            </a:r>
            <a:endParaRPr lang="en-US"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219200"/>
            <a:ext cx="379562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76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340291"/>
          </a:xfrm>
        </p:spPr>
        <p:txBody>
          <a:bodyPr>
            <a:normAutofit/>
          </a:bodyPr>
          <a:lstStyle/>
          <a:p>
            <a:pPr marL="109728" indent="0" algn="ctr">
              <a:buNone/>
            </a:pPr>
            <a:r>
              <a:rPr lang="en-US" sz="3200" dirty="0">
                <a:solidFill>
                  <a:schemeClr val="tx2"/>
                </a:solidFill>
              </a:rPr>
              <a:t>Minnesota’s multimodal transportation system maximizes the health of people, the environment and our </a:t>
            </a:r>
            <a:r>
              <a:rPr lang="en-US" sz="3200" dirty="0" smtClean="0">
                <a:solidFill>
                  <a:schemeClr val="tx2"/>
                </a:solidFill>
              </a:rPr>
              <a:t>economy.</a:t>
            </a:r>
            <a:endParaRPr lang="en-US" sz="2800" dirty="0">
              <a:solidFill>
                <a:schemeClr val="tx2"/>
              </a:solidFill>
            </a:endParaRPr>
          </a:p>
        </p:txBody>
      </p:sp>
      <p:sp>
        <p:nvSpPr>
          <p:cNvPr id="3" name="Title 2"/>
          <p:cNvSpPr>
            <a:spLocks noGrp="1"/>
          </p:cNvSpPr>
          <p:nvPr>
            <p:ph type="title"/>
          </p:nvPr>
        </p:nvSpPr>
        <p:spPr>
          <a:xfrm>
            <a:off x="457200" y="457200"/>
            <a:ext cx="8305800" cy="1143000"/>
          </a:xfrm>
        </p:spPr>
        <p:txBody>
          <a:bodyPr>
            <a:normAutofit/>
          </a:bodyPr>
          <a:lstStyle/>
          <a:p>
            <a:pPr algn="ctr"/>
            <a:r>
              <a:rPr lang="en-US" sz="3200" dirty="0" smtClean="0"/>
              <a:t>Minnesota GO: </a:t>
            </a:r>
            <a:br>
              <a:rPr lang="en-US" sz="3200" dirty="0" smtClean="0"/>
            </a:br>
            <a:r>
              <a:rPr lang="en-US" sz="3200" dirty="0" smtClean="0"/>
              <a:t>A Transportation Vision for Generations</a:t>
            </a:r>
            <a:endParaRPr lang="en-US" sz="3200"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0000"/>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Why a P3?</a:t>
            </a:r>
            <a:endParaRPr lang="en-US" dirty="0"/>
          </a:p>
        </p:txBody>
      </p:sp>
      <p:sp>
        <p:nvSpPr>
          <p:cNvPr id="4" name="Content Placeholder 2"/>
          <p:cNvSpPr>
            <a:spLocks noGrp="1"/>
          </p:cNvSpPr>
          <p:nvPr>
            <p:ph idx="1"/>
          </p:nvPr>
        </p:nvSpPr>
        <p:spPr>
          <a:xfrm>
            <a:off x="152400" y="1447800"/>
            <a:ext cx="5524500" cy="4525963"/>
          </a:xfrm>
        </p:spPr>
        <p:txBody>
          <a:bodyPr>
            <a:normAutofit/>
          </a:bodyPr>
          <a:lstStyle/>
          <a:p>
            <a:pPr lvl="1"/>
            <a:r>
              <a:rPr lang="en-US" dirty="0" smtClean="0"/>
              <a:t>Lower cost and/or more public benefit</a:t>
            </a:r>
          </a:p>
          <a:p>
            <a:pPr lvl="1"/>
            <a:r>
              <a:rPr lang="en-US" dirty="0" smtClean="0"/>
              <a:t>Accelerated completion</a:t>
            </a:r>
          </a:p>
          <a:p>
            <a:pPr lvl="1"/>
            <a:r>
              <a:rPr lang="en-US" dirty="0" smtClean="0"/>
              <a:t>Raise funds for other public purpose</a:t>
            </a:r>
          </a:p>
          <a:p>
            <a:pPr lvl="1"/>
            <a:r>
              <a:rPr lang="en-US" dirty="0" smtClean="0"/>
              <a:t>Reduce public debt</a:t>
            </a:r>
          </a:p>
          <a:p>
            <a:pPr lvl="1"/>
            <a:r>
              <a:rPr lang="en-US" dirty="0" smtClean="0"/>
              <a:t>Project cost savings</a:t>
            </a:r>
          </a:p>
          <a:p>
            <a:pPr lvl="1"/>
            <a:r>
              <a:rPr lang="en-US" dirty="0" smtClean="0"/>
              <a:t>Project construction time savings</a:t>
            </a:r>
          </a:p>
          <a:p>
            <a:pPr lvl="1"/>
            <a:r>
              <a:rPr lang="en-US" dirty="0" smtClean="0"/>
              <a:t>Life cycle efficiencies</a:t>
            </a:r>
          </a:p>
          <a:p>
            <a:pPr lvl="1"/>
            <a:r>
              <a:rPr lang="en-US" dirty="0" smtClean="0"/>
              <a:t>Higher quality</a:t>
            </a:r>
          </a:p>
          <a:p>
            <a:pPr lvl="1"/>
            <a:r>
              <a:rPr lang="en-US" dirty="0" smtClean="0"/>
              <a:t>Reduction in overall risk</a:t>
            </a:r>
          </a:p>
        </p:txBody>
      </p:sp>
      <p:sp>
        <p:nvSpPr>
          <p:cNvPr id="6" name="TextBox 5"/>
          <p:cNvSpPr txBox="1"/>
          <p:nvPr/>
        </p:nvSpPr>
        <p:spPr>
          <a:xfrm>
            <a:off x="6266516" y="4092981"/>
            <a:ext cx="2590800" cy="276999"/>
          </a:xfrm>
          <a:prstGeom prst="rect">
            <a:avLst/>
          </a:prstGeom>
          <a:noFill/>
        </p:spPr>
        <p:txBody>
          <a:bodyPr wrap="square" rtlCol="0">
            <a:spAutoFit/>
          </a:bodyPr>
          <a:lstStyle/>
          <a:p>
            <a:pPr algn="r"/>
            <a:r>
              <a:rPr lang="en-US" sz="1200" dirty="0" smtClean="0"/>
              <a:t>Hwy 15/33</a:t>
            </a:r>
            <a:r>
              <a:rPr lang="en-US" sz="1200" baseline="30000" dirty="0" smtClean="0"/>
              <a:t>rd</a:t>
            </a:r>
            <a:r>
              <a:rPr lang="en-US" sz="1200" dirty="0" smtClean="0"/>
              <a:t> Street South</a:t>
            </a:r>
            <a:endParaRPr lang="en-US"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008" y="1905000"/>
            <a:ext cx="3698308" cy="216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p:spPr>
        <p:txBody>
          <a:bodyPr>
            <a:normAutofit/>
          </a:bodyPr>
          <a:lstStyle/>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Traditional state or federal revenue</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New taxes or taxing districts</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Tolls</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Shadow tolls</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Availability payments</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Value capture</a:t>
            </a:r>
            <a:endParaRPr lang="en-US" sz="2800" dirty="0">
              <a:solidFill>
                <a:prstClr val="black"/>
              </a:solidFill>
              <a:latin typeface="Calibri"/>
            </a:endParaRPr>
          </a:p>
          <a:p>
            <a:endParaRPr lang="en-US" dirty="0"/>
          </a:p>
        </p:txBody>
      </p:sp>
      <p:sp>
        <p:nvSpPr>
          <p:cNvPr id="3" name="Title 2"/>
          <p:cNvSpPr>
            <a:spLocks noGrp="1"/>
          </p:cNvSpPr>
          <p:nvPr>
            <p:ph type="title"/>
          </p:nvPr>
        </p:nvSpPr>
        <p:spPr/>
        <p:txBody>
          <a:bodyPr>
            <a:normAutofit/>
          </a:bodyPr>
          <a:lstStyle/>
          <a:p>
            <a:pPr algn="ctr"/>
            <a:r>
              <a:rPr lang="en-US" dirty="0" smtClean="0"/>
              <a:t>P3s need a revenue stream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00400"/>
            <a:ext cx="421331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54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p:spPr>
        <p:txBody>
          <a:bodyPr>
            <a:normAutofit fontScale="92500" lnSpcReduction="10000"/>
          </a:bodyPr>
          <a:lstStyle/>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Usually a blend of public and private sources</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Private equity markets</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Private debt instruments</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Public revenue</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Public debt</a:t>
            </a:r>
          </a:p>
          <a:p>
            <a:pPr marL="742950" lvl="1" indent="-285750">
              <a:spcBef>
                <a:spcPct val="20000"/>
              </a:spcBef>
              <a:buClrTx/>
              <a:buFont typeface="Arial" panose="020B0604020202020204" pitchFamily="34" charset="0"/>
              <a:buChar char="–"/>
            </a:pPr>
            <a:r>
              <a:rPr lang="en-US" sz="2800" dirty="0" smtClean="0">
                <a:solidFill>
                  <a:prstClr val="black"/>
                </a:solidFill>
                <a:latin typeface="Calibri"/>
              </a:rPr>
              <a:t>Innovative public financing </a:t>
            </a:r>
          </a:p>
          <a:p>
            <a:pPr marL="980694" lvl="2" indent="-285750">
              <a:spcBef>
                <a:spcPct val="20000"/>
              </a:spcBef>
              <a:buClrTx/>
              <a:buFont typeface="Arial" panose="020B0604020202020204" pitchFamily="34" charset="0"/>
              <a:buChar char="–"/>
            </a:pPr>
            <a:r>
              <a:rPr lang="en-US" sz="2600" dirty="0" smtClean="0">
                <a:solidFill>
                  <a:prstClr val="black"/>
                </a:solidFill>
                <a:latin typeface="Calibri"/>
              </a:rPr>
              <a:t>Transportation Infrastructure Finance and Innovation Act (TIFIA)</a:t>
            </a:r>
          </a:p>
          <a:p>
            <a:pPr marL="980694" lvl="2" indent="-285750">
              <a:spcBef>
                <a:spcPct val="20000"/>
              </a:spcBef>
              <a:buClrTx/>
              <a:buFont typeface="Arial" panose="020B0604020202020204" pitchFamily="34" charset="0"/>
              <a:buChar char="–"/>
            </a:pPr>
            <a:r>
              <a:rPr lang="en-US" sz="2600" dirty="0" smtClean="0">
                <a:solidFill>
                  <a:prstClr val="black"/>
                </a:solidFill>
                <a:latin typeface="Calibri"/>
              </a:rPr>
              <a:t>State Infrastructure Bank</a:t>
            </a:r>
          </a:p>
          <a:p>
            <a:pPr marL="980694" lvl="2" indent="-285750">
              <a:spcBef>
                <a:spcPct val="20000"/>
              </a:spcBef>
              <a:buClrTx/>
              <a:buFont typeface="Arial" panose="020B0604020202020204" pitchFamily="34" charset="0"/>
              <a:buChar char="–"/>
            </a:pPr>
            <a:r>
              <a:rPr lang="en-US" sz="2600" dirty="0" smtClean="0">
                <a:solidFill>
                  <a:prstClr val="black"/>
                </a:solidFill>
                <a:latin typeface="Calibri"/>
              </a:rPr>
              <a:t>Tapered match</a:t>
            </a:r>
          </a:p>
          <a:p>
            <a:pPr marL="980694" lvl="2" indent="-285750">
              <a:spcBef>
                <a:spcPct val="20000"/>
              </a:spcBef>
              <a:buClrTx/>
              <a:buFont typeface="Arial" panose="020B0604020202020204" pitchFamily="34" charset="0"/>
              <a:buChar char="–"/>
            </a:pPr>
            <a:r>
              <a:rPr lang="en-US" sz="2600" dirty="0" smtClean="0">
                <a:solidFill>
                  <a:prstClr val="black"/>
                </a:solidFill>
                <a:latin typeface="Calibri"/>
              </a:rPr>
              <a:t>Private activity bonds</a:t>
            </a:r>
            <a:endParaRPr lang="en-US" sz="2400" dirty="0" smtClean="0">
              <a:solidFill>
                <a:prstClr val="black"/>
              </a:solidFill>
              <a:latin typeface="Calibri"/>
            </a:endParaRPr>
          </a:p>
          <a:p>
            <a:endParaRPr lang="en-US" dirty="0"/>
          </a:p>
        </p:txBody>
      </p:sp>
      <p:sp>
        <p:nvSpPr>
          <p:cNvPr id="3" name="Title 2"/>
          <p:cNvSpPr>
            <a:spLocks noGrp="1"/>
          </p:cNvSpPr>
          <p:nvPr>
            <p:ph type="title"/>
          </p:nvPr>
        </p:nvSpPr>
        <p:spPr/>
        <p:txBody>
          <a:bodyPr>
            <a:normAutofit/>
          </a:bodyPr>
          <a:lstStyle/>
          <a:p>
            <a:pPr algn="ctr"/>
            <a:r>
              <a:rPr lang="en-US" dirty="0" smtClean="0"/>
              <a:t>P3 Financing </a:t>
            </a:r>
            <a:endParaRPr lang="en-US" dirty="0"/>
          </a:p>
        </p:txBody>
      </p:sp>
    </p:spTree>
    <p:extLst>
      <p:ext uri="{BB962C8B-B14F-4D97-AF65-F5344CB8AC3E}">
        <p14:creationId xmlns:p14="http://schemas.microsoft.com/office/powerpoint/2010/main" val="316627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191000" cy="4648200"/>
          </a:xfrm>
        </p:spPr>
        <p:txBody>
          <a:bodyPr>
            <a:normAutofit fontScale="92500"/>
          </a:bodyPr>
          <a:lstStyle/>
          <a:p>
            <a:r>
              <a:rPr lang="en-US" dirty="0" smtClean="0"/>
              <a:t>Clear, measurable performance requirements</a:t>
            </a:r>
          </a:p>
          <a:p>
            <a:r>
              <a:rPr lang="en-US" dirty="0" smtClean="0"/>
              <a:t>Appropriate assignment of risk</a:t>
            </a:r>
          </a:p>
          <a:p>
            <a:r>
              <a:rPr lang="en-US" dirty="0" smtClean="0"/>
              <a:t>Well defined roles of each party</a:t>
            </a:r>
          </a:p>
          <a:p>
            <a:r>
              <a:rPr lang="en-US" dirty="0" smtClean="0"/>
              <a:t>Effective safeguards of other public interests</a:t>
            </a:r>
          </a:p>
          <a:p>
            <a:r>
              <a:rPr lang="en-US" dirty="0" smtClean="0"/>
              <a:t>Assignment of liability</a:t>
            </a:r>
          </a:p>
          <a:p>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P3s agreements must be well constructed</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28612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95925" y="5209054"/>
            <a:ext cx="3048000" cy="307777"/>
          </a:xfrm>
          <a:prstGeom prst="rect">
            <a:avLst/>
          </a:prstGeom>
          <a:noFill/>
        </p:spPr>
        <p:txBody>
          <a:bodyPr wrap="square" rtlCol="0">
            <a:spAutoFit/>
          </a:bodyPr>
          <a:lstStyle/>
          <a:p>
            <a:pPr algn="r"/>
            <a:r>
              <a:rPr lang="en-US" sz="1400" dirty="0" smtClean="0"/>
              <a:t>B Ramp, Target Field</a:t>
            </a:r>
            <a:endParaRPr lang="en-US" sz="1400" dirty="0"/>
          </a:p>
        </p:txBody>
      </p:sp>
    </p:spTree>
    <p:extLst>
      <p:ext uri="{BB962C8B-B14F-4D97-AF65-F5344CB8AC3E}">
        <p14:creationId xmlns:p14="http://schemas.microsoft.com/office/powerpoint/2010/main" val="33974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p:spPr>
        <p:txBody>
          <a:bodyPr>
            <a:normAutofit/>
          </a:bodyPr>
          <a:lstStyle/>
          <a:p>
            <a:r>
              <a:rPr lang="en-US" dirty="0" smtClean="0"/>
              <a:t>Transferred to private party</a:t>
            </a:r>
          </a:p>
          <a:p>
            <a:pPr lvl="1"/>
            <a:r>
              <a:rPr lang="en-US" dirty="0" smtClean="0"/>
              <a:t>Revenue</a:t>
            </a:r>
          </a:p>
          <a:p>
            <a:pPr lvl="1"/>
            <a:r>
              <a:rPr lang="en-US" dirty="0" smtClean="0"/>
              <a:t>Construction cost</a:t>
            </a:r>
          </a:p>
          <a:p>
            <a:pPr lvl="1"/>
            <a:r>
              <a:rPr lang="en-US" dirty="0" smtClean="0"/>
              <a:t>Project schedule</a:t>
            </a:r>
          </a:p>
          <a:p>
            <a:pPr lvl="1"/>
            <a:r>
              <a:rPr lang="en-US" dirty="0" smtClean="0"/>
              <a:t>Operations and Maintenance</a:t>
            </a:r>
          </a:p>
          <a:p>
            <a:pPr lvl="1"/>
            <a:r>
              <a:rPr lang="en-US" dirty="0" smtClean="0"/>
              <a:t>Traffic forecasts</a:t>
            </a:r>
          </a:p>
          <a:p>
            <a:r>
              <a:rPr lang="en-US" dirty="0" smtClean="0"/>
              <a:t>Maintained by public sector </a:t>
            </a:r>
          </a:p>
          <a:p>
            <a:pPr lvl="1"/>
            <a:r>
              <a:rPr lang="en-US" dirty="0" smtClean="0"/>
              <a:t>Environmental process</a:t>
            </a:r>
          </a:p>
          <a:p>
            <a:pPr lvl="1"/>
            <a:r>
              <a:rPr lang="en-US" dirty="0" smtClean="0"/>
              <a:t>Permits</a:t>
            </a:r>
          </a:p>
          <a:p>
            <a:pPr lvl="1"/>
            <a:r>
              <a:rPr lang="en-US" dirty="0" smtClean="0"/>
              <a:t>ROW</a:t>
            </a:r>
          </a:p>
          <a:p>
            <a:pPr lvl="1"/>
            <a:r>
              <a:rPr lang="en-US" dirty="0" smtClean="0"/>
              <a:t>Legal framework</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pPr algn="ctr"/>
            <a:r>
              <a:rPr lang="en-US" dirty="0" smtClean="0"/>
              <a:t>Risk transfer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21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p:spPr>
        <p:txBody>
          <a:bodyPr>
            <a:normAutofit/>
          </a:bodyPr>
          <a:lstStyle/>
          <a:p>
            <a:r>
              <a:rPr lang="en-US" dirty="0" smtClean="0"/>
              <a:t>Public skepticism</a:t>
            </a:r>
          </a:p>
          <a:p>
            <a:r>
              <a:rPr lang="en-US" dirty="0" smtClean="0"/>
              <a:t>Public sector capacity in key skill sets </a:t>
            </a:r>
          </a:p>
          <a:p>
            <a:r>
              <a:rPr lang="en-US" dirty="0" smtClean="0"/>
              <a:t>Transparency</a:t>
            </a:r>
          </a:p>
          <a:p>
            <a:r>
              <a:rPr lang="en-US" dirty="0" smtClean="0"/>
              <a:t>Accountability</a:t>
            </a:r>
          </a:p>
          <a:p>
            <a:r>
              <a:rPr lang="en-US" dirty="0" smtClean="0"/>
              <a:t>Accurate calculation of cost, benefits, and risks</a:t>
            </a:r>
          </a:p>
          <a:p>
            <a:r>
              <a:rPr lang="en-US" dirty="0" smtClean="0"/>
              <a:t>Authorized public procurement methods</a:t>
            </a:r>
          </a:p>
          <a:p>
            <a:r>
              <a:rPr lang="en-US" dirty="0" smtClean="0"/>
              <a:t>Availability of revenue streams</a:t>
            </a:r>
          </a:p>
          <a:p>
            <a:r>
              <a:rPr lang="en-US" dirty="0" smtClean="0"/>
              <a:t>Legal obstacles</a:t>
            </a:r>
          </a:p>
          <a:p>
            <a:r>
              <a:rPr lang="en-US" dirty="0" smtClean="0"/>
              <a:t>Data privacy</a:t>
            </a:r>
          </a:p>
          <a:p>
            <a:pPr marL="109728" indent="0">
              <a:buNone/>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pPr algn="ctr"/>
            <a:r>
              <a:rPr lang="en-US" dirty="0" smtClean="0"/>
              <a:t>Challenges to an effective P3 </a:t>
            </a:r>
            <a:endParaRPr lang="en-US" dirty="0"/>
          </a:p>
        </p:txBody>
      </p:sp>
    </p:spTree>
    <p:extLst>
      <p:ext uri="{BB962C8B-B14F-4D97-AF65-F5344CB8AC3E}">
        <p14:creationId xmlns:p14="http://schemas.microsoft.com/office/powerpoint/2010/main" val="388954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p:spPr>
        <p:txBody>
          <a:bodyPr>
            <a:normAutofit/>
          </a:bodyPr>
          <a:lstStyle/>
          <a:p>
            <a:pPr marL="342900" lvl="0" indent="-342900">
              <a:spcBef>
                <a:spcPct val="20000"/>
              </a:spcBef>
              <a:buClrTx/>
              <a:buSzTx/>
              <a:buFont typeface="Arial" panose="020B0604020202020204" pitchFamily="34" charset="0"/>
              <a:buChar char="•"/>
            </a:pPr>
            <a:r>
              <a:rPr lang="en-US" sz="3200" dirty="0">
                <a:solidFill>
                  <a:prstClr val="black"/>
                </a:solidFill>
                <a:latin typeface="Calibri"/>
              </a:rPr>
              <a:t>National Examples</a:t>
            </a:r>
          </a:p>
          <a:p>
            <a:pPr marL="742950" lvl="1" indent="-285750">
              <a:spcBef>
                <a:spcPct val="20000"/>
              </a:spcBef>
              <a:buClrTx/>
              <a:buFont typeface="Arial" panose="020B0604020202020204" pitchFamily="34" charset="0"/>
              <a:buChar char="–"/>
            </a:pPr>
            <a:r>
              <a:rPr lang="en-US" sz="2800" dirty="0">
                <a:solidFill>
                  <a:prstClr val="black"/>
                </a:solidFill>
                <a:latin typeface="Calibri"/>
              </a:rPr>
              <a:t>Indiana Toll Road ($3.8 billion)</a:t>
            </a:r>
          </a:p>
          <a:p>
            <a:pPr marL="742950" lvl="1" indent="-285750">
              <a:spcBef>
                <a:spcPct val="20000"/>
              </a:spcBef>
              <a:buClrTx/>
              <a:buFont typeface="Arial" panose="020B0604020202020204" pitchFamily="34" charset="0"/>
              <a:buChar char="–"/>
            </a:pPr>
            <a:r>
              <a:rPr lang="en-US" sz="2800" dirty="0">
                <a:solidFill>
                  <a:prstClr val="black"/>
                </a:solidFill>
                <a:latin typeface="Calibri"/>
              </a:rPr>
              <a:t>Chicago Skyway ($1.2 billion)</a:t>
            </a:r>
          </a:p>
          <a:p>
            <a:pPr marL="742950" lvl="1" indent="-285750">
              <a:spcBef>
                <a:spcPct val="20000"/>
              </a:spcBef>
              <a:buClrTx/>
              <a:buFont typeface="Arial" panose="020B0604020202020204" pitchFamily="34" charset="0"/>
              <a:buChar char="–"/>
            </a:pPr>
            <a:r>
              <a:rPr lang="en-US" sz="2800" dirty="0">
                <a:solidFill>
                  <a:prstClr val="black"/>
                </a:solidFill>
                <a:latin typeface="Calibri"/>
              </a:rPr>
              <a:t>SR-91, Orange County ($100 million)</a:t>
            </a:r>
          </a:p>
          <a:p>
            <a:pPr marL="742950" lvl="1" indent="-285750">
              <a:spcBef>
                <a:spcPct val="20000"/>
              </a:spcBef>
              <a:buClrTx/>
              <a:buFont typeface="Arial" panose="020B0604020202020204" pitchFamily="34" charset="0"/>
              <a:buChar char="–"/>
            </a:pPr>
            <a:r>
              <a:rPr lang="en-US" sz="2800" dirty="0">
                <a:solidFill>
                  <a:prstClr val="black"/>
                </a:solidFill>
                <a:latin typeface="Calibri"/>
              </a:rPr>
              <a:t>I-495 / I-95 Express Lanes, Virginia ($2 billion)</a:t>
            </a:r>
          </a:p>
          <a:p>
            <a:pPr marL="742950" lvl="1" indent="-285750">
              <a:spcBef>
                <a:spcPct val="20000"/>
              </a:spcBef>
              <a:buClrTx/>
              <a:buFont typeface="Arial" panose="020B0604020202020204" pitchFamily="34" charset="0"/>
              <a:buChar char="–"/>
            </a:pPr>
            <a:r>
              <a:rPr lang="en-US" sz="2800" dirty="0">
                <a:solidFill>
                  <a:prstClr val="black"/>
                </a:solidFill>
                <a:latin typeface="Calibri"/>
              </a:rPr>
              <a:t>I-95, Miami Tunnel, Florida ($500 million)</a:t>
            </a:r>
          </a:p>
          <a:p>
            <a:endParaRPr lang="en-US" dirty="0"/>
          </a:p>
        </p:txBody>
      </p:sp>
      <p:sp>
        <p:nvSpPr>
          <p:cNvPr id="3" name="Title 2"/>
          <p:cNvSpPr>
            <a:spLocks noGrp="1"/>
          </p:cNvSpPr>
          <p:nvPr>
            <p:ph type="title"/>
          </p:nvPr>
        </p:nvSpPr>
        <p:spPr/>
        <p:txBody>
          <a:bodyPr>
            <a:normAutofit fontScale="90000"/>
          </a:bodyPr>
          <a:lstStyle/>
          <a:p>
            <a:pPr algn="ctr"/>
            <a:r>
              <a:rPr lang="en-US" dirty="0" smtClean="0"/>
              <a:t>Public-Private Partnerships </a:t>
            </a:r>
            <a:r>
              <a:rPr lang="en-US" dirty="0"/>
              <a:t>(P3s)</a:t>
            </a:r>
          </a:p>
        </p:txBody>
      </p:sp>
    </p:spTree>
    <p:extLst>
      <p:ext uri="{BB962C8B-B14F-4D97-AF65-F5344CB8AC3E}">
        <p14:creationId xmlns:p14="http://schemas.microsoft.com/office/powerpoint/2010/main" val="170376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Minnesota Context</a:t>
            </a:r>
            <a:endParaRPr lang="en-US" dirty="0"/>
          </a:p>
        </p:txBody>
      </p:sp>
      <p:sp>
        <p:nvSpPr>
          <p:cNvPr id="4" name="Content Placeholder 2"/>
          <p:cNvSpPr>
            <a:spLocks noGrp="1"/>
          </p:cNvSpPr>
          <p:nvPr>
            <p:ph idx="1"/>
          </p:nvPr>
        </p:nvSpPr>
        <p:spPr>
          <a:xfrm>
            <a:off x="304800" y="1447800"/>
            <a:ext cx="5676900" cy="4525963"/>
          </a:xfrm>
        </p:spPr>
        <p:txBody>
          <a:bodyPr>
            <a:normAutofit lnSpcReduction="10000"/>
          </a:bodyPr>
          <a:lstStyle/>
          <a:p>
            <a:r>
              <a:rPr lang="en-US" dirty="0" smtClean="0"/>
              <a:t>Traditional bond financing is inexpensive</a:t>
            </a:r>
          </a:p>
          <a:p>
            <a:r>
              <a:rPr lang="en-US" dirty="0" smtClean="0"/>
              <a:t>Tolling restrictions </a:t>
            </a:r>
          </a:p>
          <a:p>
            <a:r>
              <a:rPr lang="en-US" dirty="0" smtClean="0"/>
              <a:t>Local veto for new toll roads</a:t>
            </a:r>
          </a:p>
          <a:p>
            <a:r>
              <a:rPr lang="en-US" dirty="0" smtClean="0"/>
              <a:t>No project or combination of projects of sufficient scale</a:t>
            </a:r>
          </a:p>
          <a:p>
            <a:r>
              <a:rPr lang="en-US" dirty="0" smtClean="0"/>
              <a:t>Skepticism about preserving the </a:t>
            </a:r>
          </a:p>
          <a:p>
            <a:r>
              <a:rPr lang="en-US" dirty="0" smtClean="0"/>
              <a:t>Public interest in public infrastructure investments </a:t>
            </a:r>
          </a:p>
          <a:p>
            <a:pPr marL="109728" indent="0">
              <a:buNone/>
            </a:pPr>
            <a:r>
              <a:rPr lang="en-US" dirty="0"/>
              <a:t> </a:t>
            </a:r>
            <a:r>
              <a:rPr lang="en-US" dirty="0" smtClean="0"/>
              <a:t>  </a:t>
            </a:r>
          </a:p>
          <a:p>
            <a:pPr lvl="1"/>
            <a:endParaRPr lang="en-US" dirty="0" smtClean="0"/>
          </a:p>
        </p:txBody>
      </p:sp>
      <p:sp>
        <p:nvSpPr>
          <p:cNvPr id="6" name="TextBox 5"/>
          <p:cNvSpPr txBox="1"/>
          <p:nvPr/>
        </p:nvSpPr>
        <p:spPr>
          <a:xfrm>
            <a:off x="6134100" y="4890700"/>
            <a:ext cx="2590800" cy="276999"/>
          </a:xfrm>
          <a:prstGeom prst="rect">
            <a:avLst/>
          </a:prstGeom>
          <a:noFill/>
        </p:spPr>
        <p:txBody>
          <a:bodyPr wrap="square" rtlCol="0">
            <a:spAutoFit/>
          </a:bodyPr>
          <a:lstStyle/>
          <a:p>
            <a:pPr algn="ctr"/>
            <a:r>
              <a:rPr lang="en-US" sz="1200" dirty="0" smtClean="0"/>
              <a:t>I-494 &amp; Penn Ave Interchange</a:t>
            </a:r>
            <a:endParaRPr lang="en-US" sz="1200" dirty="0"/>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84563" y="2590800"/>
            <a:ext cx="3232424"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pPr algn="ctr"/>
            <a:r>
              <a:rPr lang="en-US" dirty="0" smtClean="0"/>
              <a:t>Example Partnerships in Minnesota</a:t>
            </a:r>
            <a:endParaRPr lang="en-US" dirty="0"/>
          </a:p>
        </p:txBody>
      </p:sp>
      <p:graphicFrame>
        <p:nvGraphicFramePr>
          <p:cNvPr id="4" name="Content Placeholder 1"/>
          <p:cNvGraphicFramePr>
            <a:graphicFrameLocks/>
          </p:cNvGraphicFramePr>
          <p:nvPr>
            <p:extLst>
              <p:ext uri="{D42A27DB-BD31-4B8C-83A1-F6EECF244321}">
                <p14:modId xmlns:p14="http://schemas.microsoft.com/office/powerpoint/2010/main" val="553533890"/>
              </p:ext>
            </p:extLst>
          </p:nvPr>
        </p:nvGraphicFramePr>
        <p:xfrm>
          <a:off x="532834" y="1250645"/>
          <a:ext cx="8077766" cy="4997755"/>
        </p:xfrm>
        <a:graphic>
          <a:graphicData uri="http://schemas.openxmlformats.org/drawingml/2006/table">
            <a:tbl>
              <a:tblPr firstRow="1" firstCol="1" bandRow="1"/>
              <a:tblGrid>
                <a:gridCol w="2364082"/>
                <a:gridCol w="2589484"/>
                <a:gridCol w="1295838"/>
                <a:gridCol w="1828362"/>
              </a:tblGrid>
              <a:tr h="595171">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spcBef>
                          <a:spcPts val="200"/>
                        </a:spcBef>
                        <a:spcAft>
                          <a:spcPts val="200"/>
                        </a:spcAft>
                      </a:pPr>
                      <a:r>
                        <a:rPr lang="en-US" sz="2000" dirty="0">
                          <a:effectLst/>
                        </a:rPr>
                        <a:t>Name of Partnership</a:t>
                      </a:r>
                      <a:endParaRPr lang="en-US" sz="2000" dirty="0">
                        <a:effectLst/>
                        <a:latin typeface="Calibri"/>
                        <a:ea typeface="Calibri"/>
                        <a:cs typeface="Times New Roman"/>
                      </a:endParaRPr>
                    </a:p>
                  </a:txBody>
                  <a:tcPr marL="73025" marR="73025"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lgn="ctr">
                        <a:spcBef>
                          <a:spcPts val="200"/>
                        </a:spcBef>
                        <a:spcAft>
                          <a:spcPts val="200"/>
                        </a:spcAft>
                      </a:pPr>
                      <a:r>
                        <a:rPr lang="en-US" sz="2000" dirty="0">
                          <a:effectLst/>
                        </a:rPr>
                        <a:t>Type </a:t>
                      </a:r>
                      <a:endParaRPr lang="en-US" sz="2000" dirty="0">
                        <a:effectLst/>
                        <a:latin typeface="Calibri"/>
                        <a:ea typeface="Calibri"/>
                        <a:cs typeface="Times New Roman"/>
                      </a:endParaRPr>
                    </a:p>
                  </a:txBody>
                  <a:tcPr marL="73025" marR="73025"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lgn="ctr">
                        <a:spcBef>
                          <a:spcPts val="200"/>
                        </a:spcBef>
                        <a:spcAft>
                          <a:spcPts val="200"/>
                        </a:spcAft>
                      </a:pPr>
                      <a:r>
                        <a:rPr lang="en-US" sz="2000" dirty="0">
                          <a:effectLst/>
                        </a:rPr>
                        <a:t>MnDOT Stake </a:t>
                      </a:r>
                      <a:endParaRPr lang="en-US" sz="2000" dirty="0">
                        <a:effectLst/>
                        <a:latin typeface="Calibri"/>
                        <a:ea typeface="Calibri"/>
                        <a:cs typeface="Times New Roman"/>
                      </a:endParaRPr>
                    </a:p>
                  </a:txBody>
                  <a:tcPr marL="73025" marR="73025"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lgn="ctr">
                        <a:spcBef>
                          <a:spcPts val="200"/>
                        </a:spcBef>
                        <a:spcAft>
                          <a:spcPts val="200"/>
                        </a:spcAft>
                      </a:pPr>
                      <a:r>
                        <a:rPr lang="en-US" sz="2000" dirty="0" smtClean="0">
                          <a:effectLst/>
                        </a:rPr>
                        <a:t>Program </a:t>
                      </a:r>
                      <a:endParaRPr lang="en-US" sz="2000" dirty="0">
                        <a:effectLst/>
                        <a:latin typeface="Calibri"/>
                        <a:ea typeface="Calibri"/>
                        <a:cs typeface="Times New Roman"/>
                      </a:endParaRPr>
                    </a:p>
                  </a:txBody>
                  <a:tcPr marL="73025" marR="73025"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r>
              <a:tr h="595171">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spcBef>
                          <a:spcPts val="200"/>
                        </a:spcBef>
                        <a:spcAft>
                          <a:spcPts val="200"/>
                        </a:spcAft>
                      </a:pPr>
                      <a:r>
                        <a:rPr lang="en-US" sz="2000" dirty="0">
                          <a:effectLst/>
                        </a:rPr>
                        <a:t>TH 7 and Louisiana Avenue</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pPr>
                      <a:r>
                        <a:rPr lang="en-US" sz="2000" dirty="0" smtClean="0">
                          <a:effectLst/>
                        </a:rPr>
                        <a:t>Public-Public: </a:t>
                      </a:r>
                      <a:r>
                        <a:rPr lang="en-US" sz="1400" dirty="0" smtClean="0">
                          <a:effectLst/>
                        </a:rPr>
                        <a:t>St. Louis Park-MnDOT</a:t>
                      </a:r>
                      <a:endParaRPr lang="en-US" sz="14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lgn="ctr">
                        <a:spcBef>
                          <a:spcPts val="200"/>
                        </a:spcBef>
                        <a:spcAft>
                          <a:spcPts val="200"/>
                        </a:spcAft>
                        <a:tabLst>
                          <a:tab pos="327025" algn="dec"/>
                        </a:tabLst>
                      </a:pPr>
                      <a:r>
                        <a:rPr lang="en-US" sz="2000" dirty="0">
                          <a:effectLst/>
                        </a:rPr>
                        <a:t>25.6% </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tabLst>
                          <a:tab pos="327025" algn="dec"/>
                        </a:tabLst>
                      </a:pPr>
                      <a:r>
                        <a:rPr lang="en-US" sz="2000" dirty="0">
                          <a:effectLst/>
                        </a:rPr>
                        <a:t>TED</a:t>
                      </a:r>
                      <a:r>
                        <a:rPr lang="en-US" sz="1800" dirty="0">
                          <a:effectLst/>
                        </a:rPr>
                        <a:t> </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825287">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spcBef>
                          <a:spcPts val="200"/>
                        </a:spcBef>
                        <a:spcAft>
                          <a:spcPts val="200"/>
                        </a:spcAft>
                      </a:pPr>
                      <a:r>
                        <a:rPr lang="en-US" sz="2000" dirty="0">
                          <a:effectLst/>
                        </a:rPr>
                        <a:t>Penn Avenue and I-494 </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pPr>
                      <a:r>
                        <a:rPr lang="en-US" sz="2000" dirty="0" smtClean="0">
                          <a:effectLst/>
                        </a:rPr>
                        <a:t>Public-Private-Public: </a:t>
                      </a:r>
                      <a:r>
                        <a:rPr lang="en-US" sz="1400" dirty="0" smtClean="0">
                          <a:effectLst/>
                        </a:rPr>
                        <a:t>City of Richfield-Best</a:t>
                      </a:r>
                      <a:r>
                        <a:rPr lang="en-US" sz="1400" baseline="0" dirty="0" smtClean="0">
                          <a:effectLst/>
                        </a:rPr>
                        <a:t> Buy- MnDOT</a:t>
                      </a:r>
                      <a:endParaRPr lang="en-US" sz="14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lgn="ctr">
                        <a:spcBef>
                          <a:spcPts val="200"/>
                        </a:spcBef>
                        <a:spcAft>
                          <a:spcPts val="200"/>
                        </a:spcAft>
                        <a:tabLst>
                          <a:tab pos="327025" algn="dec"/>
                        </a:tabLst>
                      </a:pPr>
                      <a:r>
                        <a:rPr lang="en-US" sz="2000" dirty="0">
                          <a:effectLst/>
                        </a:rPr>
                        <a:t>22.2%</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tabLst>
                          <a:tab pos="327025" algn="dec"/>
                        </a:tabLst>
                      </a:pPr>
                      <a:r>
                        <a:rPr lang="en-US" sz="2000" dirty="0">
                          <a:effectLst/>
                        </a:rPr>
                        <a:t>Unsolicited Proposal</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825287">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spcBef>
                          <a:spcPts val="200"/>
                        </a:spcBef>
                        <a:spcAft>
                          <a:spcPts val="200"/>
                        </a:spcAft>
                      </a:pPr>
                      <a:r>
                        <a:rPr lang="en-US" sz="2000" dirty="0">
                          <a:effectLst/>
                        </a:rPr>
                        <a:t>US HWY 169/Bren Road</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pPr>
                      <a:r>
                        <a:rPr lang="en-US" sz="2000" dirty="0" smtClean="0">
                          <a:effectLst/>
                        </a:rPr>
                        <a:t>Public-Private-Public: </a:t>
                      </a:r>
                      <a:r>
                        <a:rPr lang="en-US" sz="1400" dirty="0" smtClean="0">
                          <a:effectLst/>
                        </a:rPr>
                        <a:t>City</a:t>
                      </a:r>
                      <a:r>
                        <a:rPr lang="en-US" sz="1400" baseline="0" dirty="0" smtClean="0">
                          <a:effectLst/>
                        </a:rPr>
                        <a:t> of Minnetonka-United Health Group-MnDOT</a:t>
                      </a:r>
                      <a:r>
                        <a:rPr lang="en-US" sz="1400" dirty="0" smtClean="0">
                          <a:effectLst/>
                        </a:rPr>
                        <a:t> </a:t>
                      </a:r>
                      <a:endParaRPr lang="en-US" sz="14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lgn="ctr">
                        <a:spcBef>
                          <a:spcPts val="200"/>
                        </a:spcBef>
                        <a:spcAft>
                          <a:spcPts val="200"/>
                        </a:spcAft>
                        <a:tabLst>
                          <a:tab pos="327025" algn="dec"/>
                        </a:tabLst>
                      </a:pPr>
                      <a:r>
                        <a:rPr lang="en-US" sz="2000" dirty="0">
                          <a:effectLst/>
                        </a:rPr>
                        <a:t>54.6%</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tabLst>
                          <a:tab pos="327025" algn="dec"/>
                        </a:tabLst>
                      </a:pPr>
                      <a:r>
                        <a:rPr lang="en-US" sz="2000" dirty="0">
                          <a:effectLst/>
                        </a:rPr>
                        <a:t>Unsolicited Proposal</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714205">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spcBef>
                          <a:spcPts val="200"/>
                        </a:spcBef>
                        <a:spcAft>
                          <a:spcPts val="200"/>
                        </a:spcAft>
                      </a:pPr>
                      <a:r>
                        <a:rPr lang="en-US" sz="2000" dirty="0">
                          <a:effectLst/>
                        </a:rPr>
                        <a:t>US HWY 10/CSAH 34</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pPr>
                      <a:r>
                        <a:rPr lang="en-US" sz="2000" dirty="0" smtClean="0">
                          <a:effectLst/>
                        </a:rPr>
                        <a:t>Public-Private-Public:</a:t>
                      </a:r>
                      <a:r>
                        <a:rPr lang="en-US" sz="2000" baseline="0" dirty="0" smtClean="0">
                          <a:effectLst/>
                        </a:rPr>
                        <a:t> </a:t>
                      </a:r>
                      <a:r>
                        <a:rPr lang="en-US" sz="1400" baseline="0" dirty="0" smtClean="0">
                          <a:effectLst/>
                        </a:rPr>
                        <a:t>Perham-Perham Memorial Hospital, local businesses-MnDOT</a:t>
                      </a:r>
                      <a:endParaRPr lang="en-US" sz="14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lgn="ctr">
                        <a:spcBef>
                          <a:spcPts val="200"/>
                        </a:spcBef>
                        <a:spcAft>
                          <a:spcPts val="200"/>
                        </a:spcAft>
                        <a:tabLst>
                          <a:tab pos="327025" algn="dec"/>
                        </a:tabLst>
                      </a:pPr>
                      <a:r>
                        <a:rPr lang="en-US" sz="2000" dirty="0">
                          <a:effectLst/>
                        </a:rPr>
                        <a:t>62.7%</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tabLst>
                          <a:tab pos="327025" algn="dec"/>
                        </a:tabLst>
                      </a:pPr>
                      <a:r>
                        <a:rPr lang="en-US" sz="2000" dirty="0">
                          <a:effectLst/>
                        </a:rPr>
                        <a:t>TED</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95171">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spcBef>
                          <a:spcPts val="200"/>
                        </a:spcBef>
                        <a:spcAft>
                          <a:spcPts val="200"/>
                        </a:spcAft>
                      </a:pPr>
                      <a:r>
                        <a:rPr lang="en-US" sz="2000" dirty="0">
                          <a:effectLst/>
                        </a:rPr>
                        <a:t>TH 15 and 33rd Street South </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pPr>
                      <a:r>
                        <a:rPr lang="en-US" sz="2000" dirty="0" smtClean="0">
                          <a:effectLst/>
                        </a:rPr>
                        <a:t>Public-Public:</a:t>
                      </a:r>
                      <a:r>
                        <a:rPr lang="en-US" sz="2000" baseline="0" dirty="0" smtClean="0">
                          <a:effectLst/>
                        </a:rPr>
                        <a:t> </a:t>
                      </a:r>
                      <a:r>
                        <a:rPr lang="en-US" sz="1400" baseline="0" dirty="0" smtClean="0">
                          <a:effectLst/>
                        </a:rPr>
                        <a:t>St. Cloud-MnDOT</a:t>
                      </a:r>
                      <a:endParaRPr lang="en-US" sz="14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lgn="ctr">
                        <a:spcBef>
                          <a:spcPts val="200"/>
                        </a:spcBef>
                        <a:spcAft>
                          <a:spcPts val="200"/>
                        </a:spcAft>
                        <a:tabLst>
                          <a:tab pos="327025" algn="dec"/>
                        </a:tabLst>
                      </a:pPr>
                      <a:r>
                        <a:rPr lang="en-US" sz="2000" dirty="0">
                          <a:effectLst/>
                        </a:rPr>
                        <a:t>69.0%</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tabLst>
                          <a:tab pos="327025" algn="dec"/>
                        </a:tabLst>
                      </a:pPr>
                      <a:r>
                        <a:rPr lang="en-US" sz="2000" dirty="0">
                          <a:effectLst/>
                        </a:rPr>
                        <a:t>TED</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786861">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marL="0" marR="0">
                        <a:spcBef>
                          <a:spcPts val="200"/>
                        </a:spcBef>
                        <a:spcAft>
                          <a:spcPts val="200"/>
                        </a:spcAft>
                      </a:pPr>
                      <a:r>
                        <a:rPr lang="en-US" sz="2000" dirty="0">
                          <a:effectLst/>
                        </a:rPr>
                        <a:t>ABC RAMPS Improvements</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pPr>
                      <a:r>
                        <a:rPr lang="en-US" sz="2000" dirty="0" smtClean="0">
                          <a:effectLst/>
                        </a:rPr>
                        <a:t>Public-Public: </a:t>
                      </a:r>
                      <a:r>
                        <a:rPr lang="en-US" sz="1400" dirty="0" smtClean="0">
                          <a:effectLst/>
                        </a:rPr>
                        <a:t>City of Minneapolis/Target</a:t>
                      </a:r>
                      <a:r>
                        <a:rPr lang="en-US" sz="1400" baseline="0" dirty="0" smtClean="0">
                          <a:effectLst/>
                        </a:rPr>
                        <a:t> Field-</a:t>
                      </a:r>
                      <a:r>
                        <a:rPr lang="en-US" sz="1400" dirty="0" smtClean="0">
                          <a:effectLst/>
                        </a:rPr>
                        <a:t>MnDOT </a:t>
                      </a:r>
                      <a:endParaRPr lang="en-US" sz="14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lgn="ctr">
                        <a:spcBef>
                          <a:spcPts val="200"/>
                        </a:spcBef>
                        <a:spcAft>
                          <a:spcPts val="200"/>
                        </a:spcAft>
                        <a:tabLst>
                          <a:tab pos="327025" algn="dec"/>
                        </a:tabLst>
                      </a:pPr>
                      <a:r>
                        <a:rPr lang="en-US" sz="2000" dirty="0">
                          <a:effectLst/>
                        </a:rPr>
                        <a:t>100.0%</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a:spcBef>
                          <a:spcPts val="200"/>
                        </a:spcBef>
                        <a:spcAft>
                          <a:spcPts val="200"/>
                        </a:spcAft>
                        <a:tabLst>
                          <a:tab pos="327025" algn="dec"/>
                        </a:tabLst>
                      </a:pPr>
                      <a:r>
                        <a:rPr lang="en-US" sz="2000" dirty="0" smtClean="0">
                          <a:effectLst/>
                        </a:rPr>
                        <a:t>Unsolicited </a:t>
                      </a:r>
                      <a:r>
                        <a:rPr lang="en-US" sz="2000" dirty="0">
                          <a:effectLst/>
                        </a:rPr>
                        <a:t>Proposal</a:t>
                      </a:r>
                      <a:endParaRPr lang="en-US" sz="2000" dirty="0">
                        <a:effectLst/>
                        <a:latin typeface="Calibri"/>
                        <a:ea typeface="Calibri"/>
                        <a:cs typeface="Times New Roman"/>
                      </a:endParaRPr>
                    </a:p>
                  </a:txBody>
                  <a:tcPr marL="73025" marR="7302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313555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1"/>
          </a:xfrm>
        </p:spPr>
        <p:txBody>
          <a:bodyPr>
            <a:normAutofit fontScale="85000" lnSpcReduction="20000"/>
          </a:bodyPr>
          <a:lstStyle/>
          <a:p>
            <a:r>
              <a:rPr lang="en-US" sz="2400" dirty="0"/>
              <a:t>Commitment from Executive </a:t>
            </a:r>
            <a:r>
              <a:rPr lang="en-US" sz="2400" dirty="0" smtClean="0"/>
              <a:t>Leadership</a:t>
            </a:r>
          </a:p>
          <a:p>
            <a:endParaRPr lang="en-US" sz="2400" dirty="0"/>
          </a:p>
          <a:p>
            <a:r>
              <a:rPr lang="en-US" sz="2400" dirty="0" smtClean="0"/>
              <a:t>Support of policy makers</a:t>
            </a:r>
          </a:p>
          <a:p>
            <a:endParaRPr lang="en-US" sz="2400" dirty="0"/>
          </a:p>
          <a:p>
            <a:r>
              <a:rPr lang="en-US" sz="2400" dirty="0"/>
              <a:t>The Right Opportunity / </a:t>
            </a:r>
            <a:endParaRPr lang="en-US" sz="2400" dirty="0" smtClean="0"/>
          </a:p>
          <a:p>
            <a:pPr marL="109728" indent="0">
              <a:buNone/>
            </a:pPr>
            <a:r>
              <a:rPr lang="en-US" sz="2400" dirty="0"/>
              <a:t> </a:t>
            </a:r>
            <a:r>
              <a:rPr lang="en-US" sz="2400" dirty="0" smtClean="0"/>
              <a:t>  The </a:t>
            </a:r>
            <a:r>
              <a:rPr lang="en-US" sz="2400" dirty="0"/>
              <a:t>Right </a:t>
            </a:r>
            <a:r>
              <a:rPr lang="en-US" sz="2400" dirty="0" smtClean="0"/>
              <a:t>Project</a:t>
            </a:r>
          </a:p>
          <a:p>
            <a:endParaRPr lang="en-US" sz="2400" dirty="0"/>
          </a:p>
          <a:p>
            <a:r>
              <a:rPr lang="en-US" sz="2400" dirty="0"/>
              <a:t>The Right </a:t>
            </a:r>
            <a:r>
              <a:rPr lang="en-US" sz="2400" dirty="0" smtClean="0"/>
              <a:t>Partner(s)</a:t>
            </a:r>
          </a:p>
          <a:p>
            <a:pPr marL="109728" indent="0">
              <a:buNone/>
            </a:pPr>
            <a:endParaRPr lang="en-US" sz="2400" dirty="0"/>
          </a:p>
          <a:p>
            <a:r>
              <a:rPr lang="en-US" sz="2400" dirty="0"/>
              <a:t>Public </a:t>
            </a:r>
            <a:r>
              <a:rPr lang="en-US" sz="2400" dirty="0" smtClean="0"/>
              <a:t>Involvement</a:t>
            </a:r>
          </a:p>
          <a:p>
            <a:pPr marL="109728" indent="0">
              <a:buNone/>
            </a:pPr>
            <a:endParaRPr lang="en-US" sz="2400" dirty="0" smtClean="0"/>
          </a:p>
          <a:p>
            <a:r>
              <a:rPr lang="en-US" sz="2400" dirty="0" smtClean="0"/>
              <a:t>Transparency and accountability</a:t>
            </a:r>
          </a:p>
          <a:p>
            <a:endParaRPr lang="en-US" sz="2400" dirty="0"/>
          </a:p>
          <a:p>
            <a:r>
              <a:rPr lang="en-US" sz="2400" dirty="0"/>
              <a:t>A Well-Crafted </a:t>
            </a:r>
            <a:r>
              <a:rPr lang="en-US" sz="2400" dirty="0" smtClean="0"/>
              <a:t>Plan, Contract, and</a:t>
            </a:r>
          </a:p>
          <a:p>
            <a:pPr marL="109728" indent="0">
              <a:buNone/>
            </a:pPr>
            <a:r>
              <a:rPr lang="en-US" sz="2400" dirty="0" smtClean="0"/>
              <a:t> Defined Process</a:t>
            </a:r>
          </a:p>
          <a:p>
            <a:pPr marL="109728" indent="0">
              <a:buNone/>
            </a:pPr>
            <a:endParaRPr lang="en-US" sz="2400" dirty="0" smtClean="0"/>
          </a:p>
          <a:p>
            <a:pPr marL="109728" indent="0">
              <a:buNone/>
            </a:pPr>
            <a:endParaRPr lang="en-US" sz="2400" dirty="0" smtClean="0"/>
          </a:p>
          <a:p>
            <a:endParaRPr lang="en-US" sz="2400" dirty="0"/>
          </a:p>
          <a:p>
            <a:endParaRPr lang="en-US" sz="2400" dirty="0"/>
          </a:p>
          <a:p>
            <a:pPr marL="109728" indent="0">
              <a:buNone/>
            </a:pPr>
            <a:endParaRPr lang="en-US" dirty="0"/>
          </a:p>
        </p:txBody>
      </p:sp>
      <p:sp>
        <p:nvSpPr>
          <p:cNvPr id="3" name="Title 2"/>
          <p:cNvSpPr>
            <a:spLocks noGrp="1"/>
          </p:cNvSpPr>
          <p:nvPr>
            <p:ph type="title"/>
          </p:nvPr>
        </p:nvSpPr>
        <p:spPr>
          <a:xfrm>
            <a:off x="762000" y="304800"/>
            <a:ext cx="7620000" cy="1143000"/>
          </a:xfrm>
        </p:spPr>
        <p:txBody>
          <a:bodyPr>
            <a:normAutofit fontScale="90000"/>
          </a:bodyPr>
          <a:lstStyle/>
          <a:p>
            <a:pPr algn="ctr"/>
            <a:r>
              <a:rPr lang="en-US" dirty="0" smtClean="0"/>
              <a:t>Requirements for Successful P3s</a:t>
            </a:r>
            <a:endParaRPr lang="en-US" dirty="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62600" y="1981200"/>
            <a:ext cx="325478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53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755" y="709581"/>
            <a:ext cx="8229600" cy="800100"/>
          </a:xfrm>
        </p:spPr>
        <p:txBody>
          <a:bodyPr>
            <a:noAutofit/>
          </a:bodyPr>
          <a:lstStyle/>
          <a:p>
            <a:pPr algn="ctr"/>
            <a:r>
              <a:rPr lang="en-US" sz="3500" dirty="0" smtClean="0"/>
              <a:t>From Vision to Plan to Program </a:t>
            </a:r>
            <a:r>
              <a:rPr lang="en-US" sz="2800" dirty="0" smtClean="0"/>
              <a:t/>
            </a:r>
            <a:br>
              <a:rPr lang="en-US" sz="2800" dirty="0" smtClean="0"/>
            </a:br>
            <a:endParaRPr lang="en-US" sz="2800" dirty="0"/>
          </a:p>
        </p:txBody>
      </p:sp>
      <p:sp>
        <p:nvSpPr>
          <p:cNvPr id="3" name="Text Placeholder 2"/>
          <p:cNvSpPr>
            <a:spLocks noGrp="1"/>
          </p:cNvSpPr>
          <p:nvPr>
            <p:ph idx="1"/>
          </p:nvPr>
        </p:nvSpPr>
        <p:spPr/>
        <p:txBody>
          <a:bodyPr/>
          <a:lstStyle/>
          <a:p>
            <a:pPr>
              <a:buNone/>
            </a:pPr>
            <a:r>
              <a:rPr lang="en-US" dirty="0" smtClean="0"/>
              <a:t>	</a:t>
            </a:r>
          </a:p>
        </p:txBody>
      </p:sp>
      <p:grpSp>
        <p:nvGrpSpPr>
          <p:cNvPr id="2" name="Group 1"/>
          <p:cNvGrpSpPr/>
          <p:nvPr/>
        </p:nvGrpSpPr>
        <p:grpSpPr>
          <a:xfrm>
            <a:off x="460755" y="1519409"/>
            <a:ext cx="7966364" cy="2514600"/>
            <a:chOff x="520202" y="1646216"/>
            <a:chExt cx="7966364" cy="2514600"/>
          </a:xfrm>
        </p:grpSpPr>
        <p:sp>
          <p:nvSpPr>
            <p:cNvPr id="15" name="Right Arrow 14"/>
            <p:cNvSpPr/>
            <p:nvPr/>
          </p:nvSpPr>
          <p:spPr>
            <a:xfrm>
              <a:off x="520202" y="1646216"/>
              <a:ext cx="7966364" cy="1219200"/>
            </a:xfrm>
            <a:prstGeom prst="rightArrow">
              <a:avLst/>
            </a:prstGeom>
            <a:solidFill>
              <a:srgbClr val="385D8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effectLst>
                    <a:outerShdw blurRad="38100" dist="38100" dir="2700000" algn="tl">
                      <a:srgbClr val="000000">
                        <a:alpha val="43137"/>
                      </a:srgbClr>
                    </a:outerShdw>
                  </a:effectLst>
                  <a:latin typeface="Arial Narrow" pitchFamily="34" charset="0"/>
                </a:rPr>
                <a:t>Minnesota GO 50-year Vision</a:t>
              </a:r>
              <a:endParaRPr lang="en-US" sz="2400" b="1" dirty="0">
                <a:effectLst>
                  <a:outerShdw blurRad="38100" dist="38100" dir="2700000" algn="tl">
                    <a:srgbClr val="000000">
                      <a:alpha val="43137"/>
                    </a:srgbClr>
                  </a:outerShdw>
                </a:effectLst>
                <a:latin typeface="Arial Narrow" pitchFamily="34" charset="0"/>
              </a:endParaRPr>
            </a:p>
          </p:txBody>
        </p:sp>
        <p:sp>
          <p:nvSpPr>
            <p:cNvPr id="16" name="Rectangle 15"/>
            <p:cNvSpPr/>
            <p:nvPr/>
          </p:nvSpPr>
          <p:spPr>
            <a:xfrm>
              <a:off x="520202" y="2560616"/>
              <a:ext cx="1939636"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385D8A"/>
                  </a:solidFill>
                  <a:latin typeface="Arial Narrow" pitchFamily="34" charset="0"/>
                </a:rPr>
                <a:t>Desired</a:t>
              </a:r>
            </a:p>
            <a:p>
              <a:pPr>
                <a:spcAft>
                  <a:spcPts val="1200"/>
                </a:spcAft>
              </a:pPr>
              <a:r>
                <a:rPr lang="en-US" sz="2000" b="1" dirty="0" smtClean="0">
                  <a:solidFill>
                    <a:srgbClr val="385D8A"/>
                  </a:solidFill>
                  <a:latin typeface="Arial Narrow" pitchFamily="34" charset="0"/>
                </a:rPr>
                <a:t>Outcomes</a:t>
              </a:r>
            </a:p>
            <a:p>
              <a:r>
                <a:rPr lang="en-US" sz="2000" b="1" dirty="0" smtClean="0">
                  <a:solidFill>
                    <a:srgbClr val="385D8A"/>
                  </a:solidFill>
                  <a:latin typeface="Arial Narrow" pitchFamily="34" charset="0"/>
                </a:rPr>
                <a:t>Guiding</a:t>
              </a:r>
            </a:p>
            <a:p>
              <a:r>
                <a:rPr lang="en-US" sz="2000" b="1" dirty="0" smtClean="0">
                  <a:solidFill>
                    <a:srgbClr val="385D8A"/>
                  </a:solidFill>
                  <a:latin typeface="Arial Narrow" pitchFamily="34" charset="0"/>
                </a:rPr>
                <a:t>Principles</a:t>
              </a:r>
              <a:endParaRPr lang="en-US" sz="2000" b="1" dirty="0">
                <a:solidFill>
                  <a:srgbClr val="385D8A"/>
                </a:solidFill>
                <a:latin typeface="Arial Narrow" pitchFamily="34" charset="0"/>
              </a:endParaRPr>
            </a:p>
          </p:txBody>
        </p:sp>
      </p:grpSp>
      <p:grpSp>
        <p:nvGrpSpPr>
          <p:cNvPr id="5" name="Group 4"/>
          <p:cNvGrpSpPr/>
          <p:nvPr/>
        </p:nvGrpSpPr>
        <p:grpSpPr>
          <a:xfrm>
            <a:off x="2286001" y="2109959"/>
            <a:ext cx="6200567" cy="2398059"/>
            <a:chOff x="2743200" y="3167300"/>
            <a:chExt cx="5743366" cy="1750359"/>
          </a:xfrm>
        </p:grpSpPr>
        <p:sp>
          <p:nvSpPr>
            <p:cNvPr id="17" name="Right Arrow 16"/>
            <p:cNvSpPr/>
            <p:nvPr/>
          </p:nvSpPr>
          <p:spPr>
            <a:xfrm>
              <a:off x="2743200" y="3167300"/>
              <a:ext cx="5743366" cy="848659"/>
            </a:xfrm>
            <a:prstGeom prst="rightArrow">
              <a:avLst/>
            </a:prstGeom>
            <a:solidFill>
              <a:srgbClr val="88A1C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effectLst>
                    <a:outerShdw blurRad="38100" dist="38100" dir="2700000" algn="tl">
                      <a:srgbClr val="000000">
                        <a:alpha val="43137"/>
                      </a:srgbClr>
                    </a:outerShdw>
                  </a:effectLst>
                  <a:latin typeface="Arial Narrow" pitchFamily="34" charset="0"/>
                </a:rPr>
                <a:t>Statewide Multimodal Transportation Plan</a:t>
              </a:r>
              <a:endParaRPr lang="en-US" sz="2400" b="1" dirty="0">
                <a:effectLst>
                  <a:outerShdw blurRad="38100" dist="38100" dir="2700000" algn="tl">
                    <a:srgbClr val="000000">
                      <a:alpha val="43137"/>
                    </a:srgbClr>
                  </a:outerShdw>
                </a:effectLst>
                <a:latin typeface="Arial Narrow" pitchFamily="34" charset="0"/>
              </a:endParaRPr>
            </a:p>
          </p:txBody>
        </p:sp>
        <p:sp>
          <p:nvSpPr>
            <p:cNvPr id="18" name="Rectangle 17"/>
            <p:cNvSpPr/>
            <p:nvPr/>
          </p:nvSpPr>
          <p:spPr>
            <a:xfrm>
              <a:off x="2743200" y="3803794"/>
              <a:ext cx="1869933" cy="1113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385D8A"/>
                  </a:solidFill>
                  <a:latin typeface="Arial Narrow" pitchFamily="34" charset="0"/>
                </a:rPr>
                <a:t>Multimodal Objectives</a:t>
              </a:r>
            </a:p>
            <a:p>
              <a:r>
                <a:rPr lang="en-US" sz="2000" b="1" dirty="0">
                  <a:solidFill>
                    <a:srgbClr val="385D8A"/>
                  </a:solidFill>
                  <a:latin typeface="Arial Narrow" pitchFamily="34" charset="0"/>
                </a:rPr>
                <a:t>Strategies</a:t>
              </a:r>
            </a:p>
          </p:txBody>
        </p:sp>
      </p:grpSp>
      <p:grpSp>
        <p:nvGrpSpPr>
          <p:cNvPr id="23" name="Group 22"/>
          <p:cNvGrpSpPr/>
          <p:nvPr/>
        </p:nvGrpSpPr>
        <p:grpSpPr>
          <a:xfrm>
            <a:off x="3837856" y="2691307"/>
            <a:ext cx="4610611" cy="3423999"/>
            <a:chOff x="4648200" y="3682297"/>
            <a:chExt cx="4267199" cy="2870902"/>
          </a:xfrm>
        </p:grpSpPr>
        <p:sp>
          <p:nvSpPr>
            <p:cNvPr id="19" name="Right Arrow 18"/>
            <p:cNvSpPr/>
            <p:nvPr/>
          </p:nvSpPr>
          <p:spPr>
            <a:xfrm>
              <a:off x="4648200" y="3682297"/>
              <a:ext cx="4267199" cy="1011537"/>
            </a:xfrm>
            <a:prstGeom prst="rightArrow">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effectLst>
                    <a:outerShdw blurRad="38100" dist="38100" dir="2700000" algn="tl">
                      <a:srgbClr val="000000">
                        <a:alpha val="43137"/>
                      </a:srgbClr>
                    </a:outerShdw>
                  </a:effectLst>
                  <a:latin typeface="Arial Narrow" pitchFamily="34" charset="0"/>
                </a:rPr>
                <a:t>State Highway Investment Plan</a:t>
              </a:r>
              <a:endParaRPr lang="en-US" sz="2200" b="1" dirty="0">
                <a:effectLst>
                  <a:outerShdw blurRad="38100" dist="38100" dir="2700000" algn="tl">
                    <a:srgbClr val="000000">
                      <a:alpha val="43137"/>
                    </a:srgbClr>
                  </a:outerShdw>
                </a:effectLst>
                <a:latin typeface="Arial Narrow" pitchFamily="34" charset="0"/>
              </a:endParaRPr>
            </a:p>
          </p:txBody>
        </p:sp>
        <p:sp>
          <p:nvSpPr>
            <p:cNvPr id="20" name="Rectangle 19"/>
            <p:cNvSpPr/>
            <p:nvPr/>
          </p:nvSpPr>
          <p:spPr>
            <a:xfrm>
              <a:off x="4648200" y="4440947"/>
              <a:ext cx="3778916" cy="2112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385D8A"/>
                  </a:solidFill>
                  <a:latin typeface="Arial Narrow" pitchFamily="34" charset="0"/>
                </a:rPr>
                <a:t>Mode-Specific Strategies &amp; Guidance</a:t>
              </a:r>
            </a:p>
            <a:p>
              <a:r>
                <a:rPr lang="en-US" sz="2000" b="1" dirty="0">
                  <a:solidFill>
                    <a:srgbClr val="385D8A"/>
                  </a:solidFill>
                  <a:latin typeface="Arial Narrow" pitchFamily="34" charset="0"/>
                </a:rPr>
                <a:t>Performance Measures &amp; Performance-Based Needs</a:t>
              </a:r>
            </a:p>
            <a:p>
              <a:r>
                <a:rPr lang="en-US" sz="2000" b="1" dirty="0">
                  <a:solidFill>
                    <a:srgbClr val="385D8A"/>
                  </a:solidFill>
                  <a:latin typeface="Arial Narrow" pitchFamily="34" charset="0"/>
                </a:rPr>
                <a:t>Investment Optimization</a:t>
              </a:r>
            </a:p>
            <a:p>
              <a:r>
                <a:rPr lang="en-US" sz="2000" b="1" dirty="0">
                  <a:solidFill>
                    <a:srgbClr val="385D8A"/>
                  </a:solidFill>
                  <a:latin typeface="Arial Narrow" pitchFamily="34" charset="0"/>
                </a:rPr>
                <a:t>System Priorities &amp; Definition</a:t>
              </a:r>
            </a:p>
          </p:txBody>
        </p:sp>
      </p:grpSp>
    </p:spTree>
    <p:extLst>
      <p:ext uri="{BB962C8B-B14F-4D97-AF65-F5344CB8AC3E}">
        <p14:creationId xmlns:p14="http://schemas.microsoft.com/office/powerpoint/2010/main" val="197890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09600" y="1066800"/>
            <a:ext cx="7772400" cy="4038600"/>
          </a:xfrm>
        </p:spPr>
        <p:txBody>
          <a:bodyPr/>
          <a:lstStyle/>
          <a:p>
            <a:pPr marL="362733" indent="-253915" algn="ctr" eaLnBrk="1" hangingPunct="1">
              <a:buFontTx/>
              <a:buNone/>
              <a:defRPr/>
            </a:pPr>
            <a:r>
              <a:rPr lang="en-US" sz="4400" b="1" dirty="0" smtClean="0">
                <a:latin typeface="Arial" panose="020B0604020202020204" pitchFamily="34" charset="0"/>
                <a:cs typeface="Arial" panose="020B0604020202020204" pitchFamily="34" charset="0"/>
              </a:rPr>
              <a:t>Questions?</a:t>
            </a:r>
          </a:p>
          <a:p>
            <a:pPr marL="362733" indent="-253915" algn="ctr" eaLnBrk="1" hangingPunct="1">
              <a:buFontTx/>
              <a:buNone/>
              <a:defRPr/>
            </a:pPr>
            <a:endParaRPr lang="en-US" dirty="0" smtClean="0">
              <a:latin typeface="Arial" panose="020B0604020202020204" pitchFamily="34" charset="0"/>
              <a:cs typeface="Arial" panose="020B0604020202020204" pitchFamily="34" charset="0"/>
            </a:endParaRPr>
          </a:p>
          <a:p>
            <a:pPr marL="362733" indent="-253915" algn="ctr" eaLnBrk="1" hangingPunct="1">
              <a:buFontTx/>
              <a:buNone/>
              <a:defRPr/>
            </a:pPr>
            <a:r>
              <a:rPr lang="en-US" dirty="0" smtClean="0">
                <a:solidFill>
                  <a:schemeClr val="bg1">
                    <a:lumMod val="95000"/>
                  </a:schemeClr>
                </a:solidFill>
                <a:latin typeface="Arial" panose="020B0604020202020204" pitchFamily="34" charset="0"/>
                <a:cs typeface="Arial" panose="020B0604020202020204" pitchFamily="34" charset="0"/>
                <a:hlinkClick r:id="rId3"/>
              </a:rPr>
              <a:t>www.mndot.gov</a:t>
            </a:r>
            <a:endParaRPr lang="en-US" dirty="0" smtClean="0">
              <a:solidFill>
                <a:schemeClr val="bg1">
                  <a:lumMod val="95000"/>
                </a:schemeClr>
              </a:solidFill>
              <a:latin typeface="Arial" panose="020B0604020202020204" pitchFamily="34" charset="0"/>
              <a:cs typeface="Arial" panose="020B0604020202020204" pitchFamily="34" charset="0"/>
            </a:endParaRPr>
          </a:p>
          <a:p>
            <a:pPr marL="362733" indent="-253915" algn="ctr" eaLnBrk="1" hangingPunct="1">
              <a:buFontTx/>
              <a:buNone/>
              <a:defRPr/>
            </a:pPr>
            <a:endParaRPr lang="en-US" dirty="0" smtClean="0">
              <a:latin typeface="Arial" panose="020B0604020202020204" pitchFamily="34" charset="0"/>
              <a:cs typeface="Arial" panose="020B0604020202020204" pitchFamily="34" charset="0"/>
            </a:endParaRPr>
          </a:p>
          <a:p>
            <a:pPr marL="362733" indent="-253915" algn="ctr" eaLnBrk="1" hangingPunct="1">
              <a:buFontTx/>
              <a:buNone/>
              <a:defRPr/>
            </a:pPr>
            <a:r>
              <a:rPr lang="en-US" dirty="0" smtClean="0">
                <a:latin typeface="Arial" panose="020B0604020202020204" pitchFamily="34" charset="0"/>
                <a:cs typeface="Arial" panose="020B0604020202020204" pitchFamily="34" charset="0"/>
              </a:rPr>
              <a:t>Scott Peterson, Director of Government Affairs</a:t>
            </a:r>
          </a:p>
          <a:p>
            <a:pPr marL="362733" indent="-253915" algn="ctr" eaLnBrk="1" hangingPunct="1">
              <a:buFontTx/>
              <a:buNone/>
              <a:defRPr/>
            </a:pPr>
            <a:r>
              <a:rPr lang="en-US" dirty="0" smtClean="0">
                <a:latin typeface="Arial" panose="020B0604020202020204" pitchFamily="34" charset="0"/>
                <a:cs typeface="Arial" panose="020B0604020202020204" pitchFamily="34" charset="0"/>
              </a:rPr>
              <a:t>651-366-4817</a:t>
            </a:r>
          </a:p>
          <a:p>
            <a:pPr marL="362733" indent="-253915" algn="ctr" eaLnBrk="1" hangingPunct="1">
              <a:buFontTx/>
              <a:buNone/>
              <a:defRPr/>
            </a:pPr>
            <a:r>
              <a:rPr lang="en-US" dirty="0" smtClean="0">
                <a:solidFill>
                  <a:schemeClr val="bg1">
                    <a:lumMod val="95000"/>
                  </a:schemeClr>
                </a:solidFill>
                <a:latin typeface="Arial" panose="020B0604020202020204" pitchFamily="34" charset="0"/>
                <a:cs typeface="Arial" panose="020B0604020202020204" pitchFamily="34" charset="0"/>
                <a:hlinkClick r:id="rId4"/>
              </a:rPr>
              <a:t>scott.r.peterson@state.mn.us</a:t>
            </a:r>
            <a:r>
              <a:rPr lang="en-US" dirty="0" smtClean="0">
                <a:solidFill>
                  <a:schemeClr val="bg1">
                    <a:lumMod val="95000"/>
                  </a:schemeClr>
                </a:solidFill>
                <a:latin typeface="Arial" panose="020B0604020202020204" pitchFamily="34" charset="0"/>
                <a:cs typeface="Arial" panose="020B0604020202020204" pitchFamily="34" charset="0"/>
              </a:rPr>
              <a:t> </a:t>
            </a:r>
          </a:p>
          <a:p>
            <a:pPr marL="362733" indent="-253915" algn="ctr" eaLnBrk="1" hangingPunct="1">
              <a:buFontTx/>
              <a:buNone/>
              <a:defRP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12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228600"/>
            <a:ext cx="8382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solidFill>
                  <a:schemeClr val="tx1"/>
                </a:solidFill>
                <a:latin typeface="Arial Narrow" pitchFamily="34" charset="0"/>
              </a:rPr>
              <a:t>Minnesota GO: Investment </a:t>
            </a:r>
            <a:r>
              <a:rPr lang="en-US" sz="3200" dirty="0">
                <a:solidFill>
                  <a:schemeClr val="tx1"/>
                </a:solidFill>
                <a:latin typeface="Arial Narrow" pitchFamily="34" charset="0"/>
              </a:rPr>
              <a:t>Priorities &amp; Direction</a:t>
            </a: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845"/>
          <a:stretch/>
        </p:blipFill>
        <p:spPr bwMode="auto">
          <a:xfrm>
            <a:off x="381000" y="1219200"/>
            <a:ext cx="8382000" cy="505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4949" y="3429000"/>
            <a:ext cx="2194560" cy="1323439"/>
          </a:xfrm>
          <a:prstGeom prst="rect">
            <a:avLst/>
          </a:prstGeom>
          <a:solidFill>
            <a:schemeClr val="bg1"/>
          </a:solidFill>
        </p:spPr>
        <p:txBody>
          <a:bodyPr wrap="square" rtlCol="0">
            <a:spAutoFit/>
          </a:bodyPr>
          <a:lstStyle/>
          <a:p>
            <a:pPr algn="ctr"/>
            <a:r>
              <a:rPr lang="en-US" sz="2000" b="1" dirty="0">
                <a:solidFill>
                  <a:srgbClr val="000000"/>
                </a:solidFill>
                <a:latin typeface="Arial Narrow" panose="020B0606020202030204" pitchFamily="34" charset="0"/>
                <a:cs typeface="Arial" panose="020B0604020202020204" pitchFamily="34" charset="0"/>
              </a:rPr>
              <a:t>Emphasis on Maintaining existing infrastructure</a:t>
            </a:r>
          </a:p>
        </p:txBody>
      </p:sp>
      <p:sp>
        <p:nvSpPr>
          <p:cNvPr id="10" name="TextBox 9"/>
          <p:cNvSpPr txBox="1"/>
          <p:nvPr/>
        </p:nvSpPr>
        <p:spPr>
          <a:xfrm>
            <a:off x="3308169" y="4876800"/>
            <a:ext cx="2514600" cy="1280160"/>
          </a:xfrm>
          <a:prstGeom prst="rect">
            <a:avLst/>
          </a:prstGeom>
          <a:solidFill>
            <a:schemeClr val="bg1"/>
          </a:solidFill>
        </p:spPr>
        <p:txBody>
          <a:bodyPr wrap="square" rtlCol="0">
            <a:spAutoFit/>
          </a:bodyPr>
          <a:lstStyle/>
          <a:p>
            <a:pPr algn="ctr"/>
            <a:r>
              <a:rPr lang="en-US" sz="2000" b="1" dirty="0">
                <a:solidFill>
                  <a:srgbClr val="000000"/>
                </a:solidFill>
                <a:latin typeface="Arial Narrow" panose="020B0606020202030204" pitchFamily="34" charset="0"/>
                <a:cs typeface="Arial" panose="020B0604020202020204" pitchFamily="34" charset="0"/>
              </a:rPr>
              <a:t>Emphasis on infrastructure &amp; safety, some local/mobility</a:t>
            </a:r>
          </a:p>
        </p:txBody>
      </p:sp>
      <p:sp>
        <p:nvSpPr>
          <p:cNvPr id="11" name="TextBox 10"/>
          <p:cNvSpPr txBox="1"/>
          <p:nvPr/>
        </p:nvSpPr>
        <p:spPr>
          <a:xfrm>
            <a:off x="6551023" y="3379797"/>
            <a:ext cx="2209800" cy="1554480"/>
          </a:xfrm>
          <a:prstGeom prst="rect">
            <a:avLst/>
          </a:prstGeom>
          <a:solidFill>
            <a:schemeClr val="bg1"/>
          </a:solidFill>
        </p:spPr>
        <p:txBody>
          <a:bodyPr wrap="square" rtlCol="0">
            <a:spAutoFit/>
          </a:bodyPr>
          <a:lstStyle/>
          <a:p>
            <a:pPr algn="ctr"/>
            <a:r>
              <a:rPr lang="en-US" sz="2000" b="1" dirty="0">
                <a:solidFill>
                  <a:srgbClr val="000000"/>
                </a:solidFill>
                <a:latin typeface="Arial Narrow" panose="020B0606020202030204" pitchFamily="34" charset="0"/>
                <a:cs typeface="Arial" panose="020B0604020202020204" pitchFamily="34" charset="0"/>
              </a:rPr>
              <a:t>Emphasis on mobility for all modes, address local concerns</a:t>
            </a:r>
          </a:p>
        </p:txBody>
      </p:sp>
      <p:sp>
        <p:nvSpPr>
          <p:cNvPr id="2" name="Slide Number Placeholder 1"/>
          <p:cNvSpPr>
            <a:spLocks noGrp="1"/>
          </p:cNvSpPr>
          <p:nvPr>
            <p:ph type="sldNum" sz="quarter" idx="12"/>
          </p:nvPr>
        </p:nvSpPr>
        <p:spPr/>
        <p:txBody>
          <a:bodyPr/>
          <a:lstStyle/>
          <a:p>
            <a:fld id="{98197299-54CD-481E-A434-48C6F7D6CABE}"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136330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457200"/>
            <a:ext cx="8839200" cy="8382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solidFill>
                  <a:schemeClr val="tx1"/>
                </a:solidFill>
                <a:latin typeface="Arial Narrow" pitchFamily="34" charset="0"/>
              </a:rPr>
              <a:t>Minnesota GO: Investment </a:t>
            </a:r>
            <a:r>
              <a:rPr lang="en-US" sz="3200" dirty="0">
                <a:solidFill>
                  <a:schemeClr val="tx1"/>
                </a:solidFill>
                <a:latin typeface="Arial Narrow" pitchFamily="34" charset="0"/>
              </a:rPr>
              <a:t>Priorities &amp; Direction</a:t>
            </a:r>
          </a:p>
        </p:txBody>
      </p:sp>
      <p:grpSp>
        <p:nvGrpSpPr>
          <p:cNvPr id="2" name="Group 1"/>
          <p:cNvGrpSpPr/>
          <p:nvPr/>
        </p:nvGrpSpPr>
        <p:grpSpPr>
          <a:xfrm>
            <a:off x="152400" y="1600200"/>
            <a:ext cx="8839200" cy="4549422"/>
            <a:chOff x="457200" y="2286000"/>
            <a:chExt cx="8229600" cy="3810000"/>
          </a:xfrm>
        </p:grpSpPr>
        <p:pic>
          <p:nvPicPr>
            <p:cNvPr id="4" name="Picture 3"/>
            <p:cNvPicPr/>
            <p:nvPr/>
          </p:nvPicPr>
          <p:blipFill rotWithShape="1">
            <a:blip r:embed="rId3"/>
            <a:srcRect l="4647" t="11578" r="60577" b="18958"/>
            <a:stretch/>
          </p:blipFill>
          <p:spPr bwMode="auto">
            <a:xfrm>
              <a:off x="457200" y="2286000"/>
              <a:ext cx="4265295" cy="38100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7372" t="13748" r="61218" b="20405"/>
            <a:stretch/>
          </p:blipFill>
          <p:spPr bwMode="auto">
            <a:xfrm>
              <a:off x="4722495" y="2286000"/>
              <a:ext cx="3964305" cy="3810000"/>
            </a:xfrm>
            <a:prstGeom prst="rect">
              <a:avLst/>
            </a:prstGeom>
            <a:ln>
              <a:noFill/>
            </a:ln>
            <a:extLst>
              <a:ext uri="{53640926-AAD7-44D8-BBD7-CCE9431645EC}">
                <a14:shadowObscured xmlns:a14="http://schemas.microsoft.com/office/drawing/2010/main"/>
              </a:ext>
            </a:extLst>
          </p:spPr>
        </p:pic>
      </p:grpSp>
      <p:sp>
        <p:nvSpPr>
          <p:cNvPr id="6" name="Slide Number Placeholder 5"/>
          <p:cNvSpPr>
            <a:spLocks noGrp="1"/>
          </p:cNvSpPr>
          <p:nvPr>
            <p:ph type="sldNum" sz="quarter" idx="12"/>
          </p:nvPr>
        </p:nvSpPr>
        <p:spPr/>
        <p:txBody>
          <a:bodyPr/>
          <a:lstStyle/>
          <a:p>
            <a:fld id="{98197299-54CD-481E-A434-48C6F7D6CABE}"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317983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229600" cy="4678363"/>
          </a:xfrm>
        </p:spPr>
        <p:txBody>
          <a:bodyPr/>
          <a:lstStyle/>
          <a:p>
            <a:r>
              <a:rPr lang="en-US" dirty="0" smtClean="0"/>
              <a:t>Recommendations of                        management systems:</a:t>
            </a:r>
          </a:p>
          <a:p>
            <a:pPr lvl="1"/>
            <a:r>
              <a:rPr lang="en-US" dirty="0" smtClean="0"/>
              <a:t>Pavement smoothness</a:t>
            </a:r>
          </a:p>
          <a:p>
            <a:pPr lvl="1"/>
            <a:r>
              <a:rPr lang="en-US" dirty="0" smtClean="0"/>
              <a:t>Pavement quality</a:t>
            </a:r>
          </a:p>
          <a:p>
            <a:pPr lvl="1"/>
            <a:endParaRPr lang="en-US" dirty="0" smtClean="0"/>
          </a:p>
          <a:p>
            <a:r>
              <a:rPr lang="en-US" dirty="0"/>
              <a:t>Achievement of plan outcomes and FHWA targets.</a:t>
            </a:r>
          </a:p>
          <a:p>
            <a:endParaRPr lang="en-US" dirty="0" smtClean="0"/>
          </a:p>
          <a:p>
            <a:r>
              <a:rPr lang="en-US" dirty="0" smtClean="0"/>
              <a:t>Project continuity and coordination with other state or local projects.</a:t>
            </a:r>
          </a:p>
        </p:txBody>
      </p:sp>
      <p:sp>
        <p:nvSpPr>
          <p:cNvPr id="2" name="Title 1"/>
          <p:cNvSpPr>
            <a:spLocks noGrp="1"/>
          </p:cNvSpPr>
          <p:nvPr>
            <p:ph type="title"/>
          </p:nvPr>
        </p:nvSpPr>
        <p:spPr/>
        <p:txBody>
          <a:bodyPr>
            <a:normAutofit/>
          </a:bodyPr>
          <a:lstStyle/>
          <a:p>
            <a:pPr algn="ctr"/>
            <a:r>
              <a:rPr lang="en-US" sz="3200" dirty="0" smtClean="0"/>
              <a:t>Example: Pavement Preservation Project</a:t>
            </a:r>
            <a:endParaRPr lang="en-US" sz="3200" dirty="0"/>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3174" t="35047" r="63770" b="23429"/>
          <a:stretch/>
        </p:blipFill>
        <p:spPr bwMode="auto">
          <a:xfrm>
            <a:off x="5105400" y="1600200"/>
            <a:ext cx="3124200" cy="175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89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995" y="1905000"/>
            <a:ext cx="6076405" cy="1584960"/>
          </a:xfrm>
        </p:spPr>
        <p:txBody>
          <a:bodyPr>
            <a:normAutofit/>
          </a:bodyPr>
          <a:lstStyle/>
          <a:p>
            <a:r>
              <a:rPr lang="en-US" dirty="0" smtClean="0"/>
              <a:t>Identifying congested areas may involve using the following evaluation criteria</a:t>
            </a:r>
            <a:endParaRPr lang="en-US" dirty="0" smtClean="0">
              <a:effectLst/>
            </a:endParaRPr>
          </a:p>
          <a:p>
            <a:endParaRPr lang="en-US" dirty="0" smtClean="0">
              <a:effectLst/>
            </a:endParaRPr>
          </a:p>
        </p:txBody>
      </p:sp>
      <p:sp>
        <p:nvSpPr>
          <p:cNvPr id="2" name="Title 1"/>
          <p:cNvSpPr>
            <a:spLocks noGrp="1"/>
          </p:cNvSpPr>
          <p:nvPr>
            <p:ph type="title"/>
          </p:nvPr>
        </p:nvSpPr>
        <p:spPr>
          <a:xfrm>
            <a:off x="381000" y="274638"/>
            <a:ext cx="8458200" cy="1020762"/>
          </a:xfrm>
        </p:spPr>
        <p:txBody>
          <a:bodyPr>
            <a:normAutofit fontScale="90000"/>
          </a:bodyPr>
          <a:lstStyle/>
          <a:p>
            <a:r>
              <a:rPr lang="en-US" sz="4000" dirty="0" smtClean="0"/>
              <a:t>Example: </a:t>
            </a:r>
            <a:r>
              <a:rPr lang="en-US" sz="3600" dirty="0" smtClean="0"/>
              <a:t>Twin</a:t>
            </a:r>
            <a:r>
              <a:rPr lang="en-US" sz="4000" dirty="0" smtClean="0"/>
              <a:t> Cities</a:t>
            </a:r>
            <a:r>
              <a:rPr lang="en-US" sz="4000" dirty="0"/>
              <a:t> </a:t>
            </a:r>
            <a:r>
              <a:rPr lang="en-US" sz="4000" dirty="0" smtClean="0"/>
              <a:t>Mobility Project</a:t>
            </a:r>
            <a:endParaRPr lang="en-US" sz="40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48400" y="1295400"/>
            <a:ext cx="2590800" cy="242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4983" y="3810000"/>
            <a:ext cx="8686800" cy="2408352"/>
          </a:xfrm>
          <a:prstGeom prst="rect">
            <a:avLst/>
          </a:prstGeom>
          <a:noFill/>
        </p:spPr>
        <p:txBody>
          <a:bodyPr wrap="square" numCol="2" rtlCol="0">
            <a:spAutoFit/>
          </a:bodyPr>
          <a:lstStyle/>
          <a:p>
            <a:pPr marL="621792" lvl="1" indent="-228600">
              <a:spcBef>
                <a:spcPts val="324"/>
              </a:spcBef>
              <a:buClr>
                <a:srgbClr val="003F5F"/>
              </a:buClr>
              <a:buFont typeface="Verdana"/>
              <a:buChar char="◦"/>
            </a:pPr>
            <a:r>
              <a:rPr lang="en-US" sz="2300" dirty="0">
                <a:solidFill>
                  <a:srgbClr val="003F5F"/>
                </a:solidFill>
              </a:rPr>
              <a:t>Predictable, congestion-free travel options</a:t>
            </a:r>
          </a:p>
          <a:p>
            <a:pPr marL="621792" lvl="1" indent="-228600">
              <a:spcBef>
                <a:spcPts val="324"/>
              </a:spcBef>
              <a:buClr>
                <a:srgbClr val="003F5F"/>
              </a:buClr>
              <a:buFont typeface="Verdana"/>
              <a:buChar char="◦"/>
            </a:pPr>
            <a:r>
              <a:rPr lang="en-US" sz="2300" dirty="0">
                <a:solidFill>
                  <a:srgbClr val="003F5F"/>
                </a:solidFill>
              </a:rPr>
              <a:t>Return on </a:t>
            </a:r>
            <a:r>
              <a:rPr lang="en-US" sz="2300" dirty="0" smtClean="0">
                <a:solidFill>
                  <a:srgbClr val="003F5F"/>
                </a:solidFill>
              </a:rPr>
              <a:t>Investment</a:t>
            </a:r>
          </a:p>
          <a:p>
            <a:pPr marL="621792" lvl="1" indent="-228600">
              <a:spcBef>
                <a:spcPts val="324"/>
              </a:spcBef>
              <a:buClr>
                <a:srgbClr val="003F5F"/>
              </a:buClr>
              <a:buFont typeface="Verdana"/>
              <a:buChar char="◦"/>
            </a:pPr>
            <a:r>
              <a:rPr lang="en-US" sz="2300" dirty="0" smtClean="0">
                <a:solidFill>
                  <a:srgbClr val="003F5F"/>
                </a:solidFill>
              </a:rPr>
              <a:t>Congestion levels </a:t>
            </a:r>
          </a:p>
          <a:p>
            <a:pPr marL="621792" lvl="1" indent="-228600">
              <a:spcBef>
                <a:spcPts val="324"/>
              </a:spcBef>
              <a:buClr>
                <a:srgbClr val="003F5F"/>
              </a:buClr>
              <a:buFont typeface="Verdana"/>
              <a:buChar char="◦"/>
            </a:pPr>
            <a:r>
              <a:rPr lang="en-US" sz="2300" dirty="0" smtClean="0">
                <a:solidFill>
                  <a:srgbClr val="003F5F"/>
                </a:solidFill>
              </a:rPr>
              <a:t>Traffic volumes</a:t>
            </a:r>
            <a:endParaRPr lang="en-US" sz="2300" dirty="0">
              <a:solidFill>
                <a:srgbClr val="003F5F"/>
              </a:solidFill>
            </a:endParaRPr>
          </a:p>
          <a:p>
            <a:pPr marL="393192" lvl="1">
              <a:spcBef>
                <a:spcPts val="324"/>
              </a:spcBef>
              <a:buClr>
                <a:srgbClr val="003F5F"/>
              </a:buClr>
            </a:pPr>
            <a:endParaRPr lang="en-US" sz="2300" dirty="0">
              <a:solidFill>
                <a:srgbClr val="003F5F"/>
              </a:solidFill>
            </a:endParaRPr>
          </a:p>
          <a:p>
            <a:pPr marL="621792" lvl="1" indent="-228600">
              <a:spcBef>
                <a:spcPts val="324"/>
              </a:spcBef>
              <a:buClr>
                <a:srgbClr val="003F5F"/>
              </a:buClr>
              <a:buFont typeface="Verdana"/>
              <a:buChar char="◦"/>
            </a:pPr>
            <a:r>
              <a:rPr lang="en-US" sz="2300" dirty="0" smtClean="0">
                <a:solidFill>
                  <a:srgbClr val="003F5F"/>
                </a:solidFill>
              </a:rPr>
              <a:t>Potential congestion improvement using technology </a:t>
            </a:r>
            <a:r>
              <a:rPr lang="en-US" sz="2300" dirty="0">
                <a:solidFill>
                  <a:srgbClr val="003F5F"/>
                </a:solidFill>
              </a:rPr>
              <a:t>or operations </a:t>
            </a:r>
          </a:p>
          <a:p>
            <a:pPr marL="621792" lvl="1" indent="-228600">
              <a:spcBef>
                <a:spcPts val="324"/>
              </a:spcBef>
              <a:buClr>
                <a:srgbClr val="003F5F"/>
              </a:buClr>
              <a:buFont typeface="Verdana"/>
              <a:buChar char="◦"/>
            </a:pPr>
            <a:r>
              <a:rPr lang="en-US" sz="2300" dirty="0" smtClean="0">
                <a:solidFill>
                  <a:srgbClr val="003F5F"/>
                </a:solidFill>
              </a:rPr>
              <a:t>Crashes</a:t>
            </a:r>
          </a:p>
          <a:p>
            <a:pPr marL="621792" lvl="1" indent="-228600">
              <a:spcBef>
                <a:spcPts val="324"/>
              </a:spcBef>
              <a:buClr>
                <a:srgbClr val="003F5F"/>
              </a:buClr>
              <a:buFont typeface="Verdana"/>
              <a:buChar char="◦"/>
            </a:pPr>
            <a:r>
              <a:rPr lang="en-US" sz="2300" dirty="0" smtClean="0">
                <a:solidFill>
                  <a:srgbClr val="003F5F"/>
                </a:solidFill>
              </a:rPr>
              <a:t>Lane continuity</a:t>
            </a:r>
            <a:endParaRPr lang="en-US" sz="2300" dirty="0">
              <a:solidFill>
                <a:srgbClr val="003F5F"/>
              </a:solidFill>
            </a:endParaRPr>
          </a:p>
        </p:txBody>
      </p:sp>
    </p:spTree>
    <p:extLst>
      <p:ext uri="{BB962C8B-B14F-4D97-AF65-F5344CB8AC3E}">
        <p14:creationId xmlns:p14="http://schemas.microsoft.com/office/powerpoint/2010/main" val="398959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479" y="1447800"/>
            <a:ext cx="5257800" cy="4267200"/>
          </a:xfrm>
        </p:spPr>
        <p:txBody>
          <a:bodyPr>
            <a:normAutofit/>
          </a:bodyPr>
          <a:lstStyle/>
          <a:p>
            <a:pPr marL="109728" indent="0">
              <a:buNone/>
            </a:pPr>
            <a:endParaRPr lang="en-US" dirty="0"/>
          </a:p>
          <a:p>
            <a:r>
              <a:rPr lang="en-US" dirty="0" smtClean="0"/>
              <a:t>Local </a:t>
            </a:r>
            <a:r>
              <a:rPr lang="en-US" dirty="0"/>
              <a:t>government and public </a:t>
            </a:r>
            <a:r>
              <a:rPr lang="en-US" dirty="0" smtClean="0"/>
              <a:t>support</a:t>
            </a:r>
          </a:p>
          <a:p>
            <a:r>
              <a:rPr lang="en-US" dirty="0"/>
              <a:t>Readiness (MnDOT and local partners)</a:t>
            </a:r>
          </a:p>
          <a:p>
            <a:r>
              <a:rPr lang="en-US" dirty="0"/>
              <a:t>Return on Investment </a:t>
            </a:r>
            <a:endParaRPr lang="en-US" dirty="0" smtClean="0"/>
          </a:p>
          <a:p>
            <a:r>
              <a:rPr lang="en-US" dirty="0" smtClean="0"/>
              <a:t>Economic development potential</a:t>
            </a:r>
          </a:p>
          <a:p>
            <a:r>
              <a:rPr lang="en-US" dirty="0" smtClean="0"/>
              <a:t>Quality of life benefits</a:t>
            </a:r>
          </a:p>
        </p:txBody>
      </p:sp>
      <p:sp>
        <p:nvSpPr>
          <p:cNvPr id="2" name="Title 1"/>
          <p:cNvSpPr>
            <a:spLocks noGrp="1"/>
          </p:cNvSpPr>
          <p:nvPr>
            <p:ph type="title"/>
          </p:nvPr>
        </p:nvSpPr>
        <p:spPr/>
        <p:txBody>
          <a:bodyPr anchor="t">
            <a:normAutofit fontScale="90000"/>
          </a:bodyPr>
          <a:lstStyle/>
          <a:p>
            <a:pPr algn="ctr"/>
            <a:r>
              <a:rPr lang="en-US" sz="4000" dirty="0" smtClean="0"/>
              <a:t>Example: Regional and Community Investment Priority Project</a:t>
            </a:r>
            <a:endParaRPr lang="en-US" sz="40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5181600" y="2209800"/>
            <a:ext cx="352663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9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nDOT">
  <a:themeElements>
    <a:clrScheme name="MnDOT Colors">
      <a:dk1>
        <a:srgbClr val="003F5F"/>
      </a:dk1>
      <a:lt1>
        <a:srgbClr val="FFFFFF"/>
      </a:lt1>
      <a:dk2>
        <a:srgbClr val="003F5F"/>
      </a:dk2>
      <a:lt2>
        <a:srgbClr val="FFFFFF"/>
      </a:lt2>
      <a:accent1>
        <a:srgbClr val="1C75BC"/>
      </a:accent1>
      <a:accent2>
        <a:srgbClr val="EE3524"/>
      </a:accent2>
      <a:accent3>
        <a:srgbClr val="00B259"/>
      </a:accent3>
      <a:accent4>
        <a:srgbClr val="003F5F"/>
      </a:accent4>
      <a:accent5>
        <a:srgbClr val="00AEEF"/>
      </a:accent5>
      <a:accent6>
        <a:srgbClr val="FAA634"/>
      </a:accent6>
      <a:hlink>
        <a:srgbClr val="1C75BC"/>
      </a:hlink>
      <a:folHlink>
        <a:srgbClr val="7581B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3615</TotalTime>
  <Words>7671</Words>
  <Application>Microsoft Office PowerPoint</Application>
  <PresentationFormat>On-screen Show (4:3)</PresentationFormat>
  <Paragraphs>852</Paragraphs>
  <Slides>40</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Arial Narrow</vt:lpstr>
      <vt:lpstr>Calibri</vt:lpstr>
      <vt:lpstr>Courier New</vt:lpstr>
      <vt:lpstr>Lucida Sans Unicode</vt:lpstr>
      <vt:lpstr>Times New Roman</vt:lpstr>
      <vt:lpstr>Verdana</vt:lpstr>
      <vt:lpstr>Wingdings</vt:lpstr>
      <vt:lpstr>Wingdings 2</vt:lpstr>
      <vt:lpstr>Wingdings 3</vt:lpstr>
      <vt:lpstr>MnDOT</vt:lpstr>
      <vt:lpstr>MnDOT Overview</vt:lpstr>
      <vt:lpstr>Selecting Highway Projects</vt:lpstr>
      <vt:lpstr>Minnesota GO:  A Transportation Vision for Generations</vt:lpstr>
      <vt:lpstr>From Vision to Plan to Program  </vt:lpstr>
      <vt:lpstr>PowerPoint Presentation</vt:lpstr>
      <vt:lpstr>PowerPoint Presentation</vt:lpstr>
      <vt:lpstr>Example: Pavement Preservation Project</vt:lpstr>
      <vt:lpstr>Example: Twin Cities Mobility Project</vt:lpstr>
      <vt:lpstr>Example: Regional and Community Investment Priority Project</vt:lpstr>
      <vt:lpstr>What is programming?</vt:lpstr>
      <vt:lpstr>PowerPoint Presentation</vt:lpstr>
      <vt:lpstr>Step 1: Collect Project Selection Data</vt:lpstr>
      <vt:lpstr>Step 2: District Evaluation</vt:lpstr>
      <vt:lpstr>Step 3: Develop Draft Project List </vt:lpstr>
      <vt:lpstr>Step 4: MnDOT Project List Review</vt:lpstr>
      <vt:lpstr>Step 6: Public Project List Review</vt:lpstr>
      <vt:lpstr>Program Management</vt:lpstr>
      <vt:lpstr>Design-Build </vt:lpstr>
      <vt:lpstr>MnDOT’s Design-Build Program</vt:lpstr>
      <vt:lpstr>DB Strengths and Weaknesses</vt:lpstr>
      <vt:lpstr>Design-Build Benefits</vt:lpstr>
      <vt:lpstr>Delivery Method Selection</vt:lpstr>
      <vt:lpstr>Scoring Methods</vt:lpstr>
      <vt:lpstr>Design-Build Scoring</vt:lpstr>
      <vt:lpstr>Design-Build Scoring</vt:lpstr>
      <vt:lpstr>Public-Private Partnerships Overview </vt:lpstr>
      <vt:lpstr>Public Private Partnerships (P3s)</vt:lpstr>
      <vt:lpstr>Typical types of P3s</vt:lpstr>
      <vt:lpstr>MnDOT Experience</vt:lpstr>
      <vt:lpstr>Why a P3?</vt:lpstr>
      <vt:lpstr>P3s need a revenue stream</vt:lpstr>
      <vt:lpstr>P3 Financing </vt:lpstr>
      <vt:lpstr>P3s agreements must be well constructed</vt:lpstr>
      <vt:lpstr>Risk transfer </vt:lpstr>
      <vt:lpstr>Challenges to an effective P3 </vt:lpstr>
      <vt:lpstr>Public-Private Partnerships (P3s)</vt:lpstr>
      <vt:lpstr>Minnesota Context</vt:lpstr>
      <vt:lpstr>Example Partnerships in Minnesota</vt:lpstr>
      <vt:lpstr>Requirements for Successful P3s</vt:lpstr>
      <vt:lpstr>PowerPoint Presentation</vt:lpstr>
    </vt:vector>
  </TitlesOfParts>
  <Company>MNDOT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MnDOT Presentation</dc:title>
  <dc:creator>Minnesota Department of Transportation</dc:creator>
  <cp:keywords>MnDOT;Transportation;Presentation</cp:keywords>
  <cp:lastModifiedBy>GOPGuest</cp:lastModifiedBy>
  <cp:revision>166</cp:revision>
  <cp:lastPrinted>2015-03-03T23:44:01Z</cp:lastPrinted>
  <dcterms:created xsi:type="dcterms:W3CDTF">2011-09-13T21:05:29Z</dcterms:created>
  <dcterms:modified xsi:type="dcterms:W3CDTF">2015-03-04T17:09:05Z</dcterms:modified>
</cp:coreProperties>
</file>