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25"/>
  </p:notesMasterIdLst>
  <p:handoutMasterIdLst>
    <p:handoutMasterId r:id="rId26"/>
  </p:handoutMasterIdLst>
  <p:sldIdLst>
    <p:sldId id="261" r:id="rId5"/>
    <p:sldId id="260" r:id="rId6"/>
    <p:sldId id="270" r:id="rId7"/>
    <p:sldId id="273" r:id="rId8"/>
    <p:sldId id="702" r:id="rId9"/>
    <p:sldId id="713" r:id="rId10"/>
    <p:sldId id="704" r:id="rId11"/>
    <p:sldId id="708" r:id="rId12"/>
    <p:sldId id="703" r:id="rId13"/>
    <p:sldId id="274" r:id="rId14"/>
    <p:sldId id="275" r:id="rId15"/>
    <p:sldId id="699" r:id="rId16"/>
    <p:sldId id="271" r:id="rId17"/>
    <p:sldId id="715" r:id="rId18"/>
    <p:sldId id="701" r:id="rId19"/>
    <p:sldId id="264" r:id="rId20"/>
    <p:sldId id="272" r:id="rId21"/>
    <p:sldId id="714" r:id="rId22"/>
    <p:sldId id="706" r:id="rId23"/>
    <p:sldId id="26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m, Hannah A (GOV)" initials="FHA(" lastIdx="2" clrIdx="0">
    <p:extLst>
      <p:ext uri="{19B8F6BF-5375-455C-9EA6-DF929625EA0E}">
        <p15:presenceInfo xmlns:p15="http://schemas.microsoft.com/office/powerpoint/2012/main" userId="S-1-5-21-1792647106-3466310756-1199696710-14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865"/>
    <a:srgbClr val="4267B2"/>
    <a:srgbClr val="78BE21"/>
    <a:srgbClr val="E8E8E8"/>
    <a:srgbClr val="0D0D0D"/>
    <a:srgbClr val="B20738"/>
    <a:srgbClr val="00A3E2"/>
    <a:srgbClr val="2C2C2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1BA65-C0C6-4136-B868-F941B67D13FA}" v="3591" dt="2019-03-20T14:40:06.885"/>
    <p1510:client id="{8640440E-D6B7-4F1C-A42B-F2B27AB8A82F}" v="78" dt="2019-03-19T18:40:11.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65029" autoAdjust="0"/>
  </p:normalViewPr>
  <p:slideViewPr>
    <p:cSldViewPr snapToGrid="0">
      <p:cViewPr varScale="1">
        <p:scale>
          <a:sx n="50" d="100"/>
          <a:sy n="50" d="100"/>
        </p:scale>
        <p:origin x="1788"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tnan, Judd" userId="S::judd.schetnan@metc.state.mn.us::2fb0fd33-6d7e-4bcf-8300-f4d25d3d2b02" providerId="AD" clId="Web-{D1337943-9A3B-4464-91B3-52DDF59314A7}"/>
    <pc:docChg chg="modSld">
      <pc:chgData name="Schetnan, Judd" userId="S::judd.schetnan@metc.state.mn.us::2fb0fd33-6d7e-4bcf-8300-f4d25d3d2b02" providerId="AD" clId="Web-{D1337943-9A3B-4464-91B3-52DDF59314A7}" dt="2019-03-18T14:30:51.146" v="2" actId="20577"/>
      <pc:docMkLst>
        <pc:docMk/>
      </pc:docMkLst>
      <pc:sldChg chg="modSp">
        <pc:chgData name="Schetnan, Judd" userId="S::judd.schetnan@metc.state.mn.us::2fb0fd33-6d7e-4bcf-8300-f4d25d3d2b02" providerId="AD" clId="Web-{D1337943-9A3B-4464-91B3-52DDF59314A7}" dt="2019-03-18T14:30:03.396" v="0" actId="20577"/>
        <pc:sldMkLst>
          <pc:docMk/>
          <pc:sldMk cId="1446995721" sldId="272"/>
        </pc:sldMkLst>
        <pc:spChg chg="mod">
          <ac:chgData name="Schetnan, Judd" userId="S::judd.schetnan@metc.state.mn.us::2fb0fd33-6d7e-4bcf-8300-f4d25d3d2b02" providerId="AD" clId="Web-{D1337943-9A3B-4464-91B3-52DDF59314A7}" dt="2019-03-18T14:30:03.396" v="0" actId="20577"/>
          <ac:spMkLst>
            <pc:docMk/>
            <pc:sldMk cId="1446995721" sldId="272"/>
            <ac:spMk id="3" creationId="{7DABC3ED-1A3B-4CD8-A490-B7DBFCAAE1D9}"/>
          </ac:spMkLst>
        </pc:spChg>
      </pc:sldChg>
    </pc:docChg>
  </pc:docChgLst>
  <pc:docChgLst>
    <pc:chgData name="Brickman, Kate" userId="df5562d1-803a-43c2-8871-73f861484199" providerId="ADAL" clId="{16BBABE0-A3C0-4F50-B4BA-6F830C5B26FD}"/>
    <pc:docChg chg="custSel addSld delSld modSld sldOrd">
      <pc:chgData name="Brickman, Kate" userId="df5562d1-803a-43c2-8871-73f861484199" providerId="ADAL" clId="{16BBABE0-A3C0-4F50-B4BA-6F830C5B26FD}" dt="2019-03-19T15:57:08.554" v="161" actId="20577"/>
      <pc:docMkLst>
        <pc:docMk/>
      </pc:docMkLst>
      <pc:sldChg chg="add del">
        <pc:chgData name="Brickman, Kate" userId="df5562d1-803a-43c2-8871-73f861484199" providerId="ADAL" clId="{16BBABE0-A3C0-4F50-B4BA-6F830C5B26FD}" dt="2019-03-19T15:55:48.963" v="1" actId="20577"/>
        <pc:sldMkLst>
          <pc:docMk/>
          <pc:sldMk cId="191676628" sldId="715"/>
        </pc:sldMkLst>
      </pc:sldChg>
      <pc:sldChg chg="addSp delSp modSp add ord modNotesTx">
        <pc:chgData name="Brickman, Kate" userId="df5562d1-803a-43c2-8871-73f861484199" providerId="ADAL" clId="{16BBABE0-A3C0-4F50-B4BA-6F830C5B26FD}" dt="2019-03-19T15:57:08.554" v="161" actId="20577"/>
        <pc:sldMkLst>
          <pc:docMk/>
          <pc:sldMk cId="674293729" sldId="715"/>
        </pc:sldMkLst>
        <pc:spChg chg="mod">
          <ac:chgData name="Brickman, Kate" userId="df5562d1-803a-43c2-8871-73f861484199" providerId="ADAL" clId="{16BBABE0-A3C0-4F50-B4BA-6F830C5B26FD}" dt="2019-03-19T15:57:08.554" v="161" actId="20577"/>
          <ac:spMkLst>
            <pc:docMk/>
            <pc:sldMk cId="674293729" sldId="715"/>
            <ac:spMk id="2" creationId="{B901A00C-058E-4E1C-A412-AD44B20DE2C7}"/>
          </ac:spMkLst>
        </pc:spChg>
        <pc:spChg chg="add mod">
          <ac:chgData name="Brickman, Kate" userId="df5562d1-803a-43c2-8871-73f861484199" providerId="ADAL" clId="{16BBABE0-A3C0-4F50-B4BA-6F830C5B26FD}" dt="2019-03-19T15:56:57.846" v="126" actId="478"/>
          <ac:spMkLst>
            <pc:docMk/>
            <pc:sldMk cId="674293729" sldId="715"/>
            <ac:spMk id="7" creationId="{21F6A741-3781-48E4-8FCE-678C5E333B9C}"/>
          </ac:spMkLst>
        </pc:spChg>
        <pc:picChg chg="del">
          <ac:chgData name="Brickman, Kate" userId="df5562d1-803a-43c2-8871-73f861484199" providerId="ADAL" clId="{16BBABE0-A3C0-4F50-B4BA-6F830C5B26FD}" dt="2019-03-19T15:56:57.846" v="126" actId="478"/>
          <ac:picMkLst>
            <pc:docMk/>
            <pc:sldMk cId="674293729" sldId="715"/>
            <ac:picMk id="12" creationId="{8476C8D2-6D58-43F2-99E6-A46CDD74C4C4}"/>
          </ac:picMkLst>
        </pc:picChg>
      </pc:sldChg>
    </pc:docChg>
  </pc:docChgLst>
  <pc:docChgLst>
    <pc:chgData name="Schetnan, Judd" userId="2fb0fd33-6d7e-4bcf-8300-f4d25d3d2b02" providerId="ADAL" clId="{A361BA65-C0C6-4136-B868-F941B67D13FA}"/>
    <pc:docChg chg="undo redo custSel addSld delSld modSld sldOrd">
      <pc:chgData name="Schetnan, Judd" userId="2fb0fd33-6d7e-4bcf-8300-f4d25d3d2b02" providerId="ADAL" clId="{A361BA65-C0C6-4136-B868-F941B67D13FA}" dt="2019-03-20T14:40:06.885" v="3588" actId="20577"/>
      <pc:docMkLst>
        <pc:docMk/>
      </pc:docMkLst>
      <pc:sldChg chg="delSp modSp">
        <pc:chgData name="Schetnan, Judd" userId="2fb0fd33-6d7e-4bcf-8300-f4d25d3d2b02" providerId="ADAL" clId="{A361BA65-C0C6-4136-B868-F941B67D13FA}" dt="2019-03-19T22:00:06.905" v="3198" actId="113"/>
        <pc:sldMkLst>
          <pc:docMk/>
          <pc:sldMk cId="1251262838" sldId="260"/>
        </pc:sldMkLst>
        <pc:spChg chg="mod">
          <ac:chgData name="Schetnan, Judd" userId="2fb0fd33-6d7e-4bcf-8300-f4d25d3d2b02" providerId="ADAL" clId="{A361BA65-C0C6-4136-B868-F941B67D13FA}" dt="2019-03-19T22:00:06.905" v="3198" actId="113"/>
          <ac:spMkLst>
            <pc:docMk/>
            <pc:sldMk cId="1251262838" sldId="260"/>
            <ac:spMk id="3" creationId="{96CBE1A3-1A02-4BFD-A3DF-932755FCE891}"/>
          </ac:spMkLst>
        </pc:spChg>
        <pc:spChg chg="del">
          <ac:chgData name="Schetnan, Judd" userId="2fb0fd33-6d7e-4bcf-8300-f4d25d3d2b02" providerId="ADAL" clId="{A361BA65-C0C6-4136-B868-F941B67D13FA}" dt="2019-03-18T20:12:39.678" v="2610" actId="2696"/>
          <ac:spMkLst>
            <pc:docMk/>
            <pc:sldMk cId="1251262838" sldId="260"/>
            <ac:spMk id="7" creationId="{1FEDE25E-A3D9-4D62-8D41-31D3C94EEA32}"/>
          </ac:spMkLst>
        </pc:spChg>
      </pc:sldChg>
      <pc:sldChg chg="modSp ord">
        <pc:chgData name="Schetnan, Judd" userId="2fb0fd33-6d7e-4bcf-8300-f4d25d3d2b02" providerId="ADAL" clId="{A361BA65-C0C6-4136-B868-F941B67D13FA}" dt="2019-03-18T19:51:37.117" v="1596" actId="27636"/>
        <pc:sldMkLst>
          <pc:docMk/>
          <pc:sldMk cId="1988596863" sldId="264"/>
        </pc:sldMkLst>
        <pc:spChg chg="mod">
          <ac:chgData name="Schetnan, Judd" userId="2fb0fd33-6d7e-4bcf-8300-f4d25d3d2b02" providerId="ADAL" clId="{A361BA65-C0C6-4136-B868-F941B67D13FA}" dt="2019-03-18T19:51:37.117" v="1596" actId="27636"/>
          <ac:spMkLst>
            <pc:docMk/>
            <pc:sldMk cId="1988596863" sldId="264"/>
            <ac:spMk id="2" creationId="{5638D059-F862-4725-BABA-F3E9E0CC07A7}"/>
          </ac:spMkLst>
        </pc:spChg>
      </pc:sldChg>
      <pc:sldChg chg="modSp ord modNotesTx">
        <pc:chgData name="Schetnan, Judd" userId="2fb0fd33-6d7e-4bcf-8300-f4d25d3d2b02" providerId="ADAL" clId="{A361BA65-C0C6-4136-B868-F941B67D13FA}" dt="2019-03-19T22:02:59.313" v="3260" actId="20577"/>
        <pc:sldMkLst>
          <pc:docMk/>
          <pc:sldMk cId="230263047" sldId="270"/>
        </pc:sldMkLst>
        <pc:spChg chg="mod">
          <ac:chgData name="Schetnan, Judd" userId="2fb0fd33-6d7e-4bcf-8300-f4d25d3d2b02" providerId="ADAL" clId="{A361BA65-C0C6-4136-B868-F941B67D13FA}" dt="2019-03-18T20:17:41.203" v="2617" actId="2696"/>
          <ac:spMkLst>
            <pc:docMk/>
            <pc:sldMk cId="230263047" sldId="270"/>
            <ac:spMk id="2" creationId="{22C09139-B8D0-4863-A8A4-7868E38EFD88}"/>
          </ac:spMkLst>
        </pc:spChg>
        <pc:spChg chg="mod">
          <ac:chgData name="Schetnan, Judd" userId="2fb0fd33-6d7e-4bcf-8300-f4d25d3d2b02" providerId="ADAL" clId="{A361BA65-C0C6-4136-B868-F941B67D13FA}" dt="2019-03-19T22:02:59.313" v="3260" actId="20577"/>
          <ac:spMkLst>
            <pc:docMk/>
            <pc:sldMk cId="230263047" sldId="270"/>
            <ac:spMk id="3" creationId="{5D7544EB-B08E-4785-8536-6FBE71B5FFA1}"/>
          </ac:spMkLst>
        </pc:spChg>
      </pc:sldChg>
      <pc:sldChg chg="ord">
        <pc:chgData name="Schetnan, Judd" userId="2fb0fd33-6d7e-4bcf-8300-f4d25d3d2b02" providerId="ADAL" clId="{A361BA65-C0C6-4136-B868-F941B67D13FA}" dt="2019-03-18T20:21:24.446" v="2621" actId="2696"/>
        <pc:sldMkLst>
          <pc:docMk/>
          <pc:sldMk cId="2145881327" sldId="271"/>
        </pc:sldMkLst>
      </pc:sldChg>
      <pc:sldChg chg="modSp ord modNotesTx">
        <pc:chgData name="Schetnan, Judd" userId="2fb0fd33-6d7e-4bcf-8300-f4d25d3d2b02" providerId="ADAL" clId="{A361BA65-C0C6-4136-B868-F941B67D13FA}" dt="2019-03-19T22:20:29.950" v="3584" actId="20577"/>
        <pc:sldMkLst>
          <pc:docMk/>
          <pc:sldMk cId="1446995721" sldId="272"/>
        </pc:sldMkLst>
        <pc:spChg chg="mod">
          <ac:chgData name="Schetnan, Judd" userId="2fb0fd33-6d7e-4bcf-8300-f4d25d3d2b02" providerId="ADAL" clId="{A361BA65-C0C6-4136-B868-F941B67D13FA}" dt="2019-03-19T22:18:28.946" v="3436" actId="20577"/>
          <ac:spMkLst>
            <pc:docMk/>
            <pc:sldMk cId="1446995721" sldId="272"/>
            <ac:spMk id="3" creationId="{7DABC3ED-1A3B-4CD8-A490-B7DBFCAAE1D9}"/>
          </ac:spMkLst>
        </pc:spChg>
      </pc:sldChg>
      <pc:sldChg chg="ord">
        <pc:chgData name="Schetnan, Judd" userId="2fb0fd33-6d7e-4bcf-8300-f4d25d3d2b02" providerId="ADAL" clId="{A361BA65-C0C6-4136-B868-F941B67D13FA}" dt="2019-03-18T20:20:41.284" v="2620" actId="2696"/>
        <pc:sldMkLst>
          <pc:docMk/>
          <pc:sldMk cId="2700639363" sldId="273"/>
        </pc:sldMkLst>
      </pc:sldChg>
      <pc:sldChg chg="ord">
        <pc:chgData name="Schetnan, Judd" userId="2fb0fd33-6d7e-4bcf-8300-f4d25d3d2b02" providerId="ADAL" clId="{A361BA65-C0C6-4136-B868-F941B67D13FA}" dt="2019-03-18T20:13:43.098" v="2612" actId="2696"/>
        <pc:sldMkLst>
          <pc:docMk/>
          <pc:sldMk cId="1443310401" sldId="274"/>
        </pc:sldMkLst>
      </pc:sldChg>
      <pc:sldChg chg="ord">
        <pc:chgData name="Schetnan, Judd" userId="2fb0fd33-6d7e-4bcf-8300-f4d25d3d2b02" providerId="ADAL" clId="{A361BA65-C0C6-4136-B868-F941B67D13FA}" dt="2019-03-18T20:21:24.446" v="2621" actId="2696"/>
        <pc:sldMkLst>
          <pc:docMk/>
          <pc:sldMk cId="3613576761" sldId="275"/>
        </pc:sldMkLst>
      </pc:sldChg>
      <pc:sldChg chg="ord">
        <pc:chgData name="Schetnan, Judd" userId="2fb0fd33-6d7e-4bcf-8300-f4d25d3d2b02" providerId="ADAL" clId="{A361BA65-C0C6-4136-B868-F941B67D13FA}" dt="2019-03-18T20:21:24.446" v="2621" actId="2696"/>
        <pc:sldMkLst>
          <pc:docMk/>
          <pc:sldMk cId="237136085" sldId="699"/>
        </pc:sldMkLst>
      </pc:sldChg>
      <pc:sldChg chg="ord">
        <pc:chgData name="Schetnan, Judd" userId="2fb0fd33-6d7e-4bcf-8300-f4d25d3d2b02" providerId="ADAL" clId="{A361BA65-C0C6-4136-B868-F941B67D13FA}" dt="2019-03-18T20:21:24.446" v="2621" actId="2696"/>
        <pc:sldMkLst>
          <pc:docMk/>
          <pc:sldMk cId="1579946564" sldId="701"/>
        </pc:sldMkLst>
      </pc:sldChg>
      <pc:sldChg chg="modSp ord">
        <pc:chgData name="Schetnan, Judd" userId="2fb0fd33-6d7e-4bcf-8300-f4d25d3d2b02" providerId="ADAL" clId="{A361BA65-C0C6-4136-B868-F941B67D13FA}" dt="2019-03-19T15:07:16.110" v="2676" actId="20577"/>
        <pc:sldMkLst>
          <pc:docMk/>
          <pc:sldMk cId="541415194" sldId="702"/>
        </pc:sldMkLst>
        <pc:spChg chg="mod">
          <ac:chgData name="Schetnan, Judd" userId="2fb0fd33-6d7e-4bcf-8300-f4d25d3d2b02" providerId="ADAL" clId="{A361BA65-C0C6-4136-B868-F941B67D13FA}" dt="2019-03-18T20:14:40.501" v="2614" actId="2696"/>
          <ac:spMkLst>
            <pc:docMk/>
            <pc:sldMk cId="541415194" sldId="702"/>
            <ac:spMk id="2" creationId="{E7A2323E-6FED-491F-A923-6CD57E6EB5BA}"/>
          </ac:spMkLst>
        </pc:spChg>
        <pc:spChg chg="mod">
          <ac:chgData name="Schetnan, Judd" userId="2fb0fd33-6d7e-4bcf-8300-f4d25d3d2b02" providerId="ADAL" clId="{A361BA65-C0C6-4136-B868-F941B67D13FA}" dt="2019-03-19T15:07:16.110" v="2676" actId="20577"/>
          <ac:spMkLst>
            <pc:docMk/>
            <pc:sldMk cId="541415194" sldId="702"/>
            <ac:spMk id="3" creationId="{E3529EDB-65B3-4F53-B6C9-4408A0AE5978}"/>
          </ac:spMkLst>
        </pc:spChg>
      </pc:sldChg>
      <pc:sldChg chg="modSp ord">
        <pc:chgData name="Schetnan, Judd" userId="2fb0fd33-6d7e-4bcf-8300-f4d25d3d2b02" providerId="ADAL" clId="{A361BA65-C0C6-4136-B868-F941B67D13FA}" dt="2019-03-18T20:13:43.098" v="2612" actId="2696"/>
        <pc:sldMkLst>
          <pc:docMk/>
          <pc:sldMk cId="878755425" sldId="703"/>
        </pc:sldMkLst>
        <pc:spChg chg="mod">
          <ac:chgData name="Schetnan, Judd" userId="2fb0fd33-6d7e-4bcf-8300-f4d25d3d2b02" providerId="ADAL" clId="{A361BA65-C0C6-4136-B868-F941B67D13FA}" dt="2019-03-18T15:45:58.840" v="1523" actId="20577"/>
          <ac:spMkLst>
            <pc:docMk/>
            <pc:sldMk cId="878755425" sldId="703"/>
            <ac:spMk id="7" creationId="{1F2BB7FD-C328-44BD-9FA5-B4C1A6A95F23}"/>
          </ac:spMkLst>
        </pc:spChg>
      </pc:sldChg>
      <pc:sldChg chg="ord">
        <pc:chgData name="Schetnan, Judd" userId="2fb0fd33-6d7e-4bcf-8300-f4d25d3d2b02" providerId="ADAL" clId="{A361BA65-C0C6-4136-B868-F941B67D13FA}" dt="2019-03-18T20:13:43.098" v="2612" actId="2696"/>
        <pc:sldMkLst>
          <pc:docMk/>
          <pc:sldMk cId="2567731134" sldId="704"/>
        </pc:sldMkLst>
      </pc:sldChg>
      <pc:sldChg chg="modSp ord">
        <pc:chgData name="Schetnan, Judd" userId="2fb0fd33-6d7e-4bcf-8300-f4d25d3d2b02" providerId="ADAL" clId="{A361BA65-C0C6-4136-B868-F941B67D13FA}" dt="2019-03-18T20:18:43.577" v="2619" actId="2696"/>
        <pc:sldMkLst>
          <pc:docMk/>
          <pc:sldMk cId="1158165454" sldId="706"/>
        </pc:sldMkLst>
        <pc:spChg chg="mod">
          <ac:chgData name="Schetnan, Judd" userId="2fb0fd33-6d7e-4bcf-8300-f4d25d3d2b02" providerId="ADAL" clId="{A361BA65-C0C6-4136-B868-F941B67D13FA}" dt="2019-03-18T20:18:43.577" v="2619" actId="2696"/>
          <ac:spMkLst>
            <pc:docMk/>
            <pc:sldMk cId="1158165454" sldId="706"/>
            <ac:spMk id="2" creationId="{8DC1E247-854A-4A4F-BBD0-60893F670000}"/>
          </ac:spMkLst>
        </pc:spChg>
        <pc:spChg chg="mod">
          <ac:chgData name="Schetnan, Judd" userId="2fb0fd33-6d7e-4bcf-8300-f4d25d3d2b02" providerId="ADAL" clId="{A361BA65-C0C6-4136-B868-F941B67D13FA}" dt="2019-03-18T20:01:47.836" v="1997" actId="2696"/>
          <ac:spMkLst>
            <pc:docMk/>
            <pc:sldMk cId="1158165454" sldId="706"/>
            <ac:spMk id="3" creationId="{E03E5BD2-8CA7-4531-9935-6DDA5F2C54DE}"/>
          </ac:spMkLst>
        </pc:spChg>
      </pc:sldChg>
      <pc:sldChg chg="modSp ord">
        <pc:chgData name="Schetnan, Judd" userId="2fb0fd33-6d7e-4bcf-8300-f4d25d3d2b02" providerId="ADAL" clId="{A361BA65-C0C6-4136-B868-F941B67D13FA}" dt="2019-03-20T14:40:06.885" v="3588" actId="20577"/>
        <pc:sldMkLst>
          <pc:docMk/>
          <pc:sldMk cId="1116143416" sldId="708"/>
        </pc:sldMkLst>
        <pc:spChg chg="mod">
          <ac:chgData name="Schetnan, Judd" userId="2fb0fd33-6d7e-4bcf-8300-f4d25d3d2b02" providerId="ADAL" clId="{A361BA65-C0C6-4136-B868-F941B67D13FA}" dt="2019-03-19T22:12:22.883" v="3361" actId="20577"/>
          <ac:spMkLst>
            <pc:docMk/>
            <pc:sldMk cId="1116143416" sldId="708"/>
            <ac:spMk id="2" creationId="{DD15DAAF-9EDE-486F-91C6-B024B4EC83E4}"/>
          </ac:spMkLst>
        </pc:spChg>
        <pc:spChg chg="mod">
          <ac:chgData name="Schetnan, Judd" userId="2fb0fd33-6d7e-4bcf-8300-f4d25d3d2b02" providerId="ADAL" clId="{A361BA65-C0C6-4136-B868-F941B67D13FA}" dt="2019-03-20T14:40:06.885" v="3588" actId="20577"/>
          <ac:spMkLst>
            <pc:docMk/>
            <pc:sldMk cId="1116143416" sldId="708"/>
            <ac:spMk id="3" creationId="{8C054793-6B0C-4B5A-96A9-56C2789EFA40}"/>
          </ac:spMkLst>
        </pc:spChg>
      </pc:sldChg>
      <pc:sldChg chg="ord">
        <pc:chgData name="Schetnan, Judd" userId="2fb0fd33-6d7e-4bcf-8300-f4d25d3d2b02" providerId="ADAL" clId="{A361BA65-C0C6-4136-B868-F941B67D13FA}" dt="2019-03-18T20:13:43.098" v="2612" actId="2696"/>
        <pc:sldMkLst>
          <pc:docMk/>
          <pc:sldMk cId="1566969696" sldId="713"/>
        </pc:sldMkLst>
      </pc:sldChg>
      <pc:sldChg chg="modSp add ord">
        <pc:chgData name="Schetnan, Judd" userId="2fb0fd33-6d7e-4bcf-8300-f4d25d3d2b02" providerId="ADAL" clId="{A361BA65-C0C6-4136-B868-F941B67D13FA}" dt="2019-03-19T14:45:28.351" v="2657" actId="20577"/>
        <pc:sldMkLst>
          <pc:docMk/>
          <pc:sldMk cId="4124278319" sldId="714"/>
        </pc:sldMkLst>
        <pc:spChg chg="mod">
          <ac:chgData name="Schetnan, Judd" userId="2fb0fd33-6d7e-4bcf-8300-f4d25d3d2b02" providerId="ADAL" clId="{A361BA65-C0C6-4136-B868-F941B67D13FA}" dt="2019-03-18T14:50:05.026" v="263" actId="2696"/>
          <ac:spMkLst>
            <pc:docMk/>
            <pc:sldMk cId="4124278319" sldId="714"/>
            <ac:spMk id="2" creationId="{5800B29D-7C29-42EF-94E2-E803A4A95D5C}"/>
          </ac:spMkLst>
        </pc:spChg>
        <pc:spChg chg="mod">
          <ac:chgData name="Schetnan, Judd" userId="2fb0fd33-6d7e-4bcf-8300-f4d25d3d2b02" providerId="ADAL" clId="{A361BA65-C0C6-4136-B868-F941B67D13FA}" dt="2019-03-19T14:45:28.351" v="2657" actId="20577"/>
          <ac:spMkLst>
            <pc:docMk/>
            <pc:sldMk cId="4124278319" sldId="714"/>
            <ac:spMk id="3" creationId="{2453AC48-85A3-425E-952C-613D43395106}"/>
          </ac:spMkLst>
        </pc:spChg>
      </pc:sldChg>
    </pc:docChg>
  </pc:docChgLst>
  <pc:docChgLst>
    <pc:chgData name="Fure, Michelle" userId="9be93b8a-61b5-471b-9def-53796088adf0" providerId="ADAL" clId="{8640440E-D6B7-4F1C-A42B-F2B27AB8A82F}"/>
    <pc:docChg chg="undo custSel addSld delSld modSld sldOrd">
      <pc:chgData name="Fure, Michelle" userId="9be93b8a-61b5-471b-9def-53796088adf0" providerId="ADAL" clId="{8640440E-D6B7-4F1C-A42B-F2B27AB8A82F}" dt="2019-03-19T18:40:11.043" v="2611" actId="208"/>
      <pc:docMkLst>
        <pc:docMk/>
      </pc:docMkLst>
      <pc:sldChg chg="addSp delSp modSp delAnim modAnim">
        <pc:chgData name="Fure, Michelle" userId="9be93b8a-61b5-471b-9def-53796088adf0" providerId="ADAL" clId="{8640440E-D6B7-4F1C-A42B-F2B27AB8A82F}" dt="2019-03-15T20:16:53.088" v="2406" actId="478"/>
        <pc:sldMkLst>
          <pc:docMk/>
          <pc:sldMk cId="2567731134" sldId="704"/>
        </pc:sldMkLst>
        <pc:picChg chg="add del mod">
          <ac:chgData name="Fure, Michelle" userId="9be93b8a-61b5-471b-9def-53796088adf0" providerId="ADAL" clId="{8640440E-D6B7-4F1C-A42B-F2B27AB8A82F}" dt="2019-03-15T20:16:53.088" v="2406" actId="478"/>
          <ac:picMkLst>
            <pc:docMk/>
            <pc:sldMk cId="2567731134" sldId="704"/>
            <ac:picMk id="3" creationId="{49AA00D9-1738-4AD5-8D3E-0F9AF1A03A5B}"/>
          </ac:picMkLst>
        </pc:picChg>
      </pc:sldChg>
      <pc:sldChg chg="addSp delSp modSp add ord delAnim modAnim">
        <pc:chgData name="Fure, Michelle" userId="9be93b8a-61b5-471b-9def-53796088adf0" providerId="ADAL" clId="{8640440E-D6B7-4F1C-A42B-F2B27AB8A82F}" dt="2019-03-19T18:40:11.043" v="2611" actId="208"/>
        <pc:sldMkLst>
          <pc:docMk/>
          <pc:sldMk cId="1566969696" sldId="713"/>
        </pc:sldMkLst>
        <pc:spChg chg="mod">
          <ac:chgData name="Fure, Michelle" userId="9be93b8a-61b5-471b-9def-53796088adf0" providerId="ADAL" clId="{8640440E-D6B7-4F1C-A42B-F2B27AB8A82F}" dt="2019-03-15T20:19:42.702" v="2438" actId="20577"/>
          <ac:spMkLst>
            <pc:docMk/>
            <pc:sldMk cId="1566969696" sldId="713"/>
            <ac:spMk id="2" creationId="{F3D69CBB-054D-4D91-9CB2-44E6102A5844}"/>
          </ac:spMkLst>
        </pc:spChg>
        <pc:spChg chg="del">
          <ac:chgData name="Fure, Michelle" userId="9be93b8a-61b5-471b-9def-53796088adf0" providerId="ADAL" clId="{8640440E-D6B7-4F1C-A42B-F2B27AB8A82F}" dt="2019-03-15T20:17:25.400" v="2409" actId="20577"/>
          <ac:spMkLst>
            <pc:docMk/>
            <pc:sldMk cId="1566969696" sldId="713"/>
            <ac:spMk id="3" creationId="{35D11588-F0B0-4065-BD30-77D104ADEDE7}"/>
          </ac:spMkLst>
        </pc:spChg>
        <pc:spChg chg="add del mod">
          <ac:chgData name="Fure, Michelle" userId="9be93b8a-61b5-471b-9def-53796088adf0" providerId="ADAL" clId="{8640440E-D6B7-4F1C-A42B-F2B27AB8A82F}" dt="2019-03-19T18:36:18.949" v="2586" actId="208"/>
          <ac:spMkLst>
            <pc:docMk/>
            <pc:sldMk cId="1566969696" sldId="713"/>
            <ac:spMk id="8" creationId="{6743D364-5ED7-4B18-B8B3-46B731B09B2A}"/>
          </ac:spMkLst>
        </pc:spChg>
        <pc:spChg chg="add mod">
          <ac:chgData name="Fure, Michelle" userId="9be93b8a-61b5-471b-9def-53796088adf0" providerId="ADAL" clId="{8640440E-D6B7-4F1C-A42B-F2B27AB8A82F}" dt="2019-03-19T18:40:11.043" v="2611" actId="208"/>
          <ac:spMkLst>
            <pc:docMk/>
            <pc:sldMk cId="1566969696" sldId="713"/>
            <ac:spMk id="10" creationId="{F79BDACC-2AFC-4A76-A5E2-539F29029D9E}"/>
          </ac:spMkLst>
        </pc:spChg>
        <pc:picChg chg="add del mod">
          <ac:chgData name="Fure, Michelle" userId="9be93b8a-61b5-471b-9def-53796088adf0" providerId="ADAL" clId="{8640440E-D6B7-4F1C-A42B-F2B27AB8A82F}" dt="2019-03-19T18:36:05.198" v="2585" actId="478"/>
          <ac:picMkLst>
            <pc:docMk/>
            <pc:sldMk cId="1566969696" sldId="713"/>
            <ac:picMk id="7" creationId="{CD965385-E26A-46B6-9727-6086ACF73ACF}"/>
          </ac:picMkLst>
        </pc:picChg>
        <pc:picChg chg="add mod">
          <ac:chgData name="Fure, Michelle" userId="9be93b8a-61b5-471b-9def-53796088adf0" providerId="ADAL" clId="{8640440E-D6B7-4F1C-A42B-F2B27AB8A82F}" dt="2019-03-19T18:36:18.949" v="2586" actId="208"/>
          <ac:picMkLst>
            <pc:docMk/>
            <pc:sldMk cId="1566969696" sldId="713"/>
            <ac:picMk id="9" creationId="{314F4693-204D-423A-9821-BF28F6E55812}"/>
          </ac:picMkLst>
        </pc:picChg>
      </pc:sldChg>
      <pc:sldChg chg="addSp delSp modSp">
        <pc:chgData name="Fure, Michelle" userId="9be93b8a-61b5-471b-9def-53796088adf0" providerId="ADAL" clId="{8640440E-D6B7-4F1C-A42B-F2B27AB8A82F}" dt="2019-03-19T16:56:34.297" v="2584" actId="931"/>
        <pc:sldMkLst>
          <pc:docMk/>
          <pc:sldMk cId="674293729" sldId="715"/>
        </pc:sldMkLst>
        <pc:spChg chg="add del mod">
          <ac:chgData name="Fure, Michelle" userId="9be93b8a-61b5-471b-9def-53796088adf0" providerId="ADAL" clId="{8640440E-D6B7-4F1C-A42B-F2B27AB8A82F}" dt="2019-03-19T16:55:36.050" v="2520" actId="931"/>
          <ac:spMkLst>
            <pc:docMk/>
            <pc:sldMk cId="674293729" sldId="715"/>
            <ac:spMk id="3" creationId="{1DF7C587-82DB-4640-AC7E-A2CFBD377F3B}"/>
          </ac:spMkLst>
        </pc:spChg>
        <pc:spChg chg="add del mod">
          <ac:chgData name="Fure, Michelle" userId="9be93b8a-61b5-471b-9def-53796088adf0" providerId="ADAL" clId="{8640440E-D6B7-4F1C-A42B-F2B27AB8A82F}" dt="2019-03-19T16:56:34.297" v="2584" actId="931"/>
          <ac:spMkLst>
            <pc:docMk/>
            <pc:sldMk cId="674293729" sldId="715"/>
            <ac:spMk id="7" creationId="{21F6A741-3781-48E4-8FCE-678C5E333B9C}"/>
          </ac:spMkLst>
        </pc:spChg>
        <pc:spChg chg="add mod">
          <ac:chgData name="Fure, Michelle" userId="9be93b8a-61b5-471b-9def-53796088adf0" providerId="ADAL" clId="{8640440E-D6B7-4F1C-A42B-F2B27AB8A82F}" dt="2019-03-19T16:56:20.898" v="2583" actId="20577"/>
          <ac:spMkLst>
            <pc:docMk/>
            <pc:sldMk cId="674293729" sldId="715"/>
            <ac:spMk id="8" creationId="{D844A05F-FF5E-446E-978B-61454E329599}"/>
          </ac:spMkLst>
        </pc:spChg>
        <pc:picChg chg="add mod">
          <ac:chgData name="Fure, Michelle" userId="9be93b8a-61b5-471b-9def-53796088adf0" providerId="ADAL" clId="{8640440E-D6B7-4F1C-A42B-F2B27AB8A82F}" dt="2019-03-19T16:56:34.297" v="2584" actId="931"/>
          <ac:picMkLst>
            <pc:docMk/>
            <pc:sldMk cId="674293729" sldId="715"/>
            <ac:picMk id="10" creationId="{11A55D04-4E0E-4224-926B-ED57D1D7764C}"/>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263F5-84BE-4828-A1FB-376E7B02B6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8DF4CE9-1158-4CE3-B960-FAD7AB5CD778}">
      <dgm:prSet/>
      <dgm:spPr/>
      <dgm:t>
        <a:bodyPr/>
        <a:lstStyle/>
        <a:p>
          <a:r>
            <a:rPr lang="en-US" dirty="0"/>
            <a:t>Half of riders are Millennials (18-34)</a:t>
          </a:r>
        </a:p>
      </dgm:t>
    </dgm:pt>
    <dgm:pt modelId="{EA1A7EFB-2DE3-47FA-AD34-B88A0874DE87}" type="parTrans" cxnId="{B92840ED-4611-442B-94DF-92E32ADEA1EF}">
      <dgm:prSet/>
      <dgm:spPr/>
      <dgm:t>
        <a:bodyPr/>
        <a:lstStyle/>
        <a:p>
          <a:endParaRPr lang="en-US"/>
        </a:p>
      </dgm:t>
    </dgm:pt>
    <dgm:pt modelId="{93D99DD9-F06E-4C18-A600-1642D81D28E5}" type="sibTrans" cxnId="{B92840ED-4611-442B-94DF-92E32ADEA1EF}">
      <dgm:prSet/>
      <dgm:spPr/>
      <dgm:t>
        <a:bodyPr/>
        <a:lstStyle/>
        <a:p>
          <a:endParaRPr lang="en-US"/>
        </a:p>
      </dgm:t>
    </dgm:pt>
    <dgm:pt modelId="{095419BF-AB99-4510-AB4D-428212BC882D}">
      <dgm:prSet/>
      <dgm:spPr/>
      <dgm:t>
        <a:bodyPr/>
        <a:lstStyle/>
        <a:p>
          <a:r>
            <a:rPr lang="en-US" dirty="0"/>
            <a:t>2/3 of trips are to work or school</a:t>
          </a:r>
        </a:p>
      </dgm:t>
    </dgm:pt>
    <dgm:pt modelId="{327D52CF-985C-462B-9FB2-CB1EB347CFAC}" type="parTrans" cxnId="{75ABAE21-8E07-4C03-B012-26001FC4A549}">
      <dgm:prSet/>
      <dgm:spPr/>
      <dgm:t>
        <a:bodyPr/>
        <a:lstStyle/>
        <a:p>
          <a:endParaRPr lang="en-US"/>
        </a:p>
      </dgm:t>
    </dgm:pt>
    <dgm:pt modelId="{4639EF62-31C4-4274-A2B3-24FEC31579F8}" type="sibTrans" cxnId="{75ABAE21-8E07-4C03-B012-26001FC4A549}">
      <dgm:prSet/>
      <dgm:spPr/>
      <dgm:t>
        <a:bodyPr/>
        <a:lstStyle/>
        <a:p>
          <a:endParaRPr lang="en-US"/>
        </a:p>
      </dgm:t>
    </dgm:pt>
    <dgm:pt modelId="{04342911-AA56-49D3-AFDE-89340651B6C1}">
      <dgm:prSet/>
      <dgm:spPr/>
      <dgm:t>
        <a:bodyPr/>
        <a:lstStyle/>
        <a:p>
          <a:r>
            <a:rPr lang="en-US" dirty="0"/>
            <a:t>Half of bus riders don’t have a driver’s license</a:t>
          </a:r>
        </a:p>
      </dgm:t>
    </dgm:pt>
    <dgm:pt modelId="{1EB45F75-F560-4895-B251-A013F666CE5A}" type="parTrans" cxnId="{85CE3221-890D-4492-8631-DFC5EA5BFBE0}">
      <dgm:prSet/>
      <dgm:spPr/>
      <dgm:t>
        <a:bodyPr/>
        <a:lstStyle/>
        <a:p>
          <a:endParaRPr lang="en-US"/>
        </a:p>
      </dgm:t>
    </dgm:pt>
    <dgm:pt modelId="{B5D626AB-8FE9-4848-9E8E-E93C8B7A1327}" type="sibTrans" cxnId="{85CE3221-890D-4492-8631-DFC5EA5BFBE0}">
      <dgm:prSet/>
      <dgm:spPr/>
      <dgm:t>
        <a:bodyPr/>
        <a:lstStyle/>
        <a:p>
          <a:endParaRPr lang="en-US"/>
        </a:p>
      </dgm:t>
    </dgm:pt>
    <dgm:pt modelId="{4BBCC34F-F17C-4CE8-8C33-C0CC1598BDC2}">
      <dgm:prSet/>
      <dgm:spPr/>
      <dgm:t>
        <a:bodyPr/>
        <a:lstStyle/>
        <a:p>
          <a:r>
            <a:rPr lang="en-US" dirty="0"/>
            <a:t>2/3 of local bus riders don’t have access to a vehicle</a:t>
          </a:r>
        </a:p>
      </dgm:t>
    </dgm:pt>
    <dgm:pt modelId="{E2E4B1AE-F30F-497C-BEAF-AC3D2B155C61}" type="parTrans" cxnId="{2B85532E-74E5-4E14-8894-7F624108347B}">
      <dgm:prSet/>
      <dgm:spPr/>
      <dgm:t>
        <a:bodyPr/>
        <a:lstStyle/>
        <a:p>
          <a:endParaRPr lang="en-US"/>
        </a:p>
      </dgm:t>
    </dgm:pt>
    <dgm:pt modelId="{CFD38B4D-702E-430C-8C70-A2901EF0E210}" type="sibTrans" cxnId="{2B85532E-74E5-4E14-8894-7F624108347B}">
      <dgm:prSet/>
      <dgm:spPr/>
      <dgm:t>
        <a:bodyPr/>
        <a:lstStyle/>
        <a:p>
          <a:endParaRPr lang="en-US"/>
        </a:p>
      </dgm:t>
    </dgm:pt>
    <dgm:pt modelId="{5A7F8452-A3A4-4912-9D43-52290EAB9D04}" type="pres">
      <dgm:prSet presAssocID="{9EA263F5-84BE-4828-A1FB-376E7B02B634}" presName="linearFlow" presStyleCnt="0">
        <dgm:presLayoutVars>
          <dgm:dir/>
          <dgm:resizeHandles val="exact"/>
        </dgm:presLayoutVars>
      </dgm:prSet>
      <dgm:spPr/>
    </dgm:pt>
    <dgm:pt modelId="{4796891D-CC09-4EFA-BB26-32F78524E92D}" type="pres">
      <dgm:prSet presAssocID="{08DF4CE9-1158-4CE3-B960-FAD7AB5CD778}" presName="composite" presStyleCnt="0"/>
      <dgm:spPr/>
    </dgm:pt>
    <dgm:pt modelId="{FF6A7DA9-6811-4685-96E4-0EDC2187BA3D}" type="pres">
      <dgm:prSet presAssocID="{08DF4CE9-1158-4CE3-B960-FAD7AB5CD778}" presName="imgShp"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1E9C779-A680-41C0-930D-CFDA1AE1149D}" type="pres">
      <dgm:prSet presAssocID="{08DF4CE9-1158-4CE3-B960-FAD7AB5CD778}" presName="txShp" presStyleLbl="node1" presStyleIdx="0" presStyleCnt="4">
        <dgm:presLayoutVars>
          <dgm:bulletEnabled val="1"/>
        </dgm:presLayoutVars>
      </dgm:prSet>
      <dgm:spPr/>
    </dgm:pt>
    <dgm:pt modelId="{07ED93F2-1AD8-44F9-BA16-BD53C3A5BAFD}" type="pres">
      <dgm:prSet presAssocID="{93D99DD9-F06E-4C18-A600-1642D81D28E5}" presName="spacing" presStyleCnt="0"/>
      <dgm:spPr/>
    </dgm:pt>
    <dgm:pt modelId="{98C10EE8-AEA0-45DE-8DB8-41BA16EB0C60}" type="pres">
      <dgm:prSet presAssocID="{095419BF-AB99-4510-AB4D-428212BC882D}" presName="composite" presStyleCnt="0"/>
      <dgm:spPr/>
    </dgm:pt>
    <dgm:pt modelId="{276C5B78-B786-49E9-98A1-6293F35E62B8}" type="pres">
      <dgm:prSet presAssocID="{095419BF-AB99-4510-AB4D-428212BC882D}" presName="imgShp"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474B28A0-6394-479A-842A-6ED440A07C28}" type="pres">
      <dgm:prSet presAssocID="{095419BF-AB99-4510-AB4D-428212BC882D}" presName="txShp" presStyleLbl="node1" presStyleIdx="1" presStyleCnt="4">
        <dgm:presLayoutVars>
          <dgm:bulletEnabled val="1"/>
        </dgm:presLayoutVars>
      </dgm:prSet>
      <dgm:spPr/>
    </dgm:pt>
    <dgm:pt modelId="{6F5E9415-473D-46B0-9EE4-CA0E500FD971}" type="pres">
      <dgm:prSet presAssocID="{4639EF62-31C4-4274-A2B3-24FEC31579F8}" presName="spacing" presStyleCnt="0"/>
      <dgm:spPr/>
    </dgm:pt>
    <dgm:pt modelId="{FF6A37E5-FCC8-4CF1-887B-B92287C486F8}" type="pres">
      <dgm:prSet presAssocID="{04342911-AA56-49D3-AFDE-89340651B6C1}" presName="composite" presStyleCnt="0"/>
      <dgm:spPr/>
    </dgm:pt>
    <dgm:pt modelId="{7899A684-CCFA-4148-8423-E7471134A2C1}" type="pres">
      <dgm:prSet presAssocID="{04342911-AA56-49D3-AFDE-89340651B6C1}" presName="imgShp" presStyleLbl="fgImgPlace1" presStyleIdx="2" presStyleCnt="4" custLinFactNeighborX="-1013" custLinFactNeighborY="-101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587CDA58-4EC7-48F7-95F3-09788EA3BAC6}" type="pres">
      <dgm:prSet presAssocID="{04342911-AA56-49D3-AFDE-89340651B6C1}" presName="txShp" presStyleLbl="node1" presStyleIdx="2" presStyleCnt="4">
        <dgm:presLayoutVars>
          <dgm:bulletEnabled val="1"/>
        </dgm:presLayoutVars>
      </dgm:prSet>
      <dgm:spPr/>
    </dgm:pt>
    <dgm:pt modelId="{99F1E980-A789-42A5-BAB2-2C7DA55E678E}" type="pres">
      <dgm:prSet presAssocID="{B5D626AB-8FE9-4848-9E8E-E93C8B7A1327}" presName="spacing" presStyleCnt="0"/>
      <dgm:spPr/>
    </dgm:pt>
    <dgm:pt modelId="{50DD73B1-8F20-41F6-8FB0-3BCFD9B2DB2D}" type="pres">
      <dgm:prSet presAssocID="{4BBCC34F-F17C-4CE8-8C33-C0CC1598BDC2}" presName="composite" presStyleCnt="0"/>
      <dgm:spPr/>
    </dgm:pt>
    <dgm:pt modelId="{598C47EA-CEA3-4A58-9E46-5657C1F44D3B}" type="pres">
      <dgm:prSet presAssocID="{4BBCC34F-F17C-4CE8-8C33-C0CC1598BDC2}" presName="imgShp" presStyleLbl="fg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412B6486-38C9-4837-8E67-1EEAC1C3E7D3}" type="pres">
      <dgm:prSet presAssocID="{4BBCC34F-F17C-4CE8-8C33-C0CC1598BDC2}" presName="txShp" presStyleLbl="node1" presStyleIdx="3" presStyleCnt="4">
        <dgm:presLayoutVars>
          <dgm:bulletEnabled val="1"/>
        </dgm:presLayoutVars>
      </dgm:prSet>
      <dgm:spPr/>
    </dgm:pt>
  </dgm:ptLst>
  <dgm:cxnLst>
    <dgm:cxn modelId="{85CE3221-890D-4492-8631-DFC5EA5BFBE0}" srcId="{9EA263F5-84BE-4828-A1FB-376E7B02B634}" destId="{04342911-AA56-49D3-AFDE-89340651B6C1}" srcOrd="2" destOrd="0" parTransId="{1EB45F75-F560-4895-B251-A013F666CE5A}" sibTransId="{B5D626AB-8FE9-4848-9E8E-E93C8B7A1327}"/>
    <dgm:cxn modelId="{75ABAE21-8E07-4C03-B012-26001FC4A549}" srcId="{9EA263F5-84BE-4828-A1FB-376E7B02B634}" destId="{095419BF-AB99-4510-AB4D-428212BC882D}" srcOrd="1" destOrd="0" parTransId="{327D52CF-985C-462B-9FB2-CB1EB347CFAC}" sibTransId="{4639EF62-31C4-4274-A2B3-24FEC31579F8}"/>
    <dgm:cxn modelId="{2B85532E-74E5-4E14-8894-7F624108347B}" srcId="{9EA263F5-84BE-4828-A1FB-376E7B02B634}" destId="{4BBCC34F-F17C-4CE8-8C33-C0CC1598BDC2}" srcOrd="3" destOrd="0" parTransId="{E2E4B1AE-F30F-497C-BEAF-AC3D2B155C61}" sibTransId="{CFD38B4D-702E-430C-8C70-A2901EF0E210}"/>
    <dgm:cxn modelId="{47CB392F-3701-4BAF-9800-69680F01DC69}" type="presOf" srcId="{4BBCC34F-F17C-4CE8-8C33-C0CC1598BDC2}" destId="{412B6486-38C9-4837-8E67-1EEAC1C3E7D3}" srcOrd="0" destOrd="0" presId="urn:microsoft.com/office/officeart/2005/8/layout/vList3"/>
    <dgm:cxn modelId="{C18FA851-3FB6-4128-959F-140AB68D128E}" type="presOf" srcId="{095419BF-AB99-4510-AB4D-428212BC882D}" destId="{474B28A0-6394-479A-842A-6ED440A07C28}" srcOrd="0" destOrd="0" presId="urn:microsoft.com/office/officeart/2005/8/layout/vList3"/>
    <dgm:cxn modelId="{8BEE4A7D-16F0-4F50-8192-132A76555148}" type="presOf" srcId="{04342911-AA56-49D3-AFDE-89340651B6C1}" destId="{587CDA58-4EC7-48F7-95F3-09788EA3BAC6}" srcOrd="0" destOrd="0" presId="urn:microsoft.com/office/officeart/2005/8/layout/vList3"/>
    <dgm:cxn modelId="{B6A771BA-BE5B-4F79-88B7-B1763462E8DA}" type="presOf" srcId="{9EA263F5-84BE-4828-A1FB-376E7B02B634}" destId="{5A7F8452-A3A4-4912-9D43-52290EAB9D04}" srcOrd="0" destOrd="0" presId="urn:microsoft.com/office/officeart/2005/8/layout/vList3"/>
    <dgm:cxn modelId="{B92840ED-4611-442B-94DF-92E32ADEA1EF}" srcId="{9EA263F5-84BE-4828-A1FB-376E7B02B634}" destId="{08DF4CE9-1158-4CE3-B960-FAD7AB5CD778}" srcOrd="0" destOrd="0" parTransId="{EA1A7EFB-2DE3-47FA-AD34-B88A0874DE87}" sibTransId="{93D99DD9-F06E-4C18-A600-1642D81D28E5}"/>
    <dgm:cxn modelId="{95BCA4FE-73CD-4411-9AC2-F0AF5033C11F}" type="presOf" srcId="{08DF4CE9-1158-4CE3-B960-FAD7AB5CD778}" destId="{F1E9C779-A680-41C0-930D-CFDA1AE1149D}" srcOrd="0" destOrd="0" presId="urn:microsoft.com/office/officeart/2005/8/layout/vList3"/>
    <dgm:cxn modelId="{3F4D3259-87B0-4BEE-ABF6-3A9569C41E13}" type="presParOf" srcId="{5A7F8452-A3A4-4912-9D43-52290EAB9D04}" destId="{4796891D-CC09-4EFA-BB26-32F78524E92D}" srcOrd="0" destOrd="0" presId="urn:microsoft.com/office/officeart/2005/8/layout/vList3"/>
    <dgm:cxn modelId="{CB6BAC01-1918-4B89-9E40-CB36A7F7CC85}" type="presParOf" srcId="{4796891D-CC09-4EFA-BB26-32F78524E92D}" destId="{FF6A7DA9-6811-4685-96E4-0EDC2187BA3D}" srcOrd="0" destOrd="0" presId="urn:microsoft.com/office/officeart/2005/8/layout/vList3"/>
    <dgm:cxn modelId="{E58AB35C-75F9-47BB-9A67-DB244394A1D2}" type="presParOf" srcId="{4796891D-CC09-4EFA-BB26-32F78524E92D}" destId="{F1E9C779-A680-41C0-930D-CFDA1AE1149D}" srcOrd="1" destOrd="0" presId="urn:microsoft.com/office/officeart/2005/8/layout/vList3"/>
    <dgm:cxn modelId="{52A7BD99-BE9F-4635-B787-EF6334A4497B}" type="presParOf" srcId="{5A7F8452-A3A4-4912-9D43-52290EAB9D04}" destId="{07ED93F2-1AD8-44F9-BA16-BD53C3A5BAFD}" srcOrd="1" destOrd="0" presId="urn:microsoft.com/office/officeart/2005/8/layout/vList3"/>
    <dgm:cxn modelId="{2852FF4B-2CA7-40BD-89FC-66A14FCB0974}" type="presParOf" srcId="{5A7F8452-A3A4-4912-9D43-52290EAB9D04}" destId="{98C10EE8-AEA0-45DE-8DB8-41BA16EB0C60}" srcOrd="2" destOrd="0" presId="urn:microsoft.com/office/officeart/2005/8/layout/vList3"/>
    <dgm:cxn modelId="{79962D45-0193-4234-9EA1-0CF3F976DAD5}" type="presParOf" srcId="{98C10EE8-AEA0-45DE-8DB8-41BA16EB0C60}" destId="{276C5B78-B786-49E9-98A1-6293F35E62B8}" srcOrd="0" destOrd="0" presId="urn:microsoft.com/office/officeart/2005/8/layout/vList3"/>
    <dgm:cxn modelId="{25592D7A-D4AE-41E9-82EC-3EB13CA98260}" type="presParOf" srcId="{98C10EE8-AEA0-45DE-8DB8-41BA16EB0C60}" destId="{474B28A0-6394-479A-842A-6ED440A07C28}" srcOrd="1" destOrd="0" presId="urn:microsoft.com/office/officeart/2005/8/layout/vList3"/>
    <dgm:cxn modelId="{98BAC4DE-803B-46BD-8B81-FA4CF4915E56}" type="presParOf" srcId="{5A7F8452-A3A4-4912-9D43-52290EAB9D04}" destId="{6F5E9415-473D-46B0-9EE4-CA0E500FD971}" srcOrd="3" destOrd="0" presId="urn:microsoft.com/office/officeart/2005/8/layout/vList3"/>
    <dgm:cxn modelId="{15DBD48A-6587-4EFC-AEC9-05D56A87DAE9}" type="presParOf" srcId="{5A7F8452-A3A4-4912-9D43-52290EAB9D04}" destId="{FF6A37E5-FCC8-4CF1-887B-B92287C486F8}" srcOrd="4" destOrd="0" presId="urn:microsoft.com/office/officeart/2005/8/layout/vList3"/>
    <dgm:cxn modelId="{327D19A1-A5DA-4871-9AD4-A2C2218002E8}" type="presParOf" srcId="{FF6A37E5-FCC8-4CF1-887B-B92287C486F8}" destId="{7899A684-CCFA-4148-8423-E7471134A2C1}" srcOrd="0" destOrd="0" presId="urn:microsoft.com/office/officeart/2005/8/layout/vList3"/>
    <dgm:cxn modelId="{3998954C-A141-4E21-A4B4-B75559C23A42}" type="presParOf" srcId="{FF6A37E5-FCC8-4CF1-887B-B92287C486F8}" destId="{587CDA58-4EC7-48F7-95F3-09788EA3BAC6}" srcOrd="1" destOrd="0" presId="urn:microsoft.com/office/officeart/2005/8/layout/vList3"/>
    <dgm:cxn modelId="{DBC176C3-F627-45A8-9836-0925A7AFD05E}" type="presParOf" srcId="{5A7F8452-A3A4-4912-9D43-52290EAB9D04}" destId="{99F1E980-A789-42A5-BAB2-2C7DA55E678E}" srcOrd="5" destOrd="0" presId="urn:microsoft.com/office/officeart/2005/8/layout/vList3"/>
    <dgm:cxn modelId="{98D966D2-C579-401C-A59A-EEA23A0B219D}" type="presParOf" srcId="{5A7F8452-A3A4-4912-9D43-52290EAB9D04}" destId="{50DD73B1-8F20-41F6-8FB0-3BCFD9B2DB2D}" srcOrd="6" destOrd="0" presId="urn:microsoft.com/office/officeart/2005/8/layout/vList3"/>
    <dgm:cxn modelId="{DAF32DA2-9C8B-47DC-B85B-DF17FFD75736}" type="presParOf" srcId="{50DD73B1-8F20-41F6-8FB0-3BCFD9B2DB2D}" destId="{598C47EA-CEA3-4A58-9E46-5657C1F44D3B}" srcOrd="0" destOrd="0" presId="urn:microsoft.com/office/officeart/2005/8/layout/vList3"/>
    <dgm:cxn modelId="{D341FC74-F2BF-4782-8F7B-9FCBE07CC2BF}" type="presParOf" srcId="{50DD73B1-8F20-41F6-8FB0-3BCFD9B2DB2D}" destId="{412B6486-38C9-4837-8E67-1EEAC1C3E7D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9C779-A680-41C0-930D-CFDA1AE1149D}">
      <dsp:nvSpPr>
        <dsp:cNvPr id="0" name=""/>
        <dsp:cNvSpPr/>
      </dsp:nvSpPr>
      <dsp:spPr>
        <a:xfrm rot="10800000">
          <a:off x="1101849" y="1127"/>
          <a:ext cx="3445764" cy="935724"/>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6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Half of riders are Millennials (18-34)</a:t>
          </a:r>
        </a:p>
      </dsp:txBody>
      <dsp:txXfrm rot="10800000">
        <a:off x="1335780" y="1127"/>
        <a:ext cx="3211833" cy="935724"/>
      </dsp:txXfrm>
    </dsp:sp>
    <dsp:sp modelId="{FF6A7DA9-6811-4685-96E4-0EDC2187BA3D}">
      <dsp:nvSpPr>
        <dsp:cNvPr id="0" name=""/>
        <dsp:cNvSpPr/>
      </dsp:nvSpPr>
      <dsp:spPr>
        <a:xfrm>
          <a:off x="633986" y="1127"/>
          <a:ext cx="935724" cy="935724"/>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4B28A0-6394-479A-842A-6ED440A07C28}">
      <dsp:nvSpPr>
        <dsp:cNvPr id="0" name=""/>
        <dsp:cNvSpPr/>
      </dsp:nvSpPr>
      <dsp:spPr>
        <a:xfrm rot="10800000">
          <a:off x="1101849" y="1216172"/>
          <a:ext cx="3445764" cy="935724"/>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6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2/3 of trips are to work or school</a:t>
          </a:r>
        </a:p>
      </dsp:txBody>
      <dsp:txXfrm rot="10800000">
        <a:off x="1335780" y="1216172"/>
        <a:ext cx="3211833" cy="935724"/>
      </dsp:txXfrm>
    </dsp:sp>
    <dsp:sp modelId="{276C5B78-B786-49E9-98A1-6293F35E62B8}">
      <dsp:nvSpPr>
        <dsp:cNvPr id="0" name=""/>
        <dsp:cNvSpPr/>
      </dsp:nvSpPr>
      <dsp:spPr>
        <a:xfrm>
          <a:off x="633986" y="1216172"/>
          <a:ext cx="935724" cy="935724"/>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7CDA58-4EC7-48F7-95F3-09788EA3BAC6}">
      <dsp:nvSpPr>
        <dsp:cNvPr id="0" name=""/>
        <dsp:cNvSpPr/>
      </dsp:nvSpPr>
      <dsp:spPr>
        <a:xfrm rot="10800000">
          <a:off x="1101849" y="2431216"/>
          <a:ext cx="3445764" cy="935724"/>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6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Half of bus riders don’t have a driver’s license</a:t>
          </a:r>
        </a:p>
      </dsp:txBody>
      <dsp:txXfrm rot="10800000">
        <a:off x="1335780" y="2431216"/>
        <a:ext cx="3211833" cy="935724"/>
      </dsp:txXfrm>
    </dsp:sp>
    <dsp:sp modelId="{7899A684-CCFA-4148-8423-E7471134A2C1}">
      <dsp:nvSpPr>
        <dsp:cNvPr id="0" name=""/>
        <dsp:cNvSpPr/>
      </dsp:nvSpPr>
      <dsp:spPr>
        <a:xfrm>
          <a:off x="624508" y="2421737"/>
          <a:ext cx="935724" cy="935724"/>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B6486-38C9-4837-8E67-1EEAC1C3E7D3}">
      <dsp:nvSpPr>
        <dsp:cNvPr id="0" name=""/>
        <dsp:cNvSpPr/>
      </dsp:nvSpPr>
      <dsp:spPr>
        <a:xfrm rot="10800000">
          <a:off x="1101849" y="3646261"/>
          <a:ext cx="3445764" cy="935724"/>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6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2/3 of local bus riders don’t have access to a vehicle</a:t>
          </a:r>
        </a:p>
      </dsp:txBody>
      <dsp:txXfrm rot="10800000">
        <a:off x="1335780" y="3646261"/>
        <a:ext cx="3211833" cy="935724"/>
      </dsp:txXfrm>
    </dsp:sp>
    <dsp:sp modelId="{598C47EA-CEA3-4A58-9E46-5657C1F44D3B}">
      <dsp:nvSpPr>
        <dsp:cNvPr id="0" name=""/>
        <dsp:cNvSpPr/>
      </dsp:nvSpPr>
      <dsp:spPr>
        <a:xfrm>
          <a:off x="633986" y="3646261"/>
          <a:ext cx="935724" cy="935724"/>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3/20/2019</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3/20/2019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Minnesota logo to your agency logo</a:t>
            </a:r>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1991784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anose="020F0502020204030204"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1543061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dropping in an updated map showing the F500 companies along a zoomed in version of this map</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64349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one: </a:t>
            </a:r>
          </a:p>
          <a:p>
            <a:r>
              <a:rPr lang="en-US" sz="1200" kern="1200" dirty="0">
                <a:solidFill>
                  <a:schemeClr val="tx1"/>
                </a:solidFill>
                <a:effectLst/>
                <a:latin typeface="Calibri" panose="020F0502020204030204" pitchFamily="34" charset="0"/>
                <a:ea typeface="+mn-ea"/>
                <a:cs typeface="+mn-cs"/>
              </a:rPr>
              <a:t>“Minnesota’s transit supply chain is interconnected – showing the importance of sustained transit investments for the state’s economy,” said Beth Osborne, Director of Transportation for America. “These Minnesota businesses rely on a steady pipeline of projects to keep their workforce strong. Without continued state and federal support for transit, they would see negative impacts that would affect their ability to thrive.”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76855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Metro Mobility Base is $57.2M  The Governor’s proposal sets the new base at $</a:t>
            </a:r>
            <a:r>
              <a:rPr lang="en-US"/>
              <a:t>82.821M for FY 2022</a:t>
            </a:r>
            <a:endParaRPr lang="en-US" dirty="0"/>
          </a:p>
          <a:p>
            <a:r>
              <a:rPr lang="en-US" dirty="0"/>
              <a:t>Current Rail Base is $32.6M</a:t>
            </a:r>
          </a:p>
          <a:p>
            <a:endParaRPr lang="en-US"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216261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411270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Continued financial support from the county transit sales tax collections in the region (replaces $700 million in previous state obligations)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60807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if asked</a:t>
            </a:r>
          </a:p>
          <a:p>
            <a:endParaRPr lang="en-US" dirty="0"/>
          </a:p>
          <a:p>
            <a:r>
              <a:rPr lang="en-US" dirty="0"/>
              <a:t>Current Dedicated Transitways will need $6M in SFY 22/23</a:t>
            </a:r>
          </a:p>
          <a:p>
            <a:endParaRPr lang="en-US" dirty="0"/>
          </a:p>
          <a:p>
            <a:r>
              <a:rPr lang="en-US" dirty="0"/>
              <a:t>Future Dedicated Transitways will need $2M for Orange Line operations in SFY 22/23</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24248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421009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258975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anose="020F0502020204030204" pitchFamily="34" charset="0"/>
                <a:ea typeface="+mn-ea"/>
                <a:cs typeface="+mn-cs"/>
              </a:rPr>
              <a:t>Our Arterial Bus Rapid Transit (BRT) provides fast, reliable and comfortable space, and A Line has had strong ridership since its launch. </a:t>
            </a:r>
          </a:p>
          <a:p>
            <a:endParaRPr lang="en-US" sz="1200" kern="1200" dirty="0">
              <a:solidFill>
                <a:schemeClr val="tx1"/>
              </a:solidFill>
              <a:effectLst/>
              <a:latin typeface="Calibri" panose="020F0502020204030204" pitchFamily="34" charset="0"/>
              <a:ea typeface="+mn-ea"/>
              <a:cs typeface="+mn-cs"/>
            </a:endParaRPr>
          </a:p>
          <a:p>
            <a:r>
              <a:rPr lang="en-US" sz="1200" kern="1200" dirty="0">
                <a:solidFill>
                  <a:schemeClr val="tx1"/>
                </a:solidFill>
                <a:effectLst/>
                <a:latin typeface="Calibri" panose="020F0502020204030204" pitchFamily="34" charset="0"/>
                <a:ea typeface="+mn-ea"/>
                <a:cs typeface="+mn-cs"/>
              </a:rPr>
              <a:t>This budget would allow us to apply these amenities to core local service beyond the BRT. Goal is to respond to customer interests at a time when our riders have several travel options. This proposal would also provide funds to improve all our customer amenities throughout the system.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482589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2579761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7522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4217714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ption 1">
    <p:bg bwMode="gray">
      <p:bgPr>
        <a:solidFill>
          <a:schemeClr val="bg1"/>
        </a:solidFill>
        <a:effectLst/>
      </p:bgPr>
    </p:bg>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FE159C7A-934A-43C0-A854-A63D489A4D5E}"/>
              </a:ext>
            </a:extLst>
          </p:cNvPr>
          <p:cNvSpPr txBox="1">
            <a:spLocks/>
          </p:cNvSpPr>
          <p:nvPr userDrawn="1"/>
        </p:nvSpPr>
        <p:spPr bwMode="black">
          <a:xfrm>
            <a:off x="0" y="1"/>
            <a:ext cx="12192000" cy="2020186"/>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2" name="Title 2"/>
          <p:cNvSpPr>
            <a:spLocks noGrp="1"/>
          </p:cNvSpPr>
          <p:nvPr>
            <p:ph type="ctrTitle" hasCustomPrompt="1"/>
          </p:nvPr>
        </p:nvSpPr>
        <p:spPr bwMode="white">
          <a:xfrm>
            <a:off x="266700" y="2781409"/>
            <a:ext cx="11658600" cy="1295182"/>
          </a:xfrm>
          <a:noFill/>
        </p:spPr>
        <p:txBody>
          <a:bodyPr wrap="square" lIns="182880" tIns="91440" rIns="182880" bIns="91440" anchor="ctr">
            <a:normAutofit/>
          </a:bodyPr>
          <a:lstStyle>
            <a:lvl1pPr algn="ctr">
              <a:defRPr sz="4400" b="1">
                <a:solidFill>
                  <a:srgbClr val="003865"/>
                </a:solidFill>
              </a:defRPr>
            </a:lvl1pPr>
          </a:lstStyle>
          <a:p>
            <a:r>
              <a:rPr lang="en-US" dirty="0"/>
              <a:t>Click to edit slideshow title</a:t>
            </a:r>
          </a:p>
        </p:txBody>
      </p:sp>
      <p:pic>
        <p:nvPicPr>
          <p:cNvPr id="14" name="Picture 8" descr="State of Minnesota logo">
            <a:extLst>
              <a:ext uri="{FF2B5EF4-FFF2-40B4-BE49-F238E27FC236}">
                <a16:creationId xmlns:a16="http://schemas.microsoft.com/office/drawing/2014/main" id="{A8F862EB-8A05-4F8A-A66C-AD0451B2A6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570" r="74517" b="32694"/>
          <a:stretch/>
        </p:blipFill>
        <p:spPr bwMode="gray">
          <a:xfrm>
            <a:off x="11557588" y="6424928"/>
            <a:ext cx="517451" cy="227966"/>
          </a:xfrm>
          <a:prstGeom prst="rect">
            <a:avLst/>
          </a:prstGeom>
        </p:spPr>
      </p:pic>
      <p:sp>
        <p:nvSpPr>
          <p:cNvPr id="16" name="Rectangle 7">
            <a:extLst>
              <a:ext uri="{FF2B5EF4-FFF2-40B4-BE49-F238E27FC236}">
                <a16:creationId xmlns:a16="http://schemas.microsoft.com/office/drawing/2014/main" id="{3C00897E-6AD5-4A11-8892-AAF6408B2786}"/>
              </a:ext>
            </a:extLst>
          </p:cNvPr>
          <p:cNvSpPr/>
          <p:nvPr userDrawn="1"/>
        </p:nvSpPr>
        <p:spPr bwMode="auto">
          <a:xfrm>
            <a:off x="0" y="2020187"/>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3D50EBEF-9661-401D-8EF2-E45D119D5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5910" y="261979"/>
            <a:ext cx="7980180" cy="1481813"/>
          </a:xfrm>
          <a:prstGeom prst="rect">
            <a:avLst/>
          </a:prstGeom>
        </p:spPr>
      </p:pic>
      <p:sp>
        <p:nvSpPr>
          <p:cNvPr id="10" name="Date Placeholder 9">
            <a:extLst>
              <a:ext uri="{FF2B5EF4-FFF2-40B4-BE49-F238E27FC236}">
                <a16:creationId xmlns:a16="http://schemas.microsoft.com/office/drawing/2014/main" id="{B7ACC247-860D-4B41-8CB8-AD4869217FFF}"/>
              </a:ext>
            </a:extLst>
          </p:cNvPr>
          <p:cNvSpPr>
            <a:spLocks noGrp="1"/>
          </p:cNvSpPr>
          <p:nvPr>
            <p:ph type="dt" sz="half" idx="10"/>
          </p:nvPr>
        </p:nvSpPr>
        <p:spPr/>
        <p:txBody>
          <a:bodyPr/>
          <a:lstStyle/>
          <a:p>
            <a:fld id="{8D98C1FC-E160-44F2-9DC5-2C2D49586429}" type="datetime1">
              <a:rPr lang="en-US" smtClean="0"/>
              <a:t>3/20/2019</a:t>
            </a:fld>
            <a:endParaRPr lang="en-US" dirty="0"/>
          </a:p>
        </p:txBody>
      </p:sp>
      <p:sp>
        <p:nvSpPr>
          <p:cNvPr id="11" name="Footer Placeholder 10">
            <a:extLst>
              <a:ext uri="{FF2B5EF4-FFF2-40B4-BE49-F238E27FC236}">
                <a16:creationId xmlns:a16="http://schemas.microsoft.com/office/drawing/2014/main" id="{48018173-23AA-4C7A-9843-BD99BE2A8781}"/>
              </a:ext>
            </a:extLst>
          </p:cNvPr>
          <p:cNvSpPr>
            <a:spLocks noGrp="1"/>
          </p:cNvSpPr>
          <p:nvPr>
            <p:ph type="ftr" sz="quarter" idx="11"/>
          </p:nvPr>
        </p:nvSpPr>
        <p:spPr/>
        <p:txBody>
          <a:bodyPr/>
          <a:lstStyle/>
          <a:p>
            <a:r>
              <a:rPr lang="en-US" dirty="0"/>
              <a:t>One Minnesota </a:t>
            </a:r>
            <a:r>
              <a:rPr lang="en-US" dirty="0">
                <a:solidFill>
                  <a:schemeClr val="accent1"/>
                </a:solidFill>
              </a:rPr>
              <a:t>|</a:t>
            </a:r>
            <a:r>
              <a:rPr lang="en-US" dirty="0"/>
              <a:t> mn.gov/URL</a:t>
            </a:r>
          </a:p>
        </p:txBody>
      </p:sp>
      <p:sp>
        <p:nvSpPr>
          <p:cNvPr id="13" name="Slide Number Placeholder 12">
            <a:extLst>
              <a:ext uri="{FF2B5EF4-FFF2-40B4-BE49-F238E27FC236}">
                <a16:creationId xmlns:a16="http://schemas.microsoft.com/office/drawing/2014/main" id="{AA2E876F-AD4C-4ABC-A2B4-16C502BAEB90}"/>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969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85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3" name="Date Placeholder 11"/>
          <p:cNvSpPr>
            <a:spLocks noGrp="1"/>
          </p:cNvSpPr>
          <p:nvPr>
            <p:ph type="dt" sz="half" idx="10"/>
          </p:nvPr>
        </p:nvSpPr>
        <p:spPr bwMode="black"/>
        <p:txBody>
          <a:bodyPr/>
          <a:lstStyle/>
          <a:p>
            <a:fld id="{A5DD9F47-9B21-4E88-8914-510628150184}" type="datetime1">
              <a:rPr lang="en-US" smtClean="0"/>
              <a:t>3/20/2019</a:t>
            </a:fld>
            <a:endParaRPr lang="en-US" dirty="0"/>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3" name="Date Placeholder 9"/>
          <p:cNvSpPr>
            <a:spLocks noGrp="1"/>
          </p:cNvSpPr>
          <p:nvPr>
            <p:ph type="dt" sz="half" idx="10"/>
          </p:nvPr>
        </p:nvSpPr>
        <p:spPr bwMode="black"/>
        <p:txBody>
          <a:bodyPr/>
          <a:lstStyle/>
          <a:p>
            <a:fld id="{E91AC478-BEBB-4EF6-85D3-559EDD7B4FE6}" type="datetime1">
              <a:rPr lang="en-US" smtClean="0"/>
              <a:t>3/20/2019</a:t>
            </a:fld>
            <a:endParaRPr lang="en-US" dirty="0"/>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11"/>
          <p:cNvSpPr>
            <a:spLocks noGrp="1"/>
          </p:cNvSpPr>
          <p:nvPr>
            <p:ph type="dt" sz="half" idx="10"/>
          </p:nvPr>
        </p:nvSpPr>
        <p:spPr bwMode="black"/>
        <p:txBody>
          <a:bodyPr/>
          <a:lstStyle/>
          <a:p>
            <a:fld id="{8C2DC442-5904-4B26-9E05-E724521CD3E2}" type="datetime1">
              <a:rPr lang="en-US" smtClean="0"/>
              <a:t>3/20/2019</a:t>
            </a:fld>
            <a:endParaRPr lang="en-US" dirty="0"/>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7"/>
          <p:cNvSpPr>
            <a:spLocks noGrp="1"/>
          </p:cNvSpPr>
          <p:nvPr>
            <p:ph type="dt" sz="half" idx="10"/>
          </p:nvPr>
        </p:nvSpPr>
        <p:spPr bwMode="black"/>
        <p:txBody>
          <a:bodyPr/>
          <a:lstStyle/>
          <a:p>
            <a:fld id="{589BF437-7092-4A8E-88A3-EC785811FAE1}" type="datetime1">
              <a:rPr lang="en-US" smtClean="0"/>
              <a:t>3/20/2019</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D5D2DDAA-2DAE-4326-AA26-2F17BCC3AC4C}" type="datetime1">
              <a:rPr lang="en-US" smtClean="0"/>
              <a:t>3/20/2019</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69844093-5242-411F-ADA1-5232E2952478}" type="datetime1">
              <a:rPr lang="en-US" smtClean="0"/>
              <a:t>3/20/2019</a:t>
            </a:fld>
            <a:endParaRPr lang="en-US" dirty="0"/>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2152B305-DF5E-42B4-9DD4-4E845286AD1E}" type="datetime1">
              <a:rPr lang="en-US" smtClean="0"/>
              <a:t>3/20/2019</a:t>
            </a:fld>
            <a:endParaRPr lang="en-US" dirty="0"/>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104511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rgbClr val="003865"/>
                </a:solidFill>
              </a:defRPr>
            </a:lvl1pPr>
          </a:lstStyle>
          <a:p>
            <a:r>
              <a:rPr lang="en-US" dirty="0"/>
              <a:t>Click to edit title</a:t>
            </a:r>
          </a:p>
        </p:txBody>
      </p:sp>
    </p:spTree>
    <p:extLst>
      <p:ext uri="{BB962C8B-B14F-4D97-AF65-F5344CB8AC3E}">
        <p14:creationId xmlns:p14="http://schemas.microsoft.com/office/powerpoint/2010/main" val="163423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ption 2">
    <p:bg bwMode="gray">
      <p:bgPr>
        <a:solidFill>
          <a:schemeClr val="bg1"/>
        </a:solidFill>
        <a:effectLst/>
      </p:bgPr>
    </p:bg>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FE159C7A-934A-43C0-A854-A63D489A4D5E}"/>
              </a:ext>
            </a:extLst>
          </p:cNvPr>
          <p:cNvSpPr txBox="1">
            <a:spLocks/>
          </p:cNvSpPr>
          <p:nvPr userDrawn="1"/>
        </p:nvSpPr>
        <p:spPr bwMode="black">
          <a:xfrm>
            <a:off x="0" y="2020742"/>
            <a:ext cx="12192000" cy="4837258"/>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pic>
        <p:nvPicPr>
          <p:cNvPr id="7" name="Picture 6">
            <a:extLst>
              <a:ext uri="{FF2B5EF4-FFF2-40B4-BE49-F238E27FC236}">
                <a16:creationId xmlns:a16="http://schemas.microsoft.com/office/drawing/2014/main" id="{24A97B49-6BEB-4644-A06F-3EE5EDFD5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37084" y="6424928"/>
            <a:ext cx="531920" cy="227965"/>
          </a:xfrm>
          <a:prstGeom prst="rect">
            <a:avLst/>
          </a:prstGeom>
        </p:spPr>
      </p:pic>
      <p:pic>
        <p:nvPicPr>
          <p:cNvPr id="11" name="Picture 10">
            <a:extLst>
              <a:ext uri="{FF2B5EF4-FFF2-40B4-BE49-F238E27FC236}">
                <a16:creationId xmlns:a16="http://schemas.microsoft.com/office/drawing/2014/main" id="{3BF5C434-600C-4032-A118-66491D92AD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465" y="295654"/>
            <a:ext cx="8555070" cy="1588562"/>
          </a:xfrm>
          <a:prstGeom prst="rect">
            <a:avLst/>
          </a:prstGeom>
        </p:spPr>
      </p:pic>
      <p:sp>
        <p:nvSpPr>
          <p:cNvPr id="22" name="Rectangle 7">
            <a:extLst>
              <a:ext uri="{FF2B5EF4-FFF2-40B4-BE49-F238E27FC236}">
                <a16:creationId xmlns:a16="http://schemas.microsoft.com/office/drawing/2014/main" id="{88C48A8E-FBAF-4031-85A8-1422033D1C1D}"/>
              </a:ext>
            </a:extLst>
          </p:cNvPr>
          <p:cNvSpPr/>
          <p:nvPr userDrawn="1"/>
        </p:nvSpPr>
        <p:spPr bwMode="auto">
          <a:xfrm>
            <a:off x="0" y="2020187"/>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a:extLst>
              <a:ext uri="{FF2B5EF4-FFF2-40B4-BE49-F238E27FC236}">
                <a16:creationId xmlns:a16="http://schemas.microsoft.com/office/drawing/2014/main" id="{D9D7EBBC-65E6-4EEB-BF32-ADA23335913B}"/>
              </a:ext>
            </a:extLst>
          </p:cNvPr>
          <p:cNvSpPr>
            <a:spLocks noGrp="1"/>
          </p:cNvSpPr>
          <p:nvPr>
            <p:ph type="dt" sz="half" idx="10"/>
          </p:nvPr>
        </p:nvSpPr>
        <p:spPr/>
        <p:txBody>
          <a:bodyPr/>
          <a:lstStyle>
            <a:lvl1pPr>
              <a:defRPr>
                <a:solidFill>
                  <a:schemeClr val="bg1"/>
                </a:solidFill>
              </a:defRPr>
            </a:lvl1pPr>
          </a:lstStyle>
          <a:p>
            <a:fld id="{B2DB2971-BB52-4E5E-B938-15BC5B90009A}" type="datetime1">
              <a:rPr lang="en-US" smtClean="0"/>
              <a:t>3/20/2019</a:t>
            </a:fld>
            <a:endParaRPr lang="en-US" dirty="0"/>
          </a:p>
        </p:txBody>
      </p:sp>
      <p:sp>
        <p:nvSpPr>
          <p:cNvPr id="4" name="Footer Placeholder 3">
            <a:extLst>
              <a:ext uri="{FF2B5EF4-FFF2-40B4-BE49-F238E27FC236}">
                <a16:creationId xmlns:a16="http://schemas.microsoft.com/office/drawing/2014/main" id="{06E197C0-A350-4963-B250-58254C9FC905}"/>
              </a:ext>
            </a:extLst>
          </p:cNvPr>
          <p:cNvSpPr>
            <a:spLocks noGrp="1"/>
          </p:cNvSpPr>
          <p:nvPr>
            <p:ph type="ftr" sz="quarter" idx="11"/>
          </p:nvPr>
        </p:nvSpPr>
        <p:spPr/>
        <p:txBody>
          <a:bodyPr/>
          <a:lstStyle>
            <a:lvl1pPr>
              <a:defRPr>
                <a:solidFill>
                  <a:schemeClr val="bg1"/>
                </a:solidFill>
              </a:defRPr>
            </a:lvl1pPr>
          </a:lstStyle>
          <a:p>
            <a:r>
              <a:rPr lang="en-US" dirty="0"/>
              <a:t>One Minnesota | mn.gov/URL</a:t>
            </a:r>
          </a:p>
        </p:txBody>
      </p:sp>
      <p:sp>
        <p:nvSpPr>
          <p:cNvPr id="5" name="Slide Number Placeholder 4">
            <a:extLst>
              <a:ext uri="{FF2B5EF4-FFF2-40B4-BE49-F238E27FC236}">
                <a16:creationId xmlns:a16="http://schemas.microsoft.com/office/drawing/2014/main" id="{7BE1749E-23F9-44A1-98D9-569177AD3D5D}"/>
              </a:ext>
            </a:extLst>
          </p:cNvPr>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6" name="Title 5">
            <a:extLst>
              <a:ext uri="{FF2B5EF4-FFF2-40B4-BE49-F238E27FC236}">
                <a16:creationId xmlns:a16="http://schemas.microsoft.com/office/drawing/2014/main" id="{9CEFC1C3-6FA5-4538-993F-87C72577576A}"/>
              </a:ext>
            </a:extLst>
          </p:cNvPr>
          <p:cNvSpPr>
            <a:spLocks noGrp="1"/>
          </p:cNvSpPr>
          <p:nvPr>
            <p:ph type="title" hasCustomPrompt="1"/>
          </p:nvPr>
        </p:nvSpPr>
        <p:spPr>
          <a:xfrm>
            <a:off x="838200" y="3392995"/>
            <a:ext cx="10515600" cy="1325563"/>
          </a:xfrm>
        </p:spPr>
        <p:txBody>
          <a:bodyPr/>
          <a:lstStyle>
            <a:lvl1pPr algn="ctr">
              <a:defRPr>
                <a:solidFill>
                  <a:schemeClr val="bg1"/>
                </a:solidFill>
              </a:defRPr>
            </a:lvl1pPr>
          </a:lstStyle>
          <a:p>
            <a:r>
              <a:rPr lang="en-US" dirty="0"/>
              <a:t>Click to edit slideshow title</a:t>
            </a:r>
          </a:p>
        </p:txBody>
      </p:sp>
    </p:spTree>
    <p:extLst>
      <p:ext uri="{BB962C8B-B14F-4D97-AF65-F5344CB8AC3E}">
        <p14:creationId xmlns:p14="http://schemas.microsoft.com/office/powerpoint/2010/main" val="2893260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reenshot">
    <p:bg bwMode="auto">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E88FF-E18A-48C6-B95E-F209F9277FAA}"/>
              </a:ext>
            </a:extLst>
          </p:cNvPr>
          <p:cNvSpPr/>
          <p:nvPr userDrawn="1"/>
        </p:nvSpPr>
        <p:spPr>
          <a:xfrm>
            <a:off x="4337825" y="0"/>
            <a:ext cx="7854176" cy="6353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52723" y="432663"/>
            <a:ext cx="9618920" cy="5413315"/>
          </a:xfrm>
          <a:prstGeom prst="rect">
            <a:avLst/>
          </a:prstGeom>
          <a:ln>
            <a:noFill/>
          </a:ln>
          <a:effectLst/>
        </p:spPr>
      </p:pic>
      <p:sp>
        <p:nvSpPr>
          <p:cNvPr id="13" name="Picture Placeholder 4" descr="Screenshot"/>
          <p:cNvSpPr>
            <a:spLocks noGrp="1"/>
          </p:cNvSpPr>
          <p:nvPr>
            <p:ph type="pic" sz="quarter" idx="10" hasCustomPrompt="1"/>
          </p:nvPr>
        </p:nvSpPr>
        <p:spPr bwMode="gray">
          <a:xfrm>
            <a:off x="4952723" y="995373"/>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FBBEA9DD-8071-425F-AC4B-AF545069A18A}" type="datetime1">
              <a:rPr lang="en-US" smtClean="0"/>
              <a:t>3/20/2019</a:t>
            </a:fld>
            <a:endParaRPr lang="en-US" dirty="0"/>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Minnesota | mn.gov/URL</a:t>
            </a:r>
            <a:endParaRPr lang="en-US" dirty="0"/>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reenshot (Blue)">
    <p:bg bwMode="auto">
      <p:bgRef idx="1001">
        <a:schemeClr val="bg1"/>
      </p:bgRef>
    </p:bg>
    <p:spTree>
      <p:nvGrpSpPr>
        <p:cNvPr id="1" name=""/>
        <p:cNvGrpSpPr/>
        <p:nvPr/>
      </p:nvGrpSpPr>
      <p:grpSpPr>
        <a:xfrm>
          <a:off x="0" y="0"/>
          <a:ext cx="0" cy="0"/>
          <a:chOff x="0" y="0"/>
          <a:chExt cx="0" cy="0"/>
        </a:xfrm>
      </p:grpSpPr>
      <p:sp>
        <p:nvSpPr>
          <p:cNvPr id="5" name="Title 1"/>
          <p:cNvSpPr>
            <a:spLocks noGrp="1"/>
          </p:cNvSpPr>
          <p:nvPr>
            <p:ph type="title" hasCustomPrompt="1"/>
          </p:nvPr>
        </p:nvSpPr>
        <p:spPr bwMode="black">
          <a:xfrm>
            <a:off x="838200" y="-1"/>
            <a:ext cx="10515600" cy="1216025"/>
          </a:xfrm>
          <a:noFill/>
        </p:spPr>
        <p:txBody>
          <a:bodyPr lIns="0" rIns="0">
            <a:normAutofit/>
          </a:bodyPr>
          <a:lstStyle>
            <a:lvl1pPr algn="l">
              <a:defRPr sz="3600">
                <a:solidFill>
                  <a:schemeClr val="tx1"/>
                </a:solidFill>
              </a:defRPr>
            </a:lvl1pPr>
          </a:lstStyle>
          <a:p>
            <a:r>
              <a:rPr lang="en-US" dirty="0"/>
              <a:t>Click to edit header</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solidFill>
                  <a:schemeClr val="bg1"/>
                </a:solidFill>
              </a:defRPr>
            </a:lvl1pPr>
          </a:lstStyle>
          <a:p>
            <a:r>
              <a:rPr lang="en-US" dirty="0"/>
              <a:t>Click icon to insert screenshot</a:t>
            </a:r>
          </a:p>
        </p:txBody>
      </p:sp>
      <p:pic>
        <p:nvPicPr>
          <p:cNvPr id="3" name="Picture 2">
            <a:extLst>
              <a:ext uri="{FF2B5EF4-FFF2-40B4-BE49-F238E27FC236}">
                <a16:creationId xmlns:a16="http://schemas.microsoft.com/office/drawing/2014/main" id="{78EAD353-D2C5-47D7-982C-8D5BF1F66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273" y="6425716"/>
            <a:ext cx="569495" cy="244069"/>
          </a:xfrm>
          <a:prstGeom prst="rect">
            <a:avLst/>
          </a:prstGeom>
        </p:spPr>
      </p:pic>
    </p:spTree>
    <p:extLst>
      <p:ext uri="{BB962C8B-B14F-4D97-AF65-F5344CB8AC3E}">
        <p14:creationId xmlns:p14="http://schemas.microsoft.com/office/powerpoint/2010/main" val="106475106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1">
                <a:solidFill>
                  <a:schemeClr val="tx1"/>
                </a:solidFill>
              </a:defRPr>
            </a:lvl1pPr>
          </a:lstStyle>
          <a:p>
            <a:r>
              <a:rPr lang="en-US" dirty="0"/>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89E008AE-D428-454F-97DF-A63EE5EAB3D5}" type="datetime1">
              <a:rPr lang="en-US" smtClean="0"/>
              <a:t>3/20/2019</a:t>
            </a:fld>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367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estions">
    <p:bg bwMode="auto">
      <p:bgRef idx="1001">
        <a:schemeClr val="bg1"/>
      </p:bgRef>
    </p:bg>
    <p:spTree>
      <p:nvGrpSpPr>
        <p:cNvPr id="1" name=""/>
        <p:cNvGrpSpPr/>
        <p:nvPr/>
      </p:nvGrpSpPr>
      <p:grpSpPr>
        <a:xfrm>
          <a:off x="0" y="0"/>
          <a:ext cx="0" cy="0"/>
          <a:chOff x="0" y="0"/>
          <a:chExt cx="0" cy="0"/>
        </a:xfrm>
      </p:grpSpPr>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p:cNvSpPr txBox="1">
            <a:spLocks/>
          </p:cNvSpPr>
          <p:nvPr userDrawn="1"/>
        </p:nvSpPr>
        <p:spPr bwMode="black">
          <a:xfrm>
            <a:off x="0" y="1651380"/>
            <a:ext cx="12192000" cy="2817850"/>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2817850"/>
          </a:xfrm>
          <a:noFill/>
        </p:spPr>
        <p:txBody>
          <a:bodyPr>
            <a:noAutofit/>
          </a:bodyPr>
          <a:lstStyle>
            <a:lvl1pPr algn="ctr">
              <a:tabLst>
                <a:tab pos="3770313" algn="l"/>
              </a:tabLst>
              <a:defRPr sz="7000" b="1">
                <a:solidFill>
                  <a:schemeClr val="bg1"/>
                </a:solidFill>
              </a:defRPr>
            </a:lvl1pPr>
          </a:lstStyle>
          <a:p>
            <a:r>
              <a:rPr lang="en-US" dirty="0"/>
              <a:t>Questions?</a:t>
            </a:r>
          </a:p>
        </p:txBody>
      </p:sp>
      <p:sp>
        <p:nvSpPr>
          <p:cNvPr id="8" name="Text Placeholder 2"/>
          <p:cNvSpPr>
            <a:spLocks noGrp="1"/>
          </p:cNvSpPr>
          <p:nvPr>
            <p:ph type="body" sz="quarter" idx="13" hasCustomPrompt="1"/>
          </p:nvPr>
        </p:nvSpPr>
        <p:spPr bwMode="black">
          <a:xfrm>
            <a:off x="838200" y="4623083"/>
            <a:ext cx="10515600" cy="157941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8178D82C-DBEA-409D-B921-E9DE3A3AC97E}" type="datetime1">
              <a:rPr lang="en-US" smtClean="0"/>
              <a:t>3/20/2019</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One Minnesota</a:t>
            </a:r>
            <a:r>
              <a:rPr lang="en-US" dirty="0"/>
              <a:t> </a:t>
            </a:r>
            <a:r>
              <a:rPr lang="en-US" dirty="0">
                <a:solidFill>
                  <a:schemeClr val="accent1"/>
                </a:solidFill>
              </a:rPr>
              <a:t>|</a:t>
            </a:r>
            <a:r>
              <a:rPr lang="en-US" dirty="0"/>
              <a:t> </a:t>
            </a:r>
            <a:r>
              <a:rPr lang="en-US" dirty="0">
                <a:solidFill>
                  <a:schemeClr val="tx2"/>
                </a:solidFill>
              </a:rPr>
              <a:t>mn.gov/URL</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pic>
        <p:nvPicPr>
          <p:cNvPr id="12" name="Picture 8" descr="State of Minnesota logo">
            <a:extLst>
              <a:ext uri="{FF2B5EF4-FFF2-40B4-BE49-F238E27FC236}">
                <a16:creationId xmlns:a16="http://schemas.microsoft.com/office/drawing/2014/main" id="{CDEB8994-75CC-4D8F-BEF3-8739C0603B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570" r="74517" b="32694"/>
          <a:stretch/>
        </p:blipFill>
        <p:spPr bwMode="gray">
          <a:xfrm>
            <a:off x="11557588" y="6424928"/>
            <a:ext cx="517451" cy="227966"/>
          </a:xfrm>
          <a:prstGeom prst="rect">
            <a:avLst/>
          </a:prstGeom>
        </p:spPr>
      </p:pic>
      <p:pic>
        <p:nvPicPr>
          <p:cNvPr id="9" name="Picture 8">
            <a:extLst>
              <a:ext uri="{FF2B5EF4-FFF2-40B4-BE49-F238E27FC236}">
                <a16:creationId xmlns:a16="http://schemas.microsoft.com/office/drawing/2014/main" id="{E21D8467-A9AB-406B-AA3D-4BD7ACB442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3082" y="200350"/>
            <a:ext cx="6985836" cy="1297177"/>
          </a:xfrm>
          <a:prstGeom prst="rect">
            <a:avLst/>
          </a:prstGeom>
        </p:spPr>
      </p:pic>
    </p:spTree>
    <p:extLst>
      <p:ext uri="{BB962C8B-B14F-4D97-AF65-F5344CB8AC3E}">
        <p14:creationId xmlns:p14="http://schemas.microsoft.com/office/powerpoint/2010/main" val="2290897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Title Slide">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l">
              <a:defRPr sz="3600">
                <a:solidFill>
                  <a:schemeClr val="bg1"/>
                </a:solidFill>
              </a:defRPr>
            </a:lvl1pPr>
          </a:lstStyle>
          <a:p>
            <a:r>
              <a:rPr lang="en-US" dirty="0"/>
              <a:t>Click to edit slideshow title</a:t>
            </a: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pic>
        <p:nvPicPr>
          <p:cNvPr id="4" name="Picture 3">
            <a:extLst>
              <a:ext uri="{FF2B5EF4-FFF2-40B4-BE49-F238E27FC236}">
                <a16:creationId xmlns:a16="http://schemas.microsoft.com/office/drawing/2014/main" id="{D84D5471-51DB-49B2-9E52-7BAF45BF8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62" y="6018322"/>
            <a:ext cx="4181181" cy="776389"/>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Option 1">
    <p:bg>
      <p:bgPr>
        <a:solidFill>
          <a:schemeClr val="bg1"/>
        </a:solidFill>
        <a:effectLst/>
      </p:bgPr>
    </p:bg>
    <p:spTree>
      <p:nvGrpSpPr>
        <p:cNvPr id="1" name=""/>
        <p:cNvGrpSpPr/>
        <p:nvPr/>
      </p:nvGrpSpPr>
      <p:grpSpPr>
        <a:xfrm>
          <a:off x="0" y="0"/>
          <a:ext cx="0" cy="0"/>
          <a:chOff x="0" y="0"/>
          <a:chExt cx="0" cy="0"/>
        </a:xfrm>
      </p:grpSpPr>
      <p:sp>
        <p:nvSpPr>
          <p:cNvPr id="2" name="Title 2"/>
          <p:cNvSpPr>
            <a:spLocks noGrp="1"/>
          </p:cNvSpPr>
          <p:nvPr>
            <p:ph type="ctrTitle" hasCustomPrompt="1"/>
          </p:nvPr>
        </p:nvSpPr>
        <p:spPr bwMode="white">
          <a:xfrm>
            <a:off x="266700" y="3466514"/>
            <a:ext cx="11658600" cy="1295182"/>
          </a:xfrm>
          <a:noFill/>
        </p:spPr>
        <p:txBody>
          <a:bodyPr wrap="square" lIns="182880" tIns="91440" rIns="182880" bIns="91440" anchor="ctr">
            <a:normAutofit/>
          </a:bodyPr>
          <a:lstStyle>
            <a:lvl1pPr algn="l">
              <a:defRPr sz="6000">
                <a:solidFill>
                  <a:srgbClr val="003865"/>
                </a:solidFill>
              </a:defRPr>
            </a:lvl1pPr>
          </a:lstStyle>
          <a:p>
            <a:r>
              <a:rPr lang="en-US" dirty="0"/>
              <a:t>Click to edit section header</a:t>
            </a:r>
          </a:p>
        </p:txBody>
      </p:sp>
      <p:sp>
        <p:nvSpPr>
          <p:cNvPr id="9" name="Footer Placeholder 6"/>
          <p:cNvSpPr>
            <a:spLocks noGrp="1"/>
          </p:cNvSpPr>
          <p:nvPr>
            <p:ph type="ftr" sz="quarter" idx="3"/>
          </p:nvPr>
        </p:nvSpPr>
        <p:spPr bwMode="black">
          <a:xfrm>
            <a:off x="5838342" y="6320209"/>
            <a:ext cx="5587647" cy="365125"/>
          </a:xfrm>
          <a:prstGeom prst="rect">
            <a:avLst/>
          </a:prstGeom>
        </p:spPr>
        <p:txBody>
          <a:bodyPr anchor="b"/>
          <a:lstStyle>
            <a:lvl1pPr algn="r">
              <a:defRPr sz="1200">
                <a:solidFill>
                  <a:schemeClr val="tx2"/>
                </a:solidFill>
              </a:defRPr>
            </a:lvl1pPr>
          </a:lstStyle>
          <a:p>
            <a:r>
              <a:rPr lang="en-US" dirty="0"/>
              <a:t>One Minnesota </a:t>
            </a:r>
            <a:r>
              <a:rPr lang="en-US" dirty="0">
                <a:solidFill>
                  <a:schemeClr val="accent1"/>
                </a:solidFill>
              </a:rPr>
              <a:t>|</a:t>
            </a:r>
            <a:r>
              <a:rPr lang="en-US" dirty="0"/>
              <a:t> mn.gov/URL</a:t>
            </a:r>
          </a:p>
        </p:txBody>
      </p:sp>
      <p:pic>
        <p:nvPicPr>
          <p:cNvPr id="4" name="Picture 3">
            <a:extLst>
              <a:ext uri="{FF2B5EF4-FFF2-40B4-BE49-F238E27FC236}">
                <a16:creationId xmlns:a16="http://schemas.microsoft.com/office/drawing/2014/main" id="{D84D5471-51DB-49B2-9E52-7BAF45BF8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7594" y="172666"/>
            <a:ext cx="4577705" cy="850018"/>
          </a:xfrm>
          <a:prstGeom prst="rect">
            <a:avLst/>
          </a:prstGeom>
        </p:spPr>
      </p:pic>
      <p:sp>
        <p:nvSpPr>
          <p:cNvPr id="12" name="Rectangle 7">
            <a:extLst>
              <a:ext uri="{FF2B5EF4-FFF2-40B4-BE49-F238E27FC236}">
                <a16:creationId xmlns:a16="http://schemas.microsoft.com/office/drawing/2014/main" id="{2EFCB81E-CBAD-4667-BB09-0C205FC26DFD}"/>
              </a:ext>
            </a:extLst>
          </p:cNvPr>
          <p:cNvSpPr/>
          <p:nvPr userDrawn="1"/>
        </p:nvSpPr>
        <p:spPr bwMode="auto">
          <a:xfrm>
            <a:off x="0" y="4761696"/>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33635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Option 2">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A928C2-3303-4171-A13A-393FE9271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7594" y="172665"/>
            <a:ext cx="4577705" cy="850019"/>
          </a:xfrm>
          <a:prstGeom prst="rect">
            <a:avLst/>
          </a:prstGeom>
        </p:spPr>
      </p:pic>
      <p:sp>
        <p:nvSpPr>
          <p:cNvPr id="2" name="Title 2"/>
          <p:cNvSpPr>
            <a:spLocks noGrp="1"/>
          </p:cNvSpPr>
          <p:nvPr>
            <p:ph type="ctrTitle" hasCustomPrompt="1"/>
          </p:nvPr>
        </p:nvSpPr>
        <p:spPr bwMode="white">
          <a:xfrm>
            <a:off x="266700" y="3466514"/>
            <a:ext cx="11658600" cy="1295182"/>
          </a:xfrm>
          <a:noFill/>
        </p:spPr>
        <p:txBody>
          <a:bodyPr wrap="square" lIns="182880" tIns="91440" rIns="182880" bIns="91440" anchor="ctr">
            <a:normAutofit/>
          </a:bodyPr>
          <a:lstStyle>
            <a:lvl1pPr algn="l">
              <a:defRPr sz="6000">
                <a:solidFill>
                  <a:schemeClr val="tx1"/>
                </a:solidFill>
              </a:defRPr>
            </a:lvl1pPr>
          </a:lstStyle>
          <a:p>
            <a:r>
              <a:rPr lang="en-US" dirty="0"/>
              <a:t>Click to edit section header</a:t>
            </a:r>
          </a:p>
        </p:txBody>
      </p:sp>
      <p:sp>
        <p:nvSpPr>
          <p:cNvPr id="9" name="Footer Placeholder 6"/>
          <p:cNvSpPr>
            <a:spLocks noGrp="1"/>
          </p:cNvSpPr>
          <p:nvPr>
            <p:ph type="ftr" sz="quarter" idx="3"/>
          </p:nvPr>
        </p:nvSpPr>
        <p:spPr bwMode="black">
          <a:xfrm>
            <a:off x="5838342" y="6320209"/>
            <a:ext cx="5587647" cy="365125"/>
          </a:xfrm>
          <a:prstGeom prst="rect">
            <a:avLst/>
          </a:prstGeom>
        </p:spPr>
        <p:txBody>
          <a:bodyPr anchor="b"/>
          <a:lstStyle>
            <a:lvl1pPr algn="r">
              <a:defRPr sz="1200">
                <a:solidFill>
                  <a:schemeClr val="tx1"/>
                </a:solidFill>
              </a:defRPr>
            </a:lvl1pPr>
          </a:lstStyle>
          <a:p>
            <a:r>
              <a:rPr lang="en-US" dirty="0"/>
              <a:t>One Minnesota | mn.gov/URL</a:t>
            </a:r>
          </a:p>
        </p:txBody>
      </p:sp>
      <p:sp>
        <p:nvSpPr>
          <p:cNvPr id="10" name="Title 2">
            <a:extLst>
              <a:ext uri="{FF2B5EF4-FFF2-40B4-BE49-F238E27FC236}">
                <a16:creationId xmlns:a16="http://schemas.microsoft.com/office/drawing/2014/main" id="{B7A1DB17-50B7-4110-8AC2-B5FA5A2DEDA0}"/>
              </a:ext>
            </a:extLst>
          </p:cNvPr>
          <p:cNvSpPr txBox="1">
            <a:spLocks/>
          </p:cNvSpPr>
          <p:nvPr userDrawn="1"/>
        </p:nvSpPr>
        <p:spPr bwMode="white">
          <a:xfrm>
            <a:off x="266699" y="4761696"/>
            <a:ext cx="11658600" cy="1295182"/>
          </a:xfrm>
          <a:prstGeom prst="rect">
            <a:avLst/>
          </a:prstGeom>
          <a:noFill/>
        </p:spPr>
        <p:txBody>
          <a:bodyPr vert="horz" wrap="square" lIns="182880" tIns="91440" rIns="182880" bIns="91440" rtlCol="0" anchor="ctr">
            <a:normAutofit/>
          </a:bodyPr>
          <a:lstStyle>
            <a:lvl1pPr algn="l" defTabSz="914400" rtl="0" eaLnBrk="1" latinLnBrk="0" hangingPunct="1">
              <a:lnSpc>
                <a:spcPct val="90000"/>
              </a:lnSpc>
              <a:spcBef>
                <a:spcPct val="0"/>
              </a:spcBef>
              <a:buNone/>
              <a:defRPr sz="4600" b="1" kern="1200">
                <a:solidFill>
                  <a:srgbClr val="003865"/>
                </a:solidFill>
                <a:latin typeface="+mj-lt"/>
                <a:ea typeface="+mj-ea"/>
                <a:cs typeface="+mj-cs"/>
              </a:defRPr>
            </a:lvl1pPr>
          </a:lstStyle>
          <a:p>
            <a:r>
              <a:rPr lang="en-US" sz="3600" b="0" dirty="0">
                <a:solidFill>
                  <a:schemeClr val="tx1"/>
                </a:solidFill>
              </a:rPr>
              <a:t>Click to edit subtitle text</a:t>
            </a:r>
          </a:p>
        </p:txBody>
      </p:sp>
      <p:sp>
        <p:nvSpPr>
          <p:cNvPr id="12" name="Rectangle 7">
            <a:extLst>
              <a:ext uri="{FF2B5EF4-FFF2-40B4-BE49-F238E27FC236}">
                <a16:creationId xmlns:a16="http://schemas.microsoft.com/office/drawing/2014/main" id="{2EFCB81E-CBAD-4667-BB09-0C205FC26DFD}"/>
              </a:ext>
            </a:extLst>
          </p:cNvPr>
          <p:cNvSpPr/>
          <p:nvPr userDrawn="1"/>
        </p:nvSpPr>
        <p:spPr bwMode="auto">
          <a:xfrm>
            <a:off x="0" y="4761696"/>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E3394E47-FB05-4954-9E96-89E70A4193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273" y="6425716"/>
            <a:ext cx="569495" cy="244069"/>
          </a:xfrm>
          <a:prstGeom prst="rect">
            <a:avLst/>
          </a:prstGeom>
        </p:spPr>
      </p:pic>
    </p:spTree>
    <p:extLst>
      <p:ext uri="{BB962C8B-B14F-4D97-AF65-F5344CB8AC3E}">
        <p14:creationId xmlns:p14="http://schemas.microsoft.com/office/powerpoint/2010/main" val="40316521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AD6BDE56-F3C9-4FAF-9315-F8909B73384C}" type="datetime1">
              <a:rPr lang="en-US" smtClean="0"/>
              <a:t>3/20/2019</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bwMode="auto">
      <p:bgRef idx="1001">
        <a:schemeClr val="bg1"/>
      </p:bgRef>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hasCustomPrompt="1"/>
          </p:nvPr>
        </p:nvSpPr>
        <p:spPr bwMode="white">
          <a:xfrm>
            <a:off x="838200" y="-1"/>
            <a:ext cx="10515600" cy="1216025"/>
          </a:xfrm>
          <a:noFill/>
        </p:spPr>
        <p:txBody>
          <a:bodyPr lIns="45720" rIns="45720">
            <a:normAutofit/>
          </a:bodyPr>
          <a:lstStyle>
            <a:lvl1pPr algn="l">
              <a:defRPr sz="3600">
                <a:solidFill>
                  <a:schemeClr val="bg1"/>
                </a:solidFill>
              </a:defRPr>
            </a:lvl1pPr>
          </a:lstStyle>
          <a:p>
            <a:r>
              <a:rPr lang="en-US" dirty="0"/>
              <a:t>Click to edit header</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F23E9B0-935C-4DDE-BF90-7BE95CBAE09C}" type="datetime1">
              <a:rPr lang="en-US" smtClean="0"/>
              <a:t>3/20/2019</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90565EBE-5451-4251-A681-4941740E7E47}" type="datetime1">
              <a:rPr lang="en-US" smtClean="0"/>
              <a:t>3/20/2019</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rIns="0">
            <a:normAutofit/>
          </a:bodyPr>
          <a:lstStyle>
            <a:lvl1pPr algn="l">
              <a:defRPr sz="3600">
                <a:solidFill>
                  <a:schemeClr val="tx1"/>
                </a:solidFill>
              </a:defRPr>
            </a:lvl1pPr>
          </a:lstStyle>
          <a:p>
            <a:r>
              <a:rPr lang="en-US" dirty="0"/>
              <a:t>Click to edit header</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838200" y="6356350"/>
            <a:ext cx="1358590" cy="365125"/>
          </a:xfrm>
        </p:spPr>
        <p:txBody>
          <a:bodyPr/>
          <a:lstStyle/>
          <a:p>
            <a:fld id="{51A16BCA-6A1B-4EF6-A35A-B8E162ED6407}" type="datetime1">
              <a:rPr lang="en-US" smtClean="0"/>
              <a:t>3/20/2019</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One Minnesota </a:t>
            </a:r>
            <a:r>
              <a:rPr lang="en-US" dirty="0">
                <a:solidFill>
                  <a:schemeClr val="accent1"/>
                </a:solidFill>
              </a:rPr>
              <a:t>|</a:t>
            </a:r>
            <a:r>
              <a:rPr lang="en-US" dirty="0"/>
              <a:t> mn.gov/URL</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6E9BEBEA-F13C-4655-8E10-0CE21FEFD7C5}" type="datetime1">
              <a:rPr lang="en-US" smtClean="0"/>
              <a:t>3/20/2019</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b="1">
                <a:solidFill>
                  <a:schemeClr val="tx2"/>
                </a:solidFill>
              </a:defRPr>
            </a:lvl1pPr>
          </a:lstStyle>
          <a:p>
            <a:r>
              <a:rPr lang="en-US" dirty="0"/>
              <a:t>One Minnesota </a:t>
            </a:r>
            <a:r>
              <a:rPr lang="en-US" dirty="0">
                <a:solidFill>
                  <a:schemeClr val="accent1"/>
                </a:solidFill>
              </a:rPr>
              <a:t>|</a:t>
            </a:r>
            <a:r>
              <a:rPr lang="en-US" dirty="0"/>
              <a:t> mn.gov/URL</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pic>
        <p:nvPicPr>
          <p:cNvPr id="7" name="Picture 8" descr="State of Minnesota logo">
            <a:extLst>
              <a:ext uri="{FF2B5EF4-FFF2-40B4-BE49-F238E27FC236}">
                <a16:creationId xmlns:a16="http://schemas.microsoft.com/office/drawing/2014/main" id="{D2445326-56F2-4711-852D-4D682988BCDF}"/>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2570" r="74517" b="32694"/>
          <a:stretch/>
        </p:blipFill>
        <p:spPr bwMode="gray">
          <a:xfrm>
            <a:off x="11557588" y="6424928"/>
            <a:ext cx="517451" cy="227966"/>
          </a:xfrm>
          <a:prstGeom prst="rect">
            <a:avLst/>
          </a:prstGeom>
        </p:spPr>
      </p:pic>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787" r:id="rId3"/>
    <p:sldLayoutId id="2147483833" r:id="rId4"/>
    <p:sldLayoutId id="2147483834" r:id="rId5"/>
    <p:sldLayoutId id="2147483712" r:id="rId6"/>
    <p:sldLayoutId id="2147483795" r:id="rId7"/>
    <p:sldLayoutId id="2147483790" r:id="rId8"/>
    <p:sldLayoutId id="2147483780" r:id="rId9"/>
    <p:sldLayoutId id="2147483832" r:id="rId10"/>
    <p:sldLayoutId id="2147483744" r:id="rId11"/>
    <p:sldLayoutId id="2147483793" r:id="rId12"/>
    <p:sldLayoutId id="2147483767" r:id="rId13"/>
    <p:sldLayoutId id="2147483771" r:id="rId14"/>
    <p:sldLayoutId id="2147483772" r:id="rId15"/>
    <p:sldLayoutId id="2147483820" r:id="rId16"/>
    <p:sldLayoutId id="2147483829" r:id="rId17"/>
    <p:sldLayoutId id="2147483732" r:id="rId18"/>
    <p:sldLayoutId id="2147483733" r:id="rId19"/>
    <p:sldLayoutId id="2147483750" r:id="rId20"/>
    <p:sldLayoutId id="2147483823" r:id="rId21"/>
    <p:sldLayoutId id="2147483825" r:id="rId22"/>
    <p:sldLayoutId id="2147483797" r:id="rId23"/>
  </p:sldLayoutIdLst>
  <p:hf hdr="0"/>
  <p:txStyles>
    <p:titleStyle>
      <a:lvl1pPr algn="l" defTabSz="914400" rtl="0" eaLnBrk="1" latinLnBrk="0" hangingPunct="1">
        <a:lnSpc>
          <a:spcPct val="90000"/>
        </a:lnSpc>
        <a:spcBef>
          <a:spcPct val="0"/>
        </a:spcBef>
        <a:buNone/>
        <a:defRPr sz="4400" b="1" kern="1200">
          <a:solidFill>
            <a:srgbClr val="003865"/>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hyperlink" Target="https://youtu.be/C2ODDTbrP84"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C780-31CE-4367-88F2-A90F40BCBE9F}"/>
              </a:ext>
            </a:extLst>
          </p:cNvPr>
          <p:cNvSpPr>
            <a:spLocks noGrp="1"/>
          </p:cNvSpPr>
          <p:nvPr>
            <p:ph type="ctrTitle"/>
          </p:nvPr>
        </p:nvSpPr>
        <p:spPr/>
        <p:txBody>
          <a:bodyPr>
            <a:normAutofit fontScale="90000"/>
          </a:bodyPr>
          <a:lstStyle/>
          <a:p>
            <a:r>
              <a:rPr lang="en-US" dirty="0"/>
              <a:t>Metropolitan Council </a:t>
            </a:r>
            <a:br>
              <a:rPr lang="en-US" dirty="0"/>
            </a:br>
            <a:r>
              <a:rPr lang="en-US" dirty="0"/>
              <a:t>Metropolitan Area Transit Budget Request</a:t>
            </a:r>
          </a:p>
        </p:txBody>
      </p:sp>
      <p:sp>
        <p:nvSpPr>
          <p:cNvPr id="7" name="Date Placeholder 6">
            <a:extLst>
              <a:ext uri="{FF2B5EF4-FFF2-40B4-BE49-F238E27FC236}">
                <a16:creationId xmlns:a16="http://schemas.microsoft.com/office/drawing/2014/main" id="{DE7C5839-2815-4998-8B40-502C738F5DC4}"/>
              </a:ext>
            </a:extLst>
          </p:cNvPr>
          <p:cNvSpPr>
            <a:spLocks noGrp="1"/>
          </p:cNvSpPr>
          <p:nvPr>
            <p:ph type="dt" sz="half" idx="10"/>
          </p:nvPr>
        </p:nvSpPr>
        <p:spPr/>
        <p:txBody>
          <a:bodyPr/>
          <a:lstStyle/>
          <a:p>
            <a:fld id="{00BC89BB-3D4B-4633-ADBB-A5F70BBA2562}" type="datetime1">
              <a:rPr lang="en-US" smtClean="0"/>
              <a:t>3/20/2019</a:t>
            </a:fld>
            <a:endParaRPr lang="en-US" dirty="0"/>
          </a:p>
        </p:txBody>
      </p:sp>
      <p:sp>
        <p:nvSpPr>
          <p:cNvPr id="8" name="Footer Placeholder 7">
            <a:extLst>
              <a:ext uri="{FF2B5EF4-FFF2-40B4-BE49-F238E27FC236}">
                <a16:creationId xmlns:a16="http://schemas.microsoft.com/office/drawing/2014/main" id="{C970C02D-88FD-406D-8AB0-F87093897ACE}"/>
              </a:ext>
            </a:extLst>
          </p:cNvPr>
          <p:cNvSpPr>
            <a:spLocks noGrp="1"/>
          </p:cNvSpPr>
          <p:nvPr>
            <p:ph type="ftr" sz="quarter" idx="11"/>
          </p:nvPr>
        </p:nvSpPr>
        <p:spPr/>
        <p:txBody>
          <a:bodyPr/>
          <a:lstStyle/>
          <a:p>
            <a:r>
              <a:rPr lang="en-US"/>
              <a:t>One Minnesota </a:t>
            </a:r>
            <a:r>
              <a:rPr lang="en-US">
                <a:solidFill>
                  <a:schemeClr val="accent1"/>
                </a:solidFill>
              </a:rPr>
              <a:t>|</a:t>
            </a:r>
            <a:r>
              <a:rPr lang="en-US"/>
              <a:t> mn.gov/URL</a:t>
            </a:r>
            <a:endParaRPr lang="en-US" dirty="0"/>
          </a:p>
        </p:txBody>
      </p:sp>
      <p:sp>
        <p:nvSpPr>
          <p:cNvPr id="9" name="Slide Number Placeholder 8">
            <a:extLst>
              <a:ext uri="{FF2B5EF4-FFF2-40B4-BE49-F238E27FC236}">
                <a16:creationId xmlns:a16="http://schemas.microsoft.com/office/drawing/2014/main" id="{2BB00678-62EA-4A52-ABDC-325FC97FEF4F}"/>
              </a:ext>
            </a:extLst>
          </p:cNvPr>
          <p:cNvSpPr>
            <a:spLocks noGrp="1"/>
          </p:cNvSpPr>
          <p:nvPr>
            <p:ph type="sldNum" sz="quarter" idx="12"/>
          </p:nvPr>
        </p:nvSpPr>
        <p:spPr/>
        <p:txBody>
          <a:bodyPr/>
          <a:lstStyle/>
          <a:p>
            <a:fld id="{48F63A3B-78C7-47BE-AE5E-E10140E04643}" type="slidenum">
              <a:rPr lang="en-US" smtClean="0"/>
              <a:pPr/>
              <a:t>1</a:t>
            </a:fld>
            <a:endParaRPr lang="en-US" dirty="0"/>
          </a:p>
        </p:txBody>
      </p:sp>
      <p:pic>
        <p:nvPicPr>
          <p:cNvPr id="11" name="Picture 10">
            <a:extLst>
              <a:ext uri="{FF2B5EF4-FFF2-40B4-BE49-F238E27FC236}">
                <a16:creationId xmlns:a16="http://schemas.microsoft.com/office/drawing/2014/main" id="{16A7B663-EAD5-47E2-A535-1849256FC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649" y="5257766"/>
            <a:ext cx="4800701" cy="1600234"/>
          </a:xfrm>
          <a:prstGeom prst="rect">
            <a:avLst/>
          </a:prstGeom>
        </p:spPr>
      </p:pic>
    </p:spTree>
    <p:extLst>
      <p:ext uri="{BB962C8B-B14F-4D97-AF65-F5344CB8AC3E}">
        <p14:creationId xmlns:p14="http://schemas.microsoft.com/office/powerpoint/2010/main" val="626896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C193-FACC-4E06-84FF-56B0FD29EF0C}"/>
              </a:ext>
            </a:extLst>
          </p:cNvPr>
          <p:cNvSpPr>
            <a:spLocks noGrp="1"/>
          </p:cNvSpPr>
          <p:nvPr>
            <p:ph type="title"/>
          </p:nvPr>
        </p:nvSpPr>
        <p:spPr/>
        <p:txBody>
          <a:bodyPr/>
          <a:lstStyle/>
          <a:p>
            <a:r>
              <a:rPr lang="en-US" dirty="0"/>
              <a:t>Advancing sustainability</a:t>
            </a:r>
          </a:p>
        </p:txBody>
      </p:sp>
      <p:sp>
        <p:nvSpPr>
          <p:cNvPr id="3" name="Content Placeholder 2">
            <a:extLst>
              <a:ext uri="{FF2B5EF4-FFF2-40B4-BE49-F238E27FC236}">
                <a16:creationId xmlns:a16="http://schemas.microsoft.com/office/drawing/2014/main" id="{E043B008-EFBA-4A6B-AF60-869D70AEC763}"/>
              </a:ext>
            </a:extLst>
          </p:cNvPr>
          <p:cNvSpPr>
            <a:spLocks noGrp="1"/>
          </p:cNvSpPr>
          <p:nvPr>
            <p:ph sz="half" idx="1"/>
          </p:nvPr>
        </p:nvSpPr>
        <p:spPr>
          <a:xfrm>
            <a:off x="838200" y="1899422"/>
            <a:ext cx="5181600" cy="3566973"/>
          </a:xfrm>
        </p:spPr>
        <p:txBody>
          <a:bodyPr>
            <a:normAutofit/>
          </a:bodyPr>
          <a:lstStyle/>
          <a:p>
            <a:r>
              <a:rPr lang="en-US" dirty="0"/>
              <a:t>Accelerates electric bus fleet transition </a:t>
            </a:r>
          </a:p>
          <a:p>
            <a:pPr lvl="1"/>
            <a:r>
              <a:rPr lang="en-US" dirty="0"/>
              <a:t>220 all-electric buses</a:t>
            </a:r>
          </a:p>
          <a:p>
            <a:r>
              <a:rPr lang="en-US" dirty="0"/>
              <a:t>Complements Metropolitan Council goal of powering operations with 100% renewable electricity by 2040</a:t>
            </a:r>
          </a:p>
          <a:p>
            <a:pPr marL="0" indent="0">
              <a:buNone/>
            </a:pPr>
            <a:endParaRPr lang="en-US" dirty="0"/>
          </a:p>
        </p:txBody>
      </p:sp>
      <p:sp>
        <p:nvSpPr>
          <p:cNvPr id="4" name="Date Placeholder 3">
            <a:extLst>
              <a:ext uri="{FF2B5EF4-FFF2-40B4-BE49-F238E27FC236}">
                <a16:creationId xmlns:a16="http://schemas.microsoft.com/office/drawing/2014/main" id="{52B6106F-975E-4903-AD9A-75F446F0CC91}"/>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429E585C-D8A2-4000-9102-81A075E09639}"/>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B7493F40-BC76-4740-85DE-7B5AD7DAF71D}"/>
              </a:ext>
            </a:extLst>
          </p:cNvPr>
          <p:cNvSpPr>
            <a:spLocks noGrp="1"/>
          </p:cNvSpPr>
          <p:nvPr>
            <p:ph type="sldNum" sz="quarter" idx="12"/>
          </p:nvPr>
        </p:nvSpPr>
        <p:spPr/>
        <p:txBody>
          <a:bodyPr/>
          <a:lstStyle/>
          <a:p>
            <a:fld id="{48F63A3B-78C7-47BE-AE5E-E10140E04643}" type="slidenum">
              <a:rPr lang="en-US" smtClean="0"/>
              <a:t>10</a:t>
            </a:fld>
            <a:endParaRPr lang="en-US" dirty="0"/>
          </a:p>
        </p:txBody>
      </p:sp>
      <p:pic>
        <p:nvPicPr>
          <p:cNvPr id="8" name="Content Placeholder 7">
            <a:extLst>
              <a:ext uri="{FF2B5EF4-FFF2-40B4-BE49-F238E27FC236}">
                <a16:creationId xmlns:a16="http://schemas.microsoft.com/office/drawing/2014/main" id="{C167CA55-196F-43A9-AA76-0B9F94531BD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99422"/>
            <a:ext cx="5181600" cy="3465195"/>
          </a:xfrm>
          <a:prstGeom prst="rect">
            <a:avLst/>
          </a:prstGeom>
        </p:spPr>
      </p:pic>
    </p:spTree>
    <p:extLst>
      <p:ext uri="{BB962C8B-B14F-4D97-AF65-F5344CB8AC3E}">
        <p14:creationId xmlns:p14="http://schemas.microsoft.com/office/powerpoint/2010/main" val="144331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D340-B8BD-4FF2-902C-3F4DB2A28F95}"/>
              </a:ext>
            </a:extLst>
          </p:cNvPr>
          <p:cNvSpPr>
            <a:spLocks noGrp="1"/>
          </p:cNvSpPr>
          <p:nvPr>
            <p:ph type="title"/>
          </p:nvPr>
        </p:nvSpPr>
        <p:spPr/>
        <p:txBody>
          <a:bodyPr/>
          <a:lstStyle/>
          <a:p>
            <a:r>
              <a:rPr lang="en-US"/>
              <a:t>Modern transportation system for growing region</a:t>
            </a:r>
            <a:endParaRPr lang="en-US" dirty="0"/>
          </a:p>
        </p:txBody>
      </p:sp>
      <p:sp>
        <p:nvSpPr>
          <p:cNvPr id="3" name="Content Placeholder 2">
            <a:extLst>
              <a:ext uri="{FF2B5EF4-FFF2-40B4-BE49-F238E27FC236}">
                <a16:creationId xmlns:a16="http://schemas.microsoft.com/office/drawing/2014/main" id="{2A4E8E50-0DF6-4D63-8096-121750399F9C}"/>
              </a:ext>
            </a:extLst>
          </p:cNvPr>
          <p:cNvSpPr>
            <a:spLocks noGrp="1"/>
          </p:cNvSpPr>
          <p:nvPr>
            <p:ph sz="half" idx="1"/>
          </p:nvPr>
        </p:nvSpPr>
        <p:spPr/>
        <p:txBody>
          <a:bodyPr/>
          <a:lstStyle/>
          <a:p>
            <a:pPr marL="0" indent="0">
              <a:buNone/>
            </a:pPr>
            <a:r>
              <a:rPr lang="en-US" dirty="0"/>
              <a:t>By 2040:</a:t>
            </a:r>
          </a:p>
          <a:p>
            <a:r>
              <a:rPr lang="en-US" dirty="0"/>
              <a:t>700,000 more people</a:t>
            </a:r>
          </a:p>
          <a:p>
            <a:r>
              <a:rPr lang="en-US" dirty="0"/>
              <a:t>500,000 more jobs</a:t>
            </a:r>
          </a:p>
          <a:p>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2D7CE743-6AF2-4607-854C-6B0D4F5D1976}"/>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5B6E7E8B-BDF2-4811-990F-C35C6F5F3C57}"/>
              </a:ext>
            </a:extLst>
          </p:cNvPr>
          <p:cNvSpPr>
            <a:spLocks noGrp="1"/>
          </p:cNvSpPr>
          <p:nvPr>
            <p:ph type="ftr" sz="quarter" idx="3"/>
          </p:nvPr>
        </p:nvSpPr>
        <p:spPr/>
        <p:txBody>
          <a:bodyPr/>
          <a:lstStyle/>
          <a:p>
            <a:r>
              <a:rPr lang="en-US"/>
              <a:t>One Minnesota </a:t>
            </a:r>
            <a:r>
              <a:rPr lang="en-US">
                <a:solidFill>
                  <a:schemeClr val="accent1"/>
                </a:solidFill>
              </a:rPr>
              <a:t>|</a:t>
            </a:r>
            <a:r>
              <a:rPr lang="en-US"/>
              <a:t> metrocouncil.org</a:t>
            </a:r>
            <a:endParaRPr lang="en-US" dirty="0"/>
          </a:p>
        </p:txBody>
      </p:sp>
      <p:sp>
        <p:nvSpPr>
          <p:cNvPr id="6" name="Slide Number Placeholder 5">
            <a:extLst>
              <a:ext uri="{FF2B5EF4-FFF2-40B4-BE49-F238E27FC236}">
                <a16:creationId xmlns:a16="http://schemas.microsoft.com/office/drawing/2014/main" id="{06CD81A7-B7A1-4560-B389-98A37B8074C8}"/>
              </a:ext>
            </a:extLst>
          </p:cNvPr>
          <p:cNvSpPr>
            <a:spLocks noGrp="1"/>
          </p:cNvSpPr>
          <p:nvPr>
            <p:ph type="sldNum" sz="quarter" idx="12"/>
          </p:nvPr>
        </p:nvSpPr>
        <p:spPr/>
        <p:txBody>
          <a:bodyPr/>
          <a:lstStyle/>
          <a:p>
            <a:fld id="{48F63A3B-78C7-47BE-AE5E-E10140E04643}" type="slidenum">
              <a:rPr lang="en-US" smtClean="0"/>
              <a:t>11</a:t>
            </a:fld>
            <a:endParaRPr lang="en-US" dirty="0"/>
          </a:p>
        </p:txBody>
      </p:sp>
      <p:pic>
        <p:nvPicPr>
          <p:cNvPr id="8" name="Picture 2" descr="C:\Users\Kandarla\AppData\Local\Microsoft\Windows\Temporary Internet Files\Content.Outlook\6PGPBAMK\CanbTransPhoto (2).jpg">
            <a:extLst>
              <a:ext uri="{FF2B5EF4-FFF2-40B4-BE49-F238E27FC236}">
                <a16:creationId xmlns:a16="http://schemas.microsoft.com/office/drawing/2014/main" id="{DE1E8204-C441-459D-BAF2-F30FC3BD3E1F}"/>
              </a:ext>
            </a:extLst>
          </p:cNvPr>
          <p:cNvPicPr>
            <a:picLocks noGrp="1" noChangeAspect="1" noChangeArrowheads="1"/>
          </p:cNvPicPr>
          <p:nvPr>
            <p:ph sz="half" idx="2"/>
          </p:nvPr>
        </p:nvPicPr>
        <p:blipFill>
          <a:blip r:embed="rId3">
            <a:lum bright="20000"/>
          </a:blip>
          <a:stretch>
            <a:fillRect/>
          </a:stretch>
        </p:blipFill>
        <p:spPr bwMode="auto">
          <a:xfrm>
            <a:off x="6637468" y="1365963"/>
            <a:ext cx="5316770" cy="4184983"/>
          </a:xfrm>
          <a:prstGeom prst="rect">
            <a:avLst/>
          </a:prstGeom>
          <a:noFill/>
        </p:spPr>
      </p:pic>
      <p:sp>
        <p:nvSpPr>
          <p:cNvPr id="10" name="TextBox 9">
            <a:extLst>
              <a:ext uri="{FF2B5EF4-FFF2-40B4-BE49-F238E27FC236}">
                <a16:creationId xmlns:a16="http://schemas.microsoft.com/office/drawing/2014/main" id="{3F75BCCB-51F4-4BE0-80C7-E94AF6864C08}"/>
              </a:ext>
            </a:extLst>
          </p:cNvPr>
          <p:cNvSpPr txBox="1"/>
          <p:nvPr/>
        </p:nvSpPr>
        <p:spPr>
          <a:xfrm>
            <a:off x="7281398" y="5503572"/>
            <a:ext cx="4190736" cy="784830"/>
          </a:xfrm>
          <a:prstGeom prst="rect">
            <a:avLst/>
          </a:prstGeom>
          <a:noFill/>
        </p:spPr>
        <p:txBody>
          <a:bodyPr wrap="square" rtlCol="0">
            <a:spAutoFit/>
          </a:bodyPr>
          <a:lstStyle/>
          <a:p>
            <a:pPr algn="ctr"/>
            <a:r>
              <a:rPr lang="en-US" sz="1500" dirty="0"/>
              <a:t>1 bus = 40 cars</a:t>
            </a:r>
          </a:p>
          <a:p>
            <a:pPr algn="ctr"/>
            <a:r>
              <a:rPr lang="en-US" sz="1500" dirty="0"/>
              <a:t>At rush hour, buses carry 1.5 lanes of traffic</a:t>
            </a:r>
          </a:p>
          <a:p>
            <a:pPr algn="ctr"/>
            <a:r>
              <a:rPr lang="en-US" sz="1500" dirty="0"/>
              <a:t>3-car LRT = 600 cars</a:t>
            </a:r>
          </a:p>
        </p:txBody>
      </p:sp>
    </p:spTree>
    <p:extLst>
      <p:ext uri="{BB962C8B-B14F-4D97-AF65-F5344CB8AC3E}">
        <p14:creationId xmlns:p14="http://schemas.microsoft.com/office/powerpoint/2010/main" val="361357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E048-8832-476D-A90A-740E4CF1ADD0}"/>
              </a:ext>
            </a:extLst>
          </p:cNvPr>
          <p:cNvSpPr>
            <a:spLocks noGrp="1"/>
          </p:cNvSpPr>
          <p:nvPr>
            <p:ph type="title"/>
          </p:nvPr>
        </p:nvSpPr>
        <p:spPr/>
        <p:txBody>
          <a:bodyPr/>
          <a:lstStyle/>
          <a:p>
            <a:r>
              <a:rPr lang="en-US" dirty="0"/>
              <a:t>Transit connects people to places that matter</a:t>
            </a:r>
          </a:p>
        </p:txBody>
      </p:sp>
      <p:sp>
        <p:nvSpPr>
          <p:cNvPr id="5" name="Date Placeholder 4">
            <a:extLst>
              <a:ext uri="{FF2B5EF4-FFF2-40B4-BE49-F238E27FC236}">
                <a16:creationId xmlns:a16="http://schemas.microsoft.com/office/drawing/2014/main" id="{A047EA7B-8332-46F0-9FFD-E0573B629A76}"/>
              </a:ext>
            </a:extLst>
          </p:cNvPr>
          <p:cNvSpPr>
            <a:spLocks noGrp="1"/>
          </p:cNvSpPr>
          <p:nvPr>
            <p:ph type="dt" sz="half" idx="10"/>
          </p:nvPr>
        </p:nvSpPr>
        <p:spPr/>
        <p:txBody>
          <a:bodyPr/>
          <a:lstStyle/>
          <a:p>
            <a:fld id="{90565EBE-5451-4251-A681-4941740E7E47}" type="datetime1">
              <a:rPr lang="en-US" smtClean="0"/>
              <a:t>3/20/2019</a:t>
            </a:fld>
            <a:endParaRPr lang="en-US" dirty="0"/>
          </a:p>
        </p:txBody>
      </p:sp>
      <p:sp>
        <p:nvSpPr>
          <p:cNvPr id="6" name="Footer Placeholder 5">
            <a:extLst>
              <a:ext uri="{FF2B5EF4-FFF2-40B4-BE49-F238E27FC236}">
                <a16:creationId xmlns:a16="http://schemas.microsoft.com/office/drawing/2014/main" id="{9E937907-083D-4556-A057-03E87BD7CB28}"/>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7" name="Slide Number Placeholder 6">
            <a:extLst>
              <a:ext uri="{FF2B5EF4-FFF2-40B4-BE49-F238E27FC236}">
                <a16:creationId xmlns:a16="http://schemas.microsoft.com/office/drawing/2014/main" id="{E21B506F-4E07-4F76-AF86-D9516985CEC4}"/>
              </a:ext>
            </a:extLst>
          </p:cNvPr>
          <p:cNvSpPr>
            <a:spLocks noGrp="1"/>
          </p:cNvSpPr>
          <p:nvPr>
            <p:ph type="sldNum" sz="quarter" idx="12"/>
          </p:nvPr>
        </p:nvSpPr>
        <p:spPr/>
        <p:txBody>
          <a:bodyPr/>
          <a:lstStyle/>
          <a:p>
            <a:fld id="{48F63A3B-78C7-47BE-AE5E-E10140E04643}" type="slidenum">
              <a:rPr lang="en-US" smtClean="0"/>
              <a:t>12</a:t>
            </a:fld>
            <a:endParaRPr lang="en-US" dirty="0"/>
          </a:p>
        </p:txBody>
      </p:sp>
      <p:graphicFrame>
        <p:nvGraphicFramePr>
          <p:cNvPr id="8" name="Content Placeholder 5">
            <a:extLst>
              <a:ext uri="{FF2B5EF4-FFF2-40B4-BE49-F238E27FC236}">
                <a16:creationId xmlns:a16="http://schemas.microsoft.com/office/drawing/2014/main" id="{74701EC8-897D-4DE3-A177-AAA482E8EEA3}"/>
              </a:ext>
            </a:extLst>
          </p:cNvPr>
          <p:cNvGraphicFramePr>
            <a:graphicFrameLocks noGrp="1"/>
          </p:cNvGraphicFramePr>
          <p:nvPr>
            <p:ph sz="half" idx="1"/>
            <p:extLst>
              <p:ext uri="{D42A27DB-BD31-4B8C-83A1-F6EECF244321}">
                <p14:modId xmlns:p14="http://schemas.microsoft.com/office/powerpoint/2010/main" val="1173860075"/>
              </p:ext>
            </p:extLst>
          </p:nvPr>
        </p:nvGraphicFramePr>
        <p:xfrm>
          <a:off x="838200" y="1593850"/>
          <a:ext cx="5181600" cy="458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group of people walking down a busy city street&#10;&#10;Description generated with very high confidence">
            <a:extLst>
              <a:ext uri="{FF2B5EF4-FFF2-40B4-BE49-F238E27FC236}">
                <a16:creationId xmlns:a16="http://schemas.microsoft.com/office/drawing/2014/main" id="{5B871823-4F2A-4413-B309-1AF434B122C6}"/>
              </a:ext>
            </a:extLst>
          </p:cNvPr>
          <p:cNvPicPr>
            <a:picLocks noGrp="1" noChangeAspect="1"/>
          </p:cNvPicPr>
          <p:nvPr>
            <p:ph sz="half" idx="2"/>
          </p:nvPr>
        </p:nvPicPr>
        <p:blipFill rotWithShape="1">
          <a:blip r:embed="rId8" cstate="email">
            <a:extLst>
              <a:ext uri="{28A0092B-C50C-407E-A947-70E740481C1C}">
                <a14:useLocalDpi xmlns:a14="http://schemas.microsoft.com/office/drawing/2010/main"/>
              </a:ext>
            </a:extLst>
          </a:blip>
          <a:srcRect l="-23551" b="-100"/>
          <a:stretch/>
        </p:blipFill>
        <p:spPr>
          <a:xfrm>
            <a:off x="6172200" y="2193697"/>
            <a:ext cx="5181600" cy="3383418"/>
          </a:xfrm>
          <a:prstGeom prst="rect">
            <a:avLst/>
          </a:prstGeom>
        </p:spPr>
      </p:pic>
    </p:spTree>
    <p:extLst>
      <p:ext uri="{BB962C8B-B14F-4D97-AF65-F5344CB8AC3E}">
        <p14:creationId xmlns:p14="http://schemas.microsoft.com/office/powerpoint/2010/main" val="237136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B173B-012B-4E89-B1AE-30FF9CFC32D1}"/>
              </a:ext>
            </a:extLst>
          </p:cNvPr>
          <p:cNvSpPr>
            <a:spLocks noGrp="1"/>
          </p:cNvSpPr>
          <p:nvPr>
            <p:ph type="title"/>
          </p:nvPr>
        </p:nvSpPr>
        <p:spPr/>
        <p:txBody>
          <a:bodyPr/>
          <a:lstStyle/>
          <a:p>
            <a:r>
              <a:rPr lang="en-US" dirty="0"/>
              <a:t>Increases access and mobility over 10 years</a:t>
            </a:r>
          </a:p>
        </p:txBody>
      </p:sp>
      <p:sp>
        <p:nvSpPr>
          <p:cNvPr id="32" name="Text Placeholder 31">
            <a:extLst>
              <a:ext uri="{FF2B5EF4-FFF2-40B4-BE49-F238E27FC236}">
                <a16:creationId xmlns:a16="http://schemas.microsoft.com/office/drawing/2014/main" id="{2D34A58B-7A4C-4ACA-B668-254558AB695F}"/>
              </a:ext>
            </a:extLst>
          </p:cNvPr>
          <p:cNvSpPr>
            <a:spLocks noGrp="1"/>
          </p:cNvSpPr>
          <p:nvPr>
            <p:ph type="body" sz="quarter" idx="16"/>
          </p:nvPr>
        </p:nvSpPr>
        <p:spPr/>
        <p:txBody>
          <a:bodyPr/>
          <a:lstStyle/>
          <a:p>
            <a:r>
              <a:rPr lang="en-US" dirty="0"/>
              <a:t>Connecting 500,000 people to a 30-minute transit commute</a:t>
            </a:r>
          </a:p>
        </p:txBody>
      </p:sp>
      <p:sp>
        <p:nvSpPr>
          <p:cNvPr id="3" name="Content Placeholder 2">
            <a:extLst>
              <a:ext uri="{FF2B5EF4-FFF2-40B4-BE49-F238E27FC236}">
                <a16:creationId xmlns:a16="http://schemas.microsoft.com/office/drawing/2014/main" id="{5936FC46-2488-4A81-8BFB-8A75545AB808}"/>
              </a:ext>
            </a:extLst>
          </p:cNvPr>
          <p:cNvSpPr>
            <a:spLocks noGrp="1"/>
          </p:cNvSpPr>
          <p:nvPr>
            <p:ph type="body" sz="quarter" idx="15"/>
          </p:nvPr>
        </p:nvSpPr>
        <p:spPr/>
        <p:txBody>
          <a:bodyPr>
            <a:normAutofit/>
          </a:bodyPr>
          <a:lstStyle/>
          <a:p>
            <a:r>
              <a:rPr lang="en-US" dirty="0"/>
              <a:t>Up to a 40% ridership increase</a:t>
            </a:r>
          </a:p>
        </p:txBody>
      </p:sp>
      <p:sp>
        <p:nvSpPr>
          <p:cNvPr id="34" name="Text Placeholder 33">
            <a:extLst>
              <a:ext uri="{FF2B5EF4-FFF2-40B4-BE49-F238E27FC236}">
                <a16:creationId xmlns:a16="http://schemas.microsoft.com/office/drawing/2014/main" id="{6BEEFE2F-EA8B-46A1-8F84-3BA04C017FC8}"/>
              </a:ext>
            </a:extLst>
          </p:cNvPr>
          <p:cNvSpPr>
            <a:spLocks noGrp="1"/>
          </p:cNvSpPr>
          <p:nvPr>
            <p:ph type="body" sz="quarter" idx="18"/>
          </p:nvPr>
        </p:nvSpPr>
        <p:spPr/>
        <p:txBody>
          <a:bodyPr/>
          <a:lstStyle/>
          <a:p>
            <a:r>
              <a:rPr lang="en-US" dirty="0"/>
              <a:t>More bus routes, with more frequent and more reliable service</a:t>
            </a:r>
          </a:p>
        </p:txBody>
      </p:sp>
      <p:sp>
        <p:nvSpPr>
          <p:cNvPr id="36" name="Text Placeholder 35">
            <a:extLst>
              <a:ext uri="{FF2B5EF4-FFF2-40B4-BE49-F238E27FC236}">
                <a16:creationId xmlns:a16="http://schemas.microsoft.com/office/drawing/2014/main" id="{2B0A9CC3-EEC8-43E8-B815-CEA7E42A7BF2}"/>
              </a:ext>
            </a:extLst>
          </p:cNvPr>
          <p:cNvSpPr>
            <a:spLocks noGrp="1"/>
          </p:cNvSpPr>
          <p:nvPr>
            <p:ph type="body" sz="quarter" idx="20"/>
          </p:nvPr>
        </p:nvSpPr>
        <p:spPr/>
        <p:txBody>
          <a:bodyPr/>
          <a:lstStyle/>
          <a:p>
            <a:r>
              <a:rPr lang="en-US" dirty="0"/>
              <a:t>11 of Minnesota’s 17 Fortune 500 companies are located on lines for potential development</a:t>
            </a:r>
          </a:p>
        </p:txBody>
      </p:sp>
      <p:sp>
        <p:nvSpPr>
          <p:cNvPr id="4" name="Date Placeholder 3">
            <a:extLst>
              <a:ext uri="{FF2B5EF4-FFF2-40B4-BE49-F238E27FC236}">
                <a16:creationId xmlns:a16="http://schemas.microsoft.com/office/drawing/2014/main" id="{CAFA3B44-4406-422D-A702-4008226F9B38}"/>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390B16F5-32A2-4C79-AF57-FEC7DFE13C16}"/>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86941A7B-F320-4D75-B196-0F9C6439493E}"/>
              </a:ext>
            </a:extLst>
          </p:cNvPr>
          <p:cNvSpPr>
            <a:spLocks noGrp="1"/>
          </p:cNvSpPr>
          <p:nvPr>
            <p:ph type="sldNum" sz="quarter" idx="12"/>
          </p:nvPr>
        </p:nvSpPr>
        <p:spPr/>
        <p:txBody>
          <a:bodyPr/>
          <a:lstStyle/>
          <a:p>
            <a:fld id="{48F63A3B-78C7-47BE-AE5E-E10140E04643}" type="slidenum">
              <a:rPr lang="en-US" smtClean="0"/>
              <a:t>13</a:t>
            </a:fld>
            <a:endParaRPr lang="en-US" dirty="0"/>
          </a:p>
        </p:txBody>
      </p:sp>
      <p:pic>
        <p:nvPicPr>
          <p:cNvPr id="15" name="Picture Placeholder 14">
            <a:extLst>
              <a:ext uri="{FF2B5EF4-FFF2-40B4-BE49-F238E27FC236}">
                <a16:creationId xmlns:a16="http://schemas.microsoft.com/office/drawing/2014/main" id="{DEED79DE-8009-4842-AD4C-F06841FFDE83}"/>
              </a:ext>
            </a:extLst>
          </p:cNvPr>
          <p:cNvPicPr>
            <a:picLocks noGrp="1" noChangeAspect="1"/>
          </p:cNvPicPr>
          <p:nvPr>
            <p:ph type="pic" sz="quarter" idx="13"/>
          </p:nvPr>
        </p:nvPicPr>
        <p:blipFill>
          <a:blip r:embed="rId3">
            <a:biLevel thresh="75000"/>
          </a:blip>
          <a:srcRect t="736" b="736"/>
          <a:stretch>
            <a:fillRect/>
          </a:stretch>
        </p:blipFill>
        <p:spPr>
          <a:prstGeom prst="rect">
            <a:avLst/>
          </a:prstGeom>
        </p:spPr>
      </p:pic>
      <p:pic>
        <p:nvPicPr>
          <p:cNvPr id="16" name="Picture Placeholder 15">
            <a:extLst>
              <a:ext uri="{FF2B5EF4-FFF2-40B4-BE49-F238E27FC236}">
                <a16:creationId xmlns:a16="http://schemas.microsoft.com/office/drawing/2014/main" id="{A35F77CD-3F9F-4E23-8EDF-D2BBCC789066}"/>
              </a:ext>
            </a:extLst>
          </p:cNvPr>
          <p:cNvPicPr>
            <a:picLocks noGrp="1" noChangeAspect="1"/>
          </p:cNvPicPr>
          <p:nvPr>
            <p:ph type="pic" sz="quarter" idx="17"/>
          </p:nvPr>
        </p:nvPicPr>
        <p:blipFill>
          <a:blip r:embed="rId4">
            <a:biLevel thresh="75000"/>
          </a:blip>
          <a:srcRect t="4496" b="4496"/>
          <a:stretch>
            <a:fillRect/>
          </a:stretch>
        </p:blipFill>
        <p:spPr>
          <a:xfrm>
            <a:off x="6521195" y="2114939"/>
            <a:ext cx="1007819" cy="1007819"/>
          </a:xfrm>
          <a:prstGeom prst="rect">
            <a:avLst/>
          </a:prstGeom>
        </p:spPr>
      </p:pic>
      <p:pic>
        <p:nvPicPr>
          <p:cNvPr id="17" name="Picture Placeholder 16">
            <a:extLst>
              <a:ext uri="{FF2B5EF4-FFF2-40B4-BE49-F238E27FC236}">
                <a16:creationId xmlns:a16="http://schemas.microsoft.com/office/drawing/2014/main" id="{9637B181-513B-4F69-B7AF-3AAC25178886}"/>
              </a:ext>
            </a:extLst>
          </p:cNvPr>
          <p:cNvPicPr>
            <a:picLocks noGrp="1" noChangeAspect="1"/>
          </p:cNvPicPr>
          <p:nvPr>
            <p:ph type="pic" sz="quarter" idx="19"/>
          </p:nvPr>
        </p:nvPicPr>
        <p:blipFill>
          <a:blip r:embed="rId5"/>
          <a:srcRect l="55" r="55"/>
          <a:stretch>
            <a:fillRect/>
          </a:stretch>
        </p:blipFill>
        <p:spPr>
          <a:xfrm>
            <a:off x="6521195" y="4124203"/>
            <a:ext cx="1216026" cy="1216026"/>
          </a:xfrm>
          <a:prstGeom prst="rect">
            <a:avLst/>
          </a:prstGeom>
        </p:spPr>
      </p:pic>
      <p:pic>
        <p:nvPicPr>
          <p:cNvPr id="19" name="Picture Placeholder 18">
            <a:extLst>
              <a:ext uri="{FF2B5EF4-FFF2-40B4-BE49-F238E27FC236}">
                <a16:creationId xmlns:a16="http://schemas.microsoft.com/office/drawing/2014/main" id="{58523F4A-9567-4C66-B0CD-14F8E4A806C9}"/>
              </a:ext>
            </a:extLst>
          </p:cNvPr>
          <p:cNvPicPr>
            <a:picLocks noGrp="1" noChangeAspect="1"/>
          </p:cNvPicPr>
          <p:nvPr>
            <p:ph type="pic" sz="quarter" idx="14"/>
          </p:nvPr>
        </p:nvPicPr>
        <p:blipFill rotWithShape="1">
          <a:blip r:embed="rId6">
            <a:biLevel thresh="75000"/>
          </a:blip>
          <a:srcRect t="-21334" b="-21334"/>
          <a:stretch/>
        </p:blipFill>
        <p:spPr>
          <a:xfrm>
            <a:off x="838200" y="3992327"/>
            <a:ext cx="1590070" cy="1590070"/>
          </a:xfrm>
          <a:prstGeom prst="rect">
            <a:avLst/>
          </a:prstGeom>
        </p:spPr>
      </p:pic>
    </p:spTree>
    <p:extLst>
      <p:ext uri="{BB962C8B-B14F-4D97-AF65-F5344CB8AC3E}">
        <p14:creationId xmlns:p14="http://schemas.microsoft.com/office/powerpoint/2010/main" val="2145881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A00C-058E-4E1C-A412-AD44B20DE2C7}"/>
              </a:ext>
            </a:extLst>
          </p:cNvPr>
          <p:cNvSpPr>
            <a:spLocks noGrp="1"/>
          </p:cNvSpPr>
          <p:nvPr>
            <p:ph type="title"/>
          </p:nvPr>
        </p:nvSpPr>
        <p:spPr/>
        <p:txBody>
          <a:bodyPr/>
          <a:lstStyle/>
          <a:p>
            <a:r>
              <a:rPr lang="en-US" dirty="0"/>
              <a:t>Transit connects people with jobs</a:t>
            </a:r>
          </a:p>
        </p:txBody>
      </p:sp>
      <p:sp>
        <p:nvSpPr>
          <p:cNvPr id="4" name="Date Placeholder 3">
            <a:extLst>
              <a:ext uri="{FF2B5EF4-FFF2-40B4-BE49-F238E27FC236}">
                <a16:creationId xmlns:a16="http://schemas.microsoft.com/office/drawing/2014/main" id="{18D3DDAE-33E7-46FC-ABE6-57B2BC1A537B}"/>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D48E3769-BAD9-4EFF-82F1-9EC96BBFF07E}"/>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F508E991-BE6C-4969-9107-D4AE25D9636A}"/>
              </a:ext>
            </a:extLst>
          </p:cNvPr>
          <p:cNvSpPr>
            <a:spLocks noGrp="1"/>
          </p:cNvSpPr>
          <p:nvPr>
            <p:ph type="sldNum" sz="quarter" idx="12"/>
          </p:nvPr>
        </p:nvSpPr>
        <p:spPr/>
        <p:txBody>
          <a:bodyPr/>
          <a:lstStyle/>
          <a:p>
            <a:fld id="{48F63A3B-78C7-47BE-AE5E-E10140E04643}" type="slidenum">
              <a:rPr lang="en-US" smtClean="0"/>
              <a:t>14</a:t>
            </a:fld>
            <a:endParaRPr lang="en-US" dirty="0"/>
          </a:p>
        </p:txBody>
      </p:sp>
      <p:pic>
        <p:nvPicPr>
          <p:cNvPr id="10" name="Content Placeholder 9">
            <a:extLst>
              <a:ext uri="{FF2B5EF4-FFF2-40B4-BE49-F238E27FC236}">
                <a16:creationId xmlns:a16="http://schemas.microsoft.com/office/drawing/2014/main" id="{11A55D04-4E0E-4224-926B-ED57D1D776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9274" y="2227263"/>
            <a:ext cx="7693452" cy="3949700"/>
          </a:xfrm>
        </p:spPr>
      </p:pic>
      <p:sp>
        <p:nvSpPr>
          <p:cNvPr id="8" name="TextBox 7">
            <a:extLst>
              <a:ext uri="{FF2B5EF4-FFF2-40B4-BE49-F238E27FC236}">
                <a16:creationId xmlns:a16="http://schemas.microsoft.com/office/drawing/2014/main" id="{D844A05F-FF5E-446E-978B-61454E329599}"/>
              </a:ext>
            </a:extLst>
          </p:cNvPr>
          <p:cNvSpPr txBox="1"/>
          <p:nvPr/>
        </p:nvSpPr>
        <p:spPr bwMode="white">
          <a:xfrm>
            <a:off x="838200" y="1594624"/>
            <a:ext cx="10515600" cy="633421"/>
          </a:xfrm>
          <a:prstGeom prst="rect">
            <a:avLst/>
          </a:prstGeom>
          <a:noFill/>
        </p:spPr>
        <p:txBody>
          <a:bodyPr vert="horz" wrap="square" lIns="182880" tIns="91440" rIns="182880" bIns="91440" rtlCol="0" anchor="ctr">
            <a:normAutofit fontScale="92500" lnSpcReduction="20000"/>
          </a:bodyPr>
          <a:lstStyle/>
          <a:p>
            <a:pPr algn="l"/>
            <a:r>
              <a:rPr lang="en-US" sz="3600" b="0" dirty="0">
                <a:solidFill>
                  <a:schemeClr val="tx1"/>
                </a:solidFill>
              </a:rPr>
              <a:t>Fortune 500 companies near transit</a:t>
            </a:r>
          </a:p>
        </p:txBody>
      </p:sp>
    </p:spTree>
    <p:extLst>
      <p:ext uri="{BB962C8B-B14F-4D97-AF65-F5344CB8AC3E}">
        <p14:creationId xmlns:p14="http://schemas.microsoft.com/office/powerpoint/2010/main" val="674293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B897-45B4-4C19-BCE7-B43C59990269}"/>
              </a:ext>
            </a:extLst>
          </p:cNvPr>
          <p:cNvSpPr>
            <a:spLocks noGrp="1"/>
          </p:cNvSpPr>
          <p:nvPr>
            <p:ph type="title"/>
          </p:nvPr>
        </p:nvSpPr>
        <p:spPr/>
        <p:txBody>
          <a:bodyPr/>
          <a:lstStyle/>
          <a:p>
            <a:r>
              <a:rPr lang="en-US" dirty="0"/>
              <a:t>Investing in transit strengthens economic competitiveness</a:t>
            </a:r>
          </a:p>
        </p:txBody>
      </p:sp>
      <p:sp>
        <p:nvSpPr>
          <p:cNvPr id="3" name="Content Placeholder 2">
            <a:extLst>
              <a:ext uri="{FF2B5EF4-FFF2-40B4-BE49-F238E27FC236}">
                <a16:creationId xmlns:a16="http://schemas.microsoft.com/office/drawing/2014/main" id="{A5BD6F63-3ED5-41C5-9FD0-1905BC3C95E1}"/>
              </a:ext>
            </a:extLst>
          </p:cNvPr>
          <p:cNvSpPr>
            <a:spLocks noGrp="1"/>
          </p:cNvSpPr>
          <p:nvPr>
            <p:ph sz="half" idx="1"/>
          </p:nvPr>
        </p:nvSpPr>
        <p:spPr>
          <a:xfrm>
            <a:off x="886522" y="1772558"/>
            <a:ext cx="10467278" cy="2927349"/>
          </a:xfrm>
        </p:spPr>
        <p:txBody>
          <a:bodyPr>
            <a:normAutofit lnSpcReduction="10000"/>
          </a:bodyPr>
          <a:lstStyle/>
          <a:p>
            <a:pPr marL="0" indent="0">
              <a:buNone/>
            </a:pPr>
            <a:r>
              <a:rPr lang="en-US" dirty="0"/>
              <a:t>“Transit investments strengthen our economy – both by generating good jobs at manufacturing businesses across Minnesota and by providing better access to jobs by transit in the Twin Cities and Greater Minnesota. The importance of Minnesota’s transit supply chain to communities across the state should be an important part of the conversation at the State Capitol this year.” </a:t>
            </a:r>
          </a:p>
          <a:p>
            <a:pPr marL="0" indent="0" algn="r">
              <a:buNone/>
            </a:pPr>
            <a:r>
              <a:rPr lang="en-US" dirty="0"/>
              <a:t>	– Jonathan Weinhagen, </a:t>
            </a:r>
            <a:br>
              <a:rPr lang="en-US" dirty="0"/>
            </a:br>
            <a:r>
              <a:rPr lang="en-US" dirty="0"/>
              <a:t>	Minneapolis Regional Chamber</a:t>
            </a:r>
            <a:endParaRPr lang="en-US" dirty="0">
              <a:solidFill>
                <a:srgbClr val="FF0000"/>
              </a:solidFill>
            </a:endParaRPr>
          </a:p>
        </p:txBody>
      </p:sp>
      <p:pic>
        <p:nvPicPr>
          <p:cNvPr id="9" name="Content Placeholder 8">
            <a:extLst>
              <a:ext uri="{FF2B5EF4-FFF2-40B4-BE49-F238E27FC236}">
                <a16:creationId xmlns:a16="http://schemas.microsoft.com/office/drawing/2014/main" id="{571C866F-6381-4A66-9E1C-298A341054A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44834"/>
          <a:stretch/>
        </p:blipFill>
        <p:spPr>
          <a:xfrm>
            <a:off x="1341120" y="3957864"/>
            <a:ext cx="4467701" cy="1484086"/>
          </a:xfrm>
        </p:spPr>
      </p:pic>
      <p:sp>
        <p:nvSpPr>
          <p:cNvPr id="4" name="Date Placeholder 3">
            <a:extLst>
              <a:ext uri="{FF2B5EF4-FFF2-40B4-BE49-F238E27FC236}">
                <a16:creationId xmlns:a16="http://schemas.microsoft.com/office/drawing/2014/main" id="{B96B02F0-5387-4367-840F-BE13AC00154B}"/>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C111A71A-9930-4098-9317-A01942C2178F}"/>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D3D579D6-4DA6-4F29-A460-8068C7DD82C8}"/>
              </a:ext>
            </a:extLst>
          </p:cNvPr>
          <p:cNvSpPr>
            <a:spLocks noGrp="1"/>
          </p:cNvSpPr>
          <p:nvPr>
            <p:ph type="sldNum" sz="quarter" idx="12"/>
          </p:nvPr>
        </p:nvSpPr>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1579946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8D059-F862-4725-BABA-F3E9E0CC07A7}"/>
              </a:ext>
            </a:extLst>
          </p:cNvPr>
          <p:cNvSpPr>
            <a:spLocks noGrp="1"/>
          </p:cNvSpPr>
          <p:nvPr>
            <p:ph type="ctrTitle"/>
          </p:nvPr>
        </p:nvSpPr>
        <p:spPr/>
        <p:txBody>
          <a:bodyPr>
            <a:normAutofit fontScale="90000"/>
          </a:bodyPr>
          <a:lstStyle/>
          <a:p>
            <a:r>
              <a:rPr lang="en-US" dirty="0"/>
              <a:t>Budget Proposal </a:t>
            </a:r>
            <a:br>
              <a:rPr lang="en-US" dirty="0"/>
            </a:br>
            <a:r>
              <a:rPr lang="en-US" dirty="0"/>
              <a:t>FY 2020 – FY 2021</a:t>
            </a:r>
          </a:p>
        </p:txBody>
      </p:sp>
      <p:sp>
        <p:nvSpPr>
          <p:cNvPr id="3" name="Footer Placeholder 2">
            <a:extLst>
              <a:ext uri="{FF2B5EF4-FFF2-40B4-BE49-F238E27FC236}">
                <a16:creationId xmlns:a16="http://schemas.microsoft.com/office/drawing/2014/main" id="{0FC7DB80-1E5A-4A0F-B628-9A01530AFF1C}"/>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Tree>
    <p:extLst>
      <p:ext uri="{BB962C8B-B14F-4D97-AF65-F5344CB8AC3E}">
        <p14:creationId xmlns:p14="http://schemas.microsoft.com/office/powerpoint/2010/main" val="1988596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51DE-64E6-4583-A7D1-3ED1C9B6D562}"/>
              </a:ext>
            </a:extLst>
          </p:cNvPr>
          <p:cNvSpPr>
            <a:spLocks noGrp="1"/>
          </p:cNvSpPr>
          <p:nvPr>
            <p:ph type="title"/>
          </p:nvPr>
        </p:nvSpPr>
        <p:spPr/>
        <p:txBody>
          <a:bodyPr/>
          <a:lstStyle/>
          <a:p>
            <a:r>
              <a:rPr lang="en-US" dirty="0"/>
              <a:t>FY 2020-2021 Metropolitan Area Transit Budget</a:t>
            </a:r>
          </a:p>
        </p:txBody>
      </p:sp>
      <p:sp>
        <p:nvSpPr>
          <p:cNvPr id="3" name="Content Placeholder 2">
            <a:extLst>
              <a:ext uri="{FF2B5EF4-FFF2-40B4-BE49-F238E27FC236}">
                <a16:creationId xmlns:a16="http://schemas.microsoft.com/office/drawing/2014/main" id="{7DABC3ED-1A3B-4CD8-A490-B7DBFCAAE1D9}"/>
              </a:ext>
            </a:extLst>
          </p:cNvPr>
          <p:cNvSpPr>
            <a:spLocks noGrp="1"/>
          </p:cNvSpPr>
          <p:nvPr>
            <p:ph idx="1"/>
          </p:nvPr>
        </p:nvSpPr>
        <p:spPr/>
        <p:txBody>
          <a:bodyPr vert="horz" lIns="91440" tIns="45720" rIns="91440" bIns="45720" rtlCol="0" anchor="t">
            <a:normAutofit/>
          </a:bodyPr>
          <a:lstStyle/>
          <a:p>
            <a:pPr marL="0" indent="0">
              <a:buNone/>
            </a:pPr>
            <a:r>
              <a:rPr lang="en-US" dirty="0"/>
              <a:t>FY 2020-2021 Budget Request: </a:t>
            </a:r>
          </a:p>
          <a:p>
            <a:r>
              <a:rPr lang="en-US" dirty="0"/>
              <a:t>General Fund request for Metro  Mobility (above base):</a:t>
            </a:r>
          </a:p>
          <a:p>
            <a:pPr lvl="1"/>
            <a:r>
              <a:rPr lang="en-US" dirty="0"/>
              <a:t>FY 2020 	$10.569M</a:t>
            </a:r>
          </a:p>
          <a:p>
            <a:pPr lvl="1"/>
            <a:r>
              <a:rPr lang="en-US" dirty="0"/>
              <a:t>FY 2021	$25.621M (added to Metro Mobility base for FY 2022)</a:t>
            </a:r>
          </a:p>
          <a:p>
            <a:r>
              <a:rPr lang="en-US" dirty="0"/>
              <a:t>1/8 Cent Sales Tax Revenue</a:t>
            </a:r>
          </a:p>
          <a:p>
            <a:pPr lvl="1"/>
            <a:r>
              <a:rPr lang="en-US" dirty="0"/>
              <a:t>FY 2020: 	$28.739M</a:t>
            </a:r>
          </a:p>
          <a:p>
            <a:pPr lvl="1"/>
            <a:r>
              <a:rPr lang="en-US" dirty="0"/>
              <a:t>FY 2021:	$70.064M</a:t>
            </a:r>
          </a:p>
          <a:p>
            <a:pPr lvl="1"/>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C448BE7B-1F7D-4C88-8A9A-EC8CE6598951}"/>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93667DE7-8C39-4C14-8277-FB5078D4DD24}"/>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A22EACB7-77B9-46BB-B414-B5068F8AE2DD}"/>
              </a:ext>
            </a:extLst>
          </p:cNvPr>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1446995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B29D-7C29-42EF-94E2-E803A4A95D5C}"/>
              </a:ext>
            </a:extLst>
          </p:cNvPr>
          <p:cNvSpPr>
            <a:spLocks noGrp="1"/>
          </p:cNvSpPr>
          <p:nvPr>
            <p:ph type="title"/>
          </p:nvPr>
        </p:nvSpPr>
        <p:spPr/>
        <p:txBody>
          <a:bodyPr/>
          <a:lstStyle/>
          <a:p>
            <a:r>
              <a:rPr lang="en-US" dirty="0"/>
              <a:t>FY 2020-2021 Metropolitan Area Transit Budget</a:t>
            </a:r>
          </a:p>
        </p:txBody>
      </p:sp>
      <p:sp>
        <p:nvSpPr>
          <p:cNvPr id="3" name="Content Placeholder 2">
            <a:extLst>
              <a:ext uri="{FF2B5EF4-FFF2-40B4-BE49-F238E27FC236}">
                <a16:creationId xmlns:a16="http://schemas.microsoft.com/office/drawing/2014/main" id="{2453AC48-85A3-425E-952C-613D43395106}"/>
              </a:ext>
            </a:extLst>
          </p:cNvPr>
          <p:cNvSpPr>
            <a:spLocks noGrp="1"/>
          </p:cNvSpPr>
          <p:nvPr>
            <p:ph idx="1"/>
          </p:nvPr>
        </p:nvSpPr>
        <p:spPr/>
        <p:txBody>
          <a:bodyPr/>
          <a:lstStyle/>
          <a:p>
            <a:pPr marL="0" indent="0">
              <a:buNone/>
            </a:pPr>
            <a:r>
              <a:rPr lang="en-US" dirty="0"/>
              <a:t>MVST Sales Tax Rate Adjustment </a:t>
            </a:r>
          </a:p>
          <a:p>
            <a:pPr lvl="1"/>
            <a:r>
              <a:rPr lang="en-US" dirty="0"/>
              <a:t>FY 2020:	$18.0M </a:t>
            </a:r>
          </a:p>
          <a:p>
            <a:pPr lvl="1"/>
            <a:r>
              <a:rPr lang="en-US" dirty="0"/>
              <a:t>FY 2021	$19.0M</a:t>
            </a:r>
          </a:p>
          <a:p>
            <a:r>
              <a:rPr lang="en-US" dirty="0"/>
              <a:t>General Obligation Bonding for BRT Transitways	</a:t>
            </a:r>
          </a:p>
          <a:p>
            <a:pPr lvl="1"/>
            <a:r>
              <a:rPr lang="en-US" dirty="0"/>
              <a:t>FY 2020:	</a:t>
            </a:r>
            <a:r>
              <a:rPr lang="en-US"/>
              <a:t>$20.0M </a:t>
            </a:r>
            <a:r>
              <a:rPr lang="en-US" dirty="0"/>
              <a:t>request for D Line Arterial BRT</a:t>
            </a:r>
          </a:p>
          <a:p>
            <a:pPr lvl="1"/>
            <a:r>
              <a:rPr lang="en-US" dirty="0"/>
              <a:t>FY 2021: 	TBD </a:t>
            </a:r>
          </a:p>
        </p:txBody>
      </p:sp>
      <p:sp>
        <p:nvSpPr>
          <p:cNvPr id="4" name="Date Placeholder 3">
            <a:extLst>
              <a:ext uri="{FF2B5EF4-FFF2-40B4-BE49-F238E27FC236}">
                <a16:creationId xmlns:a16="http://schemas.microsoft.com/office/drawing/2014/main" id="{C0212300-4F6A-42F2-B97D-A363904A03A3}"/>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401B40A0-8321-47AE-BEC0-EAF8EDED2A6E}"/>
              </a:ext>
            </a:extLst>
          </p:cNvPr>
          <p:cNvSpPr>
            <a:spLocks noGrp="1"/>
          </p:cNvSpPr>
          <p:nvPr>
            <p:ph type="ftr" sz="quarter" idx="3"/>
          </p:nvPr>
        </p:nvSpPr>
        <p:spPr/>
        <p:txBody>
          <a:bodyPr/>
          <a:lstStyle/>
          <a:p>
            <a:r>
              <a:rPr lang="en-US"/>
              <a:t>One Minnesota </a:t>
            </a:r>
            <a:r>
              <a:rPr lang="en-US">
                <a:solidFill>
                  <a:schemeClr val="accent1"/>
                </a:solidFill>
              </a:rPr>
              <a:t>|</a:t>
            </a:r>
            <a:r>
              <a:rPr lang="en-US"/>
              <a:t> mn.gov/URL</a:t>
            </a:r>
            <a:endParaRPr lang="en-US" dirty="0"/>
          </a:p>
        </p:txBody>
      </p:sp>
      <p:sp>
        <p:nvSpPr>
          <p:cNvPr id="6" name="Slide Number Placeholder 5">
            <a:extLst>
              <a:ext uri="{FF2B5EF4-FFF2-40B4-BE49-F238E27FC236}">
                <a16:creationId xmlns:a16="http://schemas.microsoft.com/office/drawing/2014/main" id="{6D7A6476-577D-415E-A225-89BE3A5A70BC}"/>
              </a:ext>
            </a:extLst>
          </p:cNvPr>
          <p:cNvSpPr>
            <a:spLocks noGrp="1"/>
          </p:cNvSpPr>
          <p:nvPr>
            <p:ph type="sldNum" sz="quarter" idx="12"/>
          </p:nvPr>
        </p:nvSpPr>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4124278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E247-854A-4A4F-BBD0-60893F670000}"/>
              </a:ext>
            </a:extLst>
          </p:cNvPr>
          <p:cNvSpPr>
            <a:spLocks noGrp="1"/>
          </p:cNvSpPr>
          <p:nvPr>
            <p:ph type="title"/>
          </p:nvPr>
        </p:nvSpPr>
        <p:spPr/>
        <p:txBody>
          <a:bodyPr/>
          <a:lstStyle/>
          <a:p>
            <a:r>
              <a:rPr lang="en-US" dirty="0"/>
              <a:t>FY 2020-2021 Metropolitan Area Transit Budget</a:t>
            </a:r>
          </a:p>
        </p:txBody>
      </p:sp>
      <p:sp>
        <p:nvSpPr>
          <p:cNvPr id="3" name="Content Placeholder 2">
            <a:extLst>
              <a:ext uri="{FF2B5EF4-FFF2-40B4-BE49-F238E27FC236}">
                <a16:creationId xmlns:a16="http://schemas.microsoft.com/office/drawing/2014/main" id="{E03E5BD2-8CA7-4531-9935-6DDA5F2C54DE}"/>
              </a:ext>
            </a:extLst>
          </p:cNvPr>
          <p:cNvSpPr>
            <a:spLocks noGrp="1"/>
          </p:cNvSpPr>
          <p:nvPr>
            <p:ph idx="1"/>
          </p:nvPr>
        </p:nvSpPr>
        <p:spPr>
          <a:xfrm>
            <a:off x="838200" y="1556524"/>
            <a:ext cx="10515600" cy="4582339"/>
          </a:xfrm>
        </p:spPr>
        <p:txBody>
          <a:bodyPr>
            <a:normAutofit/>
          </a:bodyPr>
          <a:lstStyle/>
          <a:p>
            <a:pPr marL="0" indent="0">
              <a:buNone/>
            </a:pPr>
            <a:r>
              <a:rPr lang="en-US" dirty="0"/>
              <a:t>Metro Mobility / DHS Data Sharing</a:t>
            </a:r>
          </a:p>
          <a:p>
            <a:pPr marL="0" indent="0">
              <a:buNone/>
            </a:pPr>
            <a:r>
              <a:rPr lang="en-US" dirty="0"/>
              <a:t>GANs technical fix</a:t>
            </a:r>
          </a:p>
        </p:txBody>
      </p:sp>
      <p:sp>
        <p:nvSpPr>
          <p:cNvPr id="4" name="Date Placeholder 3">
            <a:extLst>
              <a:ext uri="{FF2B5EF4-FFF2-40B4-BE49-F238E27FC236}">
                <a16:creationId xmlns:a16="http://schemas.microsoft.com/office/drawing/2014/main" id="{9D287E17-2278-47EE-94D8-8D296BDCDC58}"/>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6B0AADF2-81BC-4E52-8A64-5C4EC2C45CF0}"/>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91AFCB87-95BA-43B6-AD63-2E6372847B07}"/>
              </a:ext>
            </a:extLst>
          </p:cNvPr>
          <p:cNvSpPr>
            <a:spLocks noGrp="1"/>
          </p:cNvSpPr>
          <p:nvPr>
            <p:ph type="sldNum" sz="quarter" idx="12"/>
          </p:nvPr>
        </p:nvSpPr>
        <p:spPr/>
        <p:txBody>
          <a:bodyPr/>
          <a:lstStyle/>
          <a:p>
            <a:fld id="{48F63A3B-78C7-47BE-AE5E-E10140E04643}" type="slidenum">
              <a:rPr lang="en-US" smtClean="0"/>
              <a:t>19</a:t>
            </a:fld>
            <a:endParaRPr lang="en-US" dirty="0"/>
          </a:p>
        </p:txBody>
      </p:sp>
    </p:spTree>
    <p:extLst>
      <p:ext uri="{BB962C8B-B14F-4D97-AF65-F5344CB8AC3E}">
        <p14:creationId xmlns:p14="http://schemas.microsoft.com/office/powerpoint/2010/main" val="1158165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8247-3EB9-4621-AD43-82EA36F5D69F}"/>
              </a:ext>
            </a:extLst>
          </p:cNvPr>
          <p:cNvSpPr>
            <a:spLocks noGrp="1"/>
          </p:cNvSpPr>
          <p:nvPr>
            <p:ph type="title"/>
          </p:nvPr>
        </p:nvSpPr>
        <p:spPr/>
        <p:txBody>
          <a:bodyPr/>
          <a:lstStyle/>
          <a:p>
            <a:r>
              <a:rPr lang="en-US" dirty="0"/>
              <a:t>Transformational Investment in Transit: 10 Year Plan</a:t>
            </a:r>
          </a:p>
        </p:txBody>
      </p:sp>
      <p:sp>
        <p:nvSpPr>
          <p:cNvPr id="3" name="Content Placeholder 2">
            <a:extLst>
              <a:ext uri="{FF2B5EF4-FFF2-40B4-BE49-F238E27FC236}">
                <a16:creationId xmlns:a16="http://schemas.microsoft.com/office/drawing/2014/main" id="{96CBE1A3-1A02-4BFD-A3DF-932755FCE891}"/>
              </a:ext>
            </a:extLst>
          </p:cNvPr>
          <p:cNvSpPr>
            <a:spLocks noGrp="1"/>
          </p:cNvSpPr>
          <p:nvPr>
            <p:ph idx="1"/>
          </p:nvPr>
        </p:nvSpPr>
        <p:spPr/>
        <p:txBody>
          <a:bodyPr>
            <a:normAutofit/>
          </a:bodyPr>
          <a:lstStyle/>
          <a:p>
            <a:r>
              <a:rPr lang="en-US" b="1" dirty="0"/>
              <a:t>1/8-cent sales tax </a:t>
            </a:r>
            <a:r>
              <a:rPr lang="en-US" dirty="0"/>
              <a:t>in the seven-county metropolitan area to maintain and expand the regional bus and transitway system.  </a:t>
            </a:r>
            <a:r>
              <a:rPr lang="en-US" b="1" dirty="0"/>
              <a:t>$770 million over 10 years </a:t>
            </a:r>
            <a:endParaRPr lang="en-US" dirty="0"/>
          </a:p>
          <a:p>
            <a:r>
              <a:rPr lang="en-US" b="1" dirty="0"/>
              <a:t>Increase in the Motor Vehicle Sales Tax </a:t>
            </a:r>
            <a:r>
              <a:rPr lang="en-US" dirty="0"/>
              <a:t>rate from 6.5% to 6.875%. </a:t>
            </a:r>
            <a:r>
              <a:rPr lang="en-US" b="1" dirty="0"/>
              <a:t>$205 million over 10 years</a:t>
            </a:r>
            <a:endParaRPr lang="en-US" dirty="0"/>
          </a:p>
          <a:p>
            <a:r>
              <a:rPr lang="en-US" b="1" dirty="0"/>
              <a:t>General obligation bonding </a:t>
            </a:r>
            <a:r>
              <a:rPr lang="en-US" dirty="0"/>
              <a:t>for bus rapid transit capital expansion</a:t>
            </a:r>
            <a:r>
              <a:rPr lang="en-US" b="1" dirty="0"/>
              <a:t>.</a:t>
            </a:r>
            <a:r>
              <a:rPr lang="en-US" dirty="0"/>
              <a:t>  </a:t>
            </a:r>
            <a:r>
              <a:rPr lang="en-US" b="1" dirty="0"/>
              <a:t>$230 million over 10 years</a:t>
            </a:r>
          </a:p>
          <a:p>
            <a:r>
              <a:rPr lang="en-US" dirty="0"/>
              <a:t>Separates Metro Mobility funding from the Metropolitan Council’s general transit appropriation.  Provides more than </a:t>
            </a:r>
            <a:r>
              <a:rPr lang="en-US" b="1" dirty="0"/>
              <a:t>$240 million for increased service demand over 10 years</a:t>
            </a:r>
            <a:endParaRPr lang="en-US" dirty="0"/>
          </a:p>
          <a:p>
            <a:endParaRPr lang="en-US" dirty="0"/>
          </a:p>
          <a:p>
            <a:endParaRPr lang="en-US" dirty="0"/>
          </a:p>
        </p:txBody>
      </p:sp>
      <p:sp>
        <p:nvSpPr>
          <p:cNvPr id="4" name="Date Placeholder 3">
            <a:extLst>
              <a:ext uri="{FF2B5EF4-FFF2-40B4-BE49-F238E27FC236}">
                <a16:creationId xmlns:a16="http://schemas.microsoft.com/office/drawing/2014/main" id="{169941D9-F720-4B19-97A4-3B792D5E6BB4}"/>
              </a:ext>
            </a:extLst>
          </p:cNvPr>
          <p:cNvSpPr>
            <a:spLocks noGrp="1"/>
          </p:cNvSpPr>
          <p:nvPr>
            <p:ph type="dt" sz="half" idx="10"/>
          </p:nvPr>
        </p:nvSpPr>
        <p:spPr/>
        <p:txBody>
          <a:bodyPr/>
          <a:lstStyle/>
          <a:p>
            <a:fld id="{0A063683-335D-45B9-BBD2-4114DA85D626}" type="datetime1">
              <a:rPr lang="en-US" smtClean="0"/>
              <a:t>3/20/2019</a:t>
            </a:fld>
            <a:endParaRPr lang="en-US" dirty="0"/>
          </a:p>
        </p:txBody>
      </p:sp>
      <p:sp>
        <p:nvSpPr>
          <p:cNvPr id="5" name="Footer Placeholder 4">
            <a:extLst>
              <a:ext uri="{FF2B5EF4-FFF2-40B4-BE49-F238E27FC236}">
                <a16:creationId xmlns:a16="http://schemas.microsoft.com/office/drawing/2014/main" id="{4C9CEC98-F6B3-438A-AFDE-555E40B53077}"/>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1978C3FE-309B-4F71-B123-B99196529657}"/>
              </a:ext>
            </a:extLst>
          </p:cNvPr>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1251262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F45C-6F3A-4C7F-9A9E-B1F1DAD1860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B1E8F6F-6082-4788-A95A-7AEA07A378A4}"/>
              </a:ext>
            </a:extLst>
          </p:cNvPr>
          <p:cNvSpPr>
            <a:spLocks noGrp="1"/>
          </p:cNvSpPr>
          <p:nvPr>
            <p:ph type="body" sz="quarter" idx="13"/>
          </p:nvPr>
        </p:nvSpPr>
        <p:spPr/>
        <p:txBody>
          <a:bodyPr/>
          <a:lstStyle/>
          <a:p>
            <a:endParaRPr lang="en-US" dirty="0"/>
          </a:p>
        </p:txBody>
      </p:sp>
      <p:sp>
        <p:nvSpPr>
          <p:cNvPr id="4" name="Date Placeholder 3">
            <a:extLst>
              <a:ext uri="{FF2B5EF4-FFF2-40B4-BE49-F238E27FC236}">
                <a16:creationId xmlns:a16="http://schemas.microsoft.com/office/drawing/2014/main" id="{07DC7DB2-C6C6-4C9E-9103-AA95BD44BAA1}"/>
              </a:ext>
            </a:extLst>
          </p:cNvPr>
          <p:cNvSpPr>
            <a:spLocks noGrp="1"/>
          </p:cNvSpPr>
          <p:nvPr>
            <p:ph type="dt" sz="half" idx="10"/>
          </p:nvPr>
        </p:nvSpPr>
        <p:spPr/>
        <p:txBody>
          <a:bodyPr/>
          <a:lstStyle/>
          <a:p>
            <a:fld id="{8178D82C-DBEA-409D-B921-E9DE3A3AC97E}" type="datetime1">
              <a:rPr lang="en-US" smtClean="0"/>
              <a:t>3/20/2019</a:t>
            </a:fld>
            <a:endParaRPr lang="en-US" dirty="0"/>
          </a:p>
        </p:txBody>
      </p:sp>
      <p:sp>
        <p:nvSpPr>
          <p:cNvPr id="5" name="Footer Placeholder 4">
            <a:extLst>
              <a:ext uri="{FF2B5EF4-FFF2-40B4-BE49-F238E27FC236}">
                <a16:creationId xmlns:a16="http://schemas.microsoft.com/office/drawing/2014/main" id="{C46D3F2E-E4C8-4D04-99BB-ECEA8370FB23}"/>
              </a:ext>
            </a:extLst>
          </p:cNvPr>
          <p:cNvSpPr>
            <a:spLocks noGrp="1"/>
          </p:cNvSpPr>
          <p:nvPr>
            <p:ph type="ftr" sz="quarter" idx="12"/>
          </p:nvPr>
        </p:nvSpPr>
        <p:spPr/>
        <p:txBody>
          <a:bodyPr/>
          <a:lstStyle/>
          <a:p>
            <a:r>
              <a:rPr lang="en-US" dirty="0">
                <a:solidFill>
                  <a:schemeClr val="tx2"/>
                </a:solidFill>
              </a:rPr>
              <a:t>One Minnesota</a:t>
            </a:r>
            <a:r>
              <a:rPr lang="en-US" dirty="0"/>
              <a:t> </a:t>
            </a:r>
            <a:r>
              <a:rPr lang="en-US" dirty="0">
                <a:solidFill>
                  <a:schemeClr val="accent1"/>
                </a:solidFill>
              </a:rPr>
              <a:t>|</a:t>
            </a:r>
            <a:r>
              <a:rPr lang="en-US" dirty="0"/>
              <a:t> </a:t>
            </a:r>
            <a:r>
              <a:rPr lang="en-US" dirty="0">
                <a:solidFill>
                  <a:schemeClr val="tx2"/>
                </a:solidFill>
              </a:rPr>
              <a:t>metrocouncil.org</a:t>
            </a:r>
          </a:p>
        </p:txBody>
      </p:sp>
      <p:sp>
        <p:nvSpPr>
          <p:cNvPr id="6" name="Slide Number Placeholder 5">
            <a:extLst>
              <a:ext uri="{FF2B5EF4-FFF2-40B4-BE49-F238E27FC236}">
                <a16:creationId xmlns:a16="http://schemas.microsoft.com/office/drawing/2014/main" id="{58C07E1F-4105-4890-A344-9CE4E9BBA4EA}"/>
              </a:ext>
            </a:extLst>
          </p:cNvPr>
          <p:cNvSpPr>
            <a:spLocks noGrp="1"/>
          </p:cNvSpPr>
          <p:nvPr>
            <p:ph type="sldNum" sz="quarter" idx="11"/>
          </p:nvPr>
        </p:nvSpPr>
        <p:spPr/>
        <p:txBody>
          <a:bodyPr/>
          <a:lstStyle/>
          <a:p>
            <a:fld id="{48F63A3B-78C7-47BE-AE5E-E10140E04643}" type="slidenum">
              <a:rPr lang="en-US" smtClean="0"/>
              <a:pPr/>
              <a:t>20</a:t>
            </a:fld>
            <a:endParaRPr lang="en-US" dirty="0"/>
          </a:p>
        </p:txBody>
      </p:sp>
    </p:spTree>
    <p:extLst>
      <p:ext uri="{BB962C8B-B14F-4D97-AF65-F5344CB8AC3E}">
        <p14:creationId xmlns:p14="http://schemas.microsoft.com/office/powerpoint/2010/main" val="321557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9139-B8D0-4863-A8A4-7868E38EFD88}"/>
              </a:ext>
            </a:extLst>
          </p:cNvPr>
          <p:cNvSpPr>
            <a:spLocks noGrp="1"/>
          </p:cNvSpPr>
          <p:nvPr>
            <p:ph type="title"/>
          </p:nvPr>
        </p:nvSpPr>
        <p:spPr/>
        <p:txBody>
          <a:bodyPr/>
          <a:lstStyle/>
          <a:p>
            <a:r>
              <a:rPr lang="en-US" dirty="0"/>
              <a:t>Transformational Investment in Transit: 10 Year Plan</a:t>
            </a:r>
          </a:p>
        </p:txBody>
      </p:sp>
      <p:sp>
        <p:nvSpPr>
          <p:cNvPr id="3" name="Content Placeholder 2">
            <a:extLst>
              <a:ext uri="{FF2B5EF4-FFF2-40B4-BE49-F238E27FC236}">
                <a16:creationId xmlns:a16="http://schemas.microsoft.com/office/drawing/2014/main" id="{5D7544EB-B08E-4785-8536-6FBE71B5FFA1}"/>
              </a:ext>
            </a:extLst>
          </p:cNvPr>
          <p:cNvSpPr>
            <a:spLocks noGrp="1"/>
          </p:cNvSpPr>
          <p:nvPr>
            <p:ph idx="1"/>
          </p:nvPr>
        </p:nvSpPr>
        <p:spPr/>
        <p:txBody>
          <a:bodyPr/>
          <a:lstStyle/>
          <a:p>
            <a:pPr marL="0" indent="0">
              <a:buNone/>
            </a:pPr>
            <a:r>
              <a:rPr lang="en-US" dirty="0"/>
              <a:t>Eliminates Structural Deficit in Bus – permanently out of General Fund</a:t>
            </a:r>
          </a:p>
          <a:p>
            <a:pPr marL="0" indent="0">
              <a:buNone/>
            </a:pPr>
            <a:r>
              <a:rPr lang="en-US" dirty="0"/>
              <a:t>Assumes current 50% State Share of Dedicated Transitway Operations remain with the State (Blue Line, Green Line, </a:t>
            </a:r>
            <a:r>
              <a:rPr lang="en-US" dirty="0" err="1"/>
              <a:t>Northstar</a:t>
            </a:r>
            <a:r>
              <a:rPr lang="en-US" dirty="0"/>
              <a:t> and Red Line) </a:t>
            </a:r>
          </a:p>
          <a:p>
            <a:pPr marL="0" indent="0">
              <a:buNone/>
            </a:pPr>
            <a:r>
              <a:rPr lang="en-US" dirty="0"/>
              <a:t>Assumes future 50% Dedicated Transitway Operations remain a State Obligation (Orange Line, Blue Line Extension, Gold Line, Rush Line and Riverview)</a:t>
            </a:r>
          </a:p>
          <a:p>
            <a:pPr marL="0" indent="0">
              <a:buNone/>
            </a:pPr>
            <a:r>
              <a:rPr lang="en-US" dirty="0"/>
              <a:t>Along with assistance from our County Partners, all Dedicated Transitways and Bus Rapid Transit lines in our 10 Year Increased Revenue Plan have their local funding in place</a:t>
            </a:r>
          </a:p>
          <a:p>
            <a:pPr marL="0" indent="0">
              <a:buNone/>
            </a:pPr>
            <a:endParaRPr lang="en-US" dirty="0"/>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488C2546-08C7-428E-8612-33C70D9894E9}"/>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6DE49689-B9E9-41A2-A8F7-58293A23EDF6}"/>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B2FE60A5-CF9C-48DC-B518-8D8A3DB19C08}"/>
              </a:ext>
            </a:extLst>
          </p:cNvPr>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230263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3295-58AE-4BE2-96FE-9194FB84F36C}"/>
              </a:ext>
            </a:extLst>
          </p:cNvPr>
          <p:cNvSpPr>
            <a:spLocks noGrp="1"/>
          </p:cNvSpPr>
          <p:nvPr>
            <p:ph type="ctrTitle"/>
          </p:nvPr>
        </p:nvSpPr>
        <p:spPr/>
        <p:txBody>
          <a:bodyPr/>
          <a:lstStyle/>
          <a:p>
            <a:r>
              <a:rPr lang="en-US" dirty="0"/>
              <a:t>Budget Outcomes</a:t>
            </a:r>
          </a:p>
        </p:txBody>
      </p:sp>
      <p:sp>
        <p:nvSpPr>
          <p:cNvPr id="3" name="Footer Placeholder 2">
            <a:extLst>
              <a:ext uri="{FF2B5EF4-FFF2-40B4-BE49-F238E27FC236}">
                <a16:creationId xmlns:a16="http://schemas.microsoft.com/office/drawing/2014/main" id="{A0ED0F1C-E350-42BF-9A64-447D56ABBA76}"/>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Tree>
    <p:extLst>
      <p:ext uri="{BB962C8B-B14F-4D97-AF65-F5344CB8AC3E}">
        <p14:creationId xmlns:p14="http://schemas.microsoft.com/office/powerpoint/2010/main" val="2700639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323E-6FED-491F-A923-6CD57E6EB5BA}"/>
              </a:ext>
            </a:extLst>
          </p:cNvPr>
          <p:cNvSpPr>
            <a:spLocks noGrp="1"/>
          </p:cNvSpPr>
          <p:nvPr>
            <p:ph type="title"/>
          </p:nvPr>
        </p:nvSpPr>
        <p:spPr/>
        <p:txBody>
          <a:bodyPr/>
          <a:lstStyle/>
          <a:p>
            <a:r>
              <a:rPr lang="en-US" dirty="0"/>
              <a:t>Transformational Investment in Transit: 10 Year Plan</a:t>
            </a:r>
          </a:p>
        </p:txBody>
      </p:sp>
      <p:sp>
        <p:nvSpPr>
          <p:cNvPr id="3" name="Content Placeholder 2">
            <a:extLst>
              <a:ext uri="{FF2B5EF4-FFF2-40B4-BE49-F238E27FC236}">
                <a16:creationId xmlns:a16="http://schemas.microsoft.com/office/drawing/2014/main" id="{E3529EDB-65B3-4F53-B6C9-4408A0AE5978}"/>
              </a:ext>
            </a:extLst>
          </p:cNvPr>
          <p:cNvSpPr>
            <a:spLocks noGrp="1"/>
          </p:cNvSpPr>
          <p:nvPr>
            <p:ph idx="1"/>
          </p:nvPr>
        </p:nvSpPr>
        <p:spPr>
          <a:xfrm>
            <a:off x="838199" y="1594624"/>
            <a:ext cx="5175325" cy="4582339"/>
          </a:xfrm>
        </p:spPr>
        <p:txBody>
          <a:bodyPr>
            <a:normAutofit fontScale="92500" lnSpcReduction="10000"/>
          </a:bodyPr>
          <a:lstStyle/>
          <a:p>
            <a:r>
              <a:rPr lang="en-US" dirty="0"/>
              <a:t>10 new lines in 10 years</a:t>
            </a:r>
          </a:p>
          <a:p>
            <a:r>
              <a:rPr lang="en-US" dirty="0"/>
              <a:t>40% increase in service on the region’s busiest routes </a:t>
            </a:r>
          </a:p>
          <a:p>
            <a:r>
              <a:rPr lang="en-US" dirty="0">
                <a:solidFill>
                  <a:srgbClr val="000000"/>
                </a:solidFill>
              </a:rPr>
              <a:t>Bus rapid transit amenities attract riders</a:t>
            </a:r>
          </a:p>
          <a:p>
            <a:pPr lvl="1"/>
            <a:r>
              <a:rPr lang="en-US" dirty="0">
                <a:solidFill>
                  <a:srgbClr val="000000"/>
                </a:solidFill>
              </a:rPr>
              <a:t>Traffic signal priority and off-board payment = faster trips</a:t>
            </a:r>
          </a:p>
          <a:p>
            <a:pPr lvl="1"/>
            <a:r>
              <a:rPr lang="en-US" dirty="0">
                <a:solidFill>
                  <a:srgbClr val="000000"/>
                </a:solidFill>
              </a:rPr>
              <a:t>Shelters include real-time  information, heat, and light</a:t>
            </a:r>
          </a:p>
          <a:p>
            <a:pPr lvl="1"/>
            <a:r>
              <a:rPr lang="en-US" dirty="0">
                <a:solidFill>
                  <a:srgbClr val="000000"/>
                </a:solidFill>
              </a:rPr>
              <a:t>Proven success: A Line </a:t>
            </a:r>
            <a:r>
              <a:rPr lang="en-US" dirty="0"/>
              <a:t>ridership is 30% higher over base service in 2015 </a:t>
            </a:r>
            <a:endParaRPr lang="en-US" dirty="0">
              <a:solidFill>
                <a:srgbClr val="000000"/>
              </a:solidFill>
              <a:highlight>
                <a:srgbClr val="FFFF00"/>
              </a:highlight>
            </a:endParaRPr>
          </a:p>
        </p:txBody>
      </p:sp>
      <p:sp>
        <p:nvSpPr>
          <p:cNvPr id="4" name="Date Placeholder 3">
            <a:extLst>
              <a:ext uri="{FF2B5EF4-FFF2-40B4-BE49-F238E27FC236}">
                <a16:creationId xmlns:a16="http://schemas.microsoft.com/office/drawing/2014/main" id="{CF1AE284-8258-4E18-86E5-782BE32C01FA}"/>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8D468967-EABB-4681-A32C-69E0C6B9740A}"/>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508FF9FE-0E41-4E86-A597-D21EDD0AC0FE}"/>
              </a:ext>
            </a:extLst>
          </p:cNvPr>
          <p:cNvSpPr>
            <a:spLocks noGrp="1"/>
          </p:cNvSpPr>
          <p:nvPr>
            <p:ph type="sldNum" sz="quarter" idx="12"/>
          </p:nvPr>
        </p:nvSpPr>
        <p:spPr/>
        <p:txBody>
          <a:bodyPr/>
          <a:lstStyle/>
          <a:p>
            <a:fld id="{48F63A3B-78C7-47BE-AE5E-E10140E04643}" type="slidenum">
              <a:rPr lang="en-US" smtClean="0"/>
              <a:t>5</a:t>
            </a:fld>
            <a:endParaRPr lang="en-US" dirty="0"/>
          </a:p>
        </p:txBody>
      </p:sp>
      <p:pic>
        <p:nvPicPr>
          <p:cNvPr id="7" name="Picture 6">
            <a:extLst>
              <a:ext uri="{FF2B5EF4-FFF2-40B4-BE49-F238E27FC236}">
                <a16:creationId xmlns:a16="http://schemas.microsoft.com/office/drawing/2014/main" id="{5593437F-92B7-4CBF-9B4F-6DA34AD08CFF}"/>
              </a:ext>
            </a:extLst>
          </p:cNvPr>
          <p:cNvPicPr>
            <a:picLocks noChangeAspect="1"/>
          </p:cNvPicPr>
          <p:nvPr/>
        </p:nvPicPr>
        <p:blipFill>
          <a:blip r:embed="rId3"/>
          <a:stretch>
            <a:fillRect/>
          </a:stretch>
        </p:blipFill>
        <p:spPr>
          <a:xfrm>
            <a:off x="6996058" y="2474258"/>
            <a:ext cx="4981838" cy="2081613"/>
          </a:xfrm>
          <a:prstGeom prst="rect">
            <a:avLst/>
          </a:prstGeom>
        </p:spPr>
      </p:pic>
    </p:spTree>
    <p:extLst>
      <p:ext uri="{BB962C8B-B14F-4D97-AF65-F5344CB8AC3E}">
        <p14:creationId xmlns:p14="http://schemas.microsoft.com/office/powerpoint/2010/main" val="54141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9CBB-054D-4D91-9CB2-44E6102A5844}"/>
              </a:ext>
            </a:extLst>
          </p:cNvPr>
          <p:cNvSpPr>
            <a:spLocks noGrp="1"/>
          </p:cNvSpPr>
          <p:nvPr>
            <p:ph type="title"/>
          </p:nvPr>
        </p:nvSpPr>
        <p:spPr/>
        <p:txBody>
          <a:bodyPr/>
          <a:lstStyle/>
          <a:p>
            <a:r>
              <a:rPr lang="en-US" dirty="0"/>
              <a:t>10-year transitway investment</a:t>
            </a:r>
          </a:p>
        </p:txBody>
      </p:sp>
      <p:sp>
        <p:nvSpPr>
          <p:cNvPr id="4" name="Date Placeholder 3">
            <a:extLst>
              <a:ext uri="{FF2B5EF4-FFF2-40B4-BE49-F238E27FC236}">
                <a16:creationId xmlns:a16="http://schemas.microsoft.com/office/drawing/2014/main" id="{6B8F95BB-5629-4483-B5C4-EAFF5575C0C3}"/>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F50538DE-F6D9-4141-A560-A5C4689F3E7D}"/>
              </a:ext>
            </a:extLst>
          </p:cNvPr>
          <p:cNvSpPr>
            <a:spLocks noGrp="1"/>
          </p:cNvSpPr>
          <p:nvPr>
            <p:ph type="ftr" sz="quarter" idx="3"/>
          </p:nvPr>
        </p:nvSpPr>
        <p:spPr/>
        <p:txBody>
          <a:bodyPr/>
          <a:lstStyle/>
          <a:p>
            <a:r>
              <a:rPr lang="en-US"/>
              <a:t>One Minnesota </a:t>
            </a:r>
            <a:r>
              <a:rPr lang="en-US">
                <a:solidFill>
                  <a:schemeClr val="accent1"/>
                </a:solidFill>
              </a:rPr>
              <a:t>|</a:t>
            </a:r>
            <a:r>
              <a:rPr lang="en-US"/>
              <a:t> mn.gov/URL</a:t>
            </a:r>
            <a:endParaRPr lang="en-US" dirty="0"/>
          </a:p>
        </p:txBody>
      </p:sp>
      <p:sp>
        <p:nvSpPr>
          <p:cNvPr id="6" name="Slide Number Placeholder 5">
            <a:extLst>
              <a:ext uri="{FF2B5EF4-FFF2-40B4-BE49-F238E27FC236}">
                <a16:creationId xmlns:a16="http://schemas.microsoft.com/office/drawing/2014/main" id="{D0AF88B5-4644-4408-9824-B35FF2DB49E3}"/>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9" name="10 Year METRO System_rev_converted">
            <a:hlinkClick r:id="" action="ppaction://media"/>
            <a:extLst>
              <a:ext uri="{FF2B5EF4-FFF2-40B4-BE49-F238E27FC236}">
                <a16:creationId xmlns:a16="http://schemas.microsoft.com/office/drawing/2014/main" id="{314F4693-204D-423A-9821-BF28F6E558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22475" y="1593850"/>
            <a:ext cx="8147050" cy="4583113"/>
          </a:xfrm>
        </p:spPr>
      </p:pic>
      <p:sp>
        <p:nvSpPr>
          <p:cNvPr id="10" name="TextBox 9">
            <a:extLst>
              <a:ext uri="{FF2B5EF4-FFF2-40B4-BE49-F238E27FC236}">
                <a16:creationId xmlns:a16="http://schemas.microsoft.com/office/drawing/2014/main" id="{F79BDACC-2AFC-4A76-A5E2-539F29029D9E}"/>
              </a:ext>
            </a:extLst>
          </p:cNvPr>
          <p:cNvSpPr txBox="1"/>
          <p:nvPr/>
        </p:nvSpPr>
        <p:spPr bwMode="white">
          <a:xfrm>
            <a:off x="10959920" y="5743976"/>
            <a:ext cx="1232079" cy="612373"/>
          </a:xfrm>
          <a:prstGeom prst="rect">
            <a:avLst/>
          </a:prstGeom>
          <a:noFill/>
        </p:spPr>
        <p:txBody>
          <a:bodyPr vert="horz" wrap="square" lIns="182880" tIns="91440" rIns="182880" bIns="91440" rtlCol="0" anchor="ctr">
            <a:normAutofit fontScale="47500" lnSpcReduction="20000"/>
          </a:bodyPr>
          <a:lstStyle/>
          <a:p>
            <a:pPr algn="l"/>
            <a:r>
              <a:rPr lang="en-US" sz="3600" b="0" dirty="0">
                <a:ln>
                  <a:solidFill>
                    <a:schemeClr val="bg2"/>
                  </a:solidFill>
                </a:ln>
                <a:solidFill>
                  <a:schemeClr val="bg2"/>
                </a:solidFill>
                <a:hlinkClick r:id="rId5"/>
              </a:rPr>
              <a:t>YouTube link</a:t>
            </a:r>
            <a:endParaRPr lang="en-US" sz="3600" b="0" dirty="0">
              <a:ln>
                <a:solidFill>
                  <a:schemeClr val="bg2"/>
                </a:solidFill>
              </a:ln>
              <a:solidFill>
                <a:schemeClr val="bg2"/>
              </a:solidFill>
            </a:endParaRPr>
          </a:p>
        </p:txBody>
      </p:sp>
    </p:spTree>
    <p:extLst>
      <p:ext uri="{BB962C8B-B14F-4D97-AF65-F5344CB8AC3E}">
        <p14:creationId xmlns:p14="http://schemas.microsoft.com/office/powerpoint/2010/main" val="156696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A00C-058E-4E1C-A412-AD44B20DE2C7}"/>
              </a:ext>
            </a:extLst>
          </p:cNvPr>
          <p:cNvSpPr>
            <a:spLocks noGrp="1"/>
          </p:cNvSpPr>
          <p:nvPr>
            <p:ph type="title"/>
          </p:nvPr>
        </p:nvSpPr>
        <p:spPr/>
        <p:txBody>
          <a:bodyPr/>
          <a:lstStyle/>
          <a:p>
            <a:r>
              <a:rPr lang="en-US" dirty="0"/>
              <a:t>10-year transitway investment</a:t>
            </a:r>
          </a:p>
        </p:txBody>
      </p:sp>
      <p:sp>
        <p:nvSpPr>
          <p:cNvPr id="4" name="Date Placeholder 3">
            <a:extLst>
              <a:ext uri="{FF2B5EF4-FFF2-40B4-BE49-F238E27FC236}">
                <a16:creationId xmlns:a16="http://schemas.microsoft.com/office/drawing/2014/main" id="{18D3DDAE-33E7-46FC-ABE6-57B2BC1A537B}"/>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D48E3769-BAD9-4EFF-82F1-9EC96BBFF07E}"/>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F508E991-BE6C-4969-9107-D4AE25D9636A}"/>
              </a:ext>
            </a:extLst>
          </p:cNvPr>
          <p:cNvSpPr>
            <a:spLocks noGrp="1"/>
          </p:cNvSpPr>
          <p:nvPr>
            <p:ph type="sldNum" sz="quarter" idx="12"/>
          </p:nvPr>
        </p:nvSpPr>
        <p:spPr/>
        <p:txBody>
          <a:bodyPr/>
          <a:lstStyle/>
          <a:p>
            <a:fld id="{48F63A3B-78C7-47BE-AE5E-E10140E04643}" type="slidenum">
              <a:rPr lang="en-US" smtClean="0"/>
              <a:t>7</a:t>
            </a:fld>
            <a:endParaRPr lang="en-US" dirty="0"/>
          </a:p>
        </p:txBody>
      </p:sp>
      <p:pic>
        <p:nvPicPr>
          <p:cNvPr id="12" name="Content Placeholder 11">
            <a:extLst>
              <a:ext uri="{FF2B5EF4-FFF2-40B4-BE49-F238E27FC236}">
                <a16:creationId xmlns:a16="http://schemas.microsoft.com/office/drawing/2014/main" id="{8476C8D2-6D58-43F2-99E6-A46CDD74C4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41" t="15518" b="927"/>
          <a:stretch/>
        </p:blipFill>
        <p:spPr>
          <a:xfrm>
            <a:off x="3302176" y="1428750"/>
            <a:ext cx="4908373" cy="4833828"/>
          </a:xfrm>
        </p:spPr>
      </p:pic>
    </p:spTree>
    <p:extLst>
      <p:ext uri="{BB962C8B-B14F-4D97-AF65-F5344CB8AC3E}">
        <p14:creationId xmlns:p14="http://schemas.microsoft.com/office/powerpoint/2010/main" val="2567731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5DAAF-9EDE-486F-91C6-B024B4EC83E4}"/>
              </a:ext>
            </a:extLst>
          </p:cNvPr>
          <p:cNvSpPr>
            <a:spLocks noGrp="1"/>
          </p:cNvSpPr>
          <p:nvPr>
            <p:ph type="title"/>
          </p:nvPr>
        </p:nvSpPr>
        <p:spPr/>
        <p:txBody>
          <a:bodyPr/>
          <a:lstStyle/>
          <a:p>
            <a:r>
              <a:rPr lang="en-US" dirty="0"/>
              <a:t>Improves regular route bus routes</a:t>
            </a:r>
          </a:p>
        </p:txBody>
      </p:sp>
      <p:sp>
        <p:nvSpPr>
          <p:cNvPr id="3" name="Content Placeholder 2">
            <a:extLst>
              <a:ext uri="{FF2B5EF4-FFF2-40B4-BE49-F238E27FC236}">
                <a16:creationId xmlns:a16="http://schemas.microsoft.com/office/drawing/2014/main" id="{8C054793-6B0C-4B5A-96A9-56C2789EFA40}"/>
              </a:ext>
            </a:extLst>
          </p:cNvPr>
          <p:cNvSpPr>
            <a:spLocks noGrp="1"/>
          </p:cNvSpPr>
          <p:nvPr>
            <p:ph idx="1"/>
          </p:nvPr>
        </p:nvSpPr>
        <p:spPr>
          <a:xfrm>
            <a:off x="838200" y="1594624"/>
            <a:ext cx="4339728" cy="4582339"/>
          </a:xfrm>
        </p:spPr>
        <p:txBody>
          <a:bodyPr/>
          <a:lstStyle/>
          <a:p>
            <a:r>
              <a:rPr lang="en-US" dirty="0"/>
              <a:t>Funds </a:t>
            </a:r>
            <a:r>
              <a:rPr lang="en-US"/>
              <a:t>high priority service </a:t>
            </a:r>
            <a:r>
              <a:rPr lang="en-US" dirty="0"/>
              <a:t>identified in the long-term service development plan</a:t>
            </a:r>
          </a:p>
          <a:p>
            <a:r>
              <a:rPr lang="en-US" dirty="0"/>
              <a:t>Increases frequency and extends service hours of current high performing routes</a:t>
            </a:r>
          </a:p>
          <a:p>
            <a:r>
              <a:rPr lang="en-US" dirty="0"/>
              <a:t>Results in about 17,000 more daily rides</a:t>
            </a:r>
          </a:p>
          <a:p>
            <a:pPr marL="0" indent="0">
              <a:buNone/>
            </a:pPr>
            <a:endParaRPr lang="en-US" dirty="0"/>
          </a:p>
        </p:txBody>
      </p:sp>
      <p:sp>
        <p:nvSpPr>
          <p:cNvPr id="4" name="Date Placeholder 3">
            <a:extLst>
              <a:ext uri="{FF2B5EF4-FFF2-40B4-BE49-F238E27FC236}">
                <a16:creationId xmlns:a16="http://schemas.microsoft.com/office/drawing/2014/main" id="{82DEC99F-D79F-4571-AF0A-45AA28DBCFAB}"/>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E29D40A6-0014-4439-9A45-F4A299461AE4}"/>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B4867688-1E6B-42EE-BDB8-FF49EED4343B}"/>
              </a:ext>
            </a:extLst>
          </p:cNvPr>
          <p:cNvSpPr>
            <a:spLocks noGrp="1"/>
          </p:cNvSpPr>
          <p:nvPr>
            <p:ph type="sldNum" sz="quarter" idx="12"/>
          </p:nvPr>
        </p:nvSpPr>
        <p:spPr/>
        <p:txBody>
          <a:bodyPr/>
          <a:lstStyle/>
          <a:p>
            <a:fld id="{48F63A3B-78C7-47BE-AE5E-E10140E04643}" type="slidenum">
              <a:rPr lang="en-US" smtClean="0"/>
              <a:t>8</a:t>
            </a:fld>
            <a:endParaRPr lang="en-US" dirty="0"/>
          </a:p>
        </p:txBody>
      </p:sp>
      <p:pic>
        <p:nvPicPr>
          <p:cNvPr id="7" name="Picture 6" descr="A person in a yellow bus&#10;&#10;Description generated with very high confidence">
            <a:extLst>
              <a:ext uri="{FF2B5EF4-FFF2-40B4-BE49-F238E27FC236}">
                <a16:creationId xmlns:a16="http://schemas.microsoft.com/office/drawing/2014/main" id="{07B3AB8D-5EC1-45B2-BD93-307C04EA13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06913" y="2043254"/>
            <a:ext cx="6195467" cy="3485865"/>
          </a:xfrm>
          <a:prstGeom prst="rect">
            <a:avLst/>
          </a:prstGeom>
        </p:spPr>
      </p:pic>
    </p:spTree>
    <p:extLst>
      <p:ext uri="{BB962C8B-B14F-4D97-AF65-F5344CB8AC3E}">
        <p14:creationId xmlns:p14="http://schemas.microsoft.com/office/powerpoint/2010/main" val="111614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AA265-97B9-4B66-80F5-FF8ECECFD01C}"/>
              </a:ext>
            </a:extLst>
          </p:cNvPr>
          <p:cNvSpPr>
            <a:spLocks noGrp="1"/>
          </p:cNvSpPr>
          <p:nvPr>
            <p:ph type="title"/>
          </p:nvPr>
        </p:nvSpPr>
        <p:spPr/>
        <p:txBody>
          <a:bodyPr/>
          <a:lstStyle/>
          <a:p>
            <a:r>
              <a:rPr lang="en-US" dirty="0"/>
              <a:t>A better customer experience</a:t>
            </a:r>
          </a:p>
        </p:txBody>
      </p:sp>
      <p:sp>
        <p:nvSpPr>
          <p:cNvPr id="7" name="Content Placeholder 6">
            <a:extLst>
              <a:ext uri="{FF2B5EF4-FFF2-40B4-BE49-F238E27FC236}">
                <a16:creationId xmlns:a16="http://schemas.microsoft.com/office/drawing/2014/main" id="{1F2BB7FD-C328-44BD-9FA5-B4C1A6A95F23}"/>
              </a:ext>
            </a:extLst>
          </p:cNvPr>
          <p:cNvSpPr>
            <a:spLocks noGrp="1"/>
          </p:cNvSpPr>
          <p:nvPr>
            <p:ph idx="1"/>
          </p:nvPr>
        </p:nvSpPr>
        <p:spPr>
          <a:xfrm>
            <a:off x="838200" y="1594624"/>
            <a:ext cx="5874572" cy="4582339"/>
          </a:xfrm>
        </p:spPr>
        <p:txBody>
          <a:bodyPr>
            <a:normAutofit fontScale="92500" lnSpcReduction="10000"/>
          </a:bodyPr>
          <a:lstStyle/>
          <a:p>
            <a:r>
              <a:rPr lang="en-US" dirty="0"/>
              <a:t>Increase speed and reliability of local routes</a:t>
            </a:r>
          </a:p>
          <a:p>
            <a:pPr lvl="0"/>
            <a:r>
              <a:rPr lang="en-US" dirty="0"/>
              <a:t>Improve real-time schedule info at bus stops, on buses, and mobile app </a:t>
            </a:r>
          </a:p>
          <a:p>
            <a:pPr lvl="0"/>
            <a:r>
              <a:rPr lang="en-US" dirty="0"/>
              <a:t>Improve bus stop signs, shelters, heat, light, maintenance, add ADA sidewalk pads</a:t>
            </a:r>
          </a:p>
          <a:p>
            <a:pPr lvl="0"/>
            <a:r>
              <a:rPr lang="en-US" dirty="0"/>
              <a:t>More snow removal at stops</a:t>
            </a:r>
          </a:p>
          <a:p>
            <a:pPr lvl="0"/>
            <a:r>
              <a:rPr lang="en-US" dirty="0"/>
              <a:t>Improve fare collection to allow mobile phone payment for customers</a:t>
            </a:r>
          </a:p>
          <a:p>
            <a:pPr lvl="0"/>
            <a:r>
              <a:rPr lang="en-US" dirty="0"/>
              <a:t>Fare enforcement / Administrative presence</a:t>
            </a:r>
          </a:p>
          <a:p>
            <a:pPr lvl="0"/>
            <a:endParaRPr lang="en-US" dirty="0"/>
          </a:p>
          <a:p>
            <a:pPr lvl="1"/>
            <a:endParaRPr lang="en-US" dirty="0"/>
          </a:p>
        </p:txBody>
      </p:sp>
      <p:sp>
        <p:nvSpPr>
          <p:cNvPr id="4" name="Date Placeholder 3">
            <a:extLst>
              <a:ext uri="{FF2B5EF4-FFF2-40B4-BE49-F238E27FC236}">
                <a16:creationId xmlns:a16="http://schemas.microsoft.com/office/drawing/2014/main" id="{AD9AF913-F312-4DF0-A8D5-FB8ACFD3D2D6}"/>
              </a:ext>
            </a:extLst>
          </p:cNvPr>
          <p:cNvSpPr>
            <a:spLocks noGrp="1"/>
          </p:cNvSpPr>
          <p:nvPr>
            <p:ph type="dt" sz="half" idx="10"/>
          </p:nvPr>
        </p:nvSpPr>
        <p:spPr/>
        <p:txBody>
          <a:bodyPr/>
          <a:lstStyle/>
          <a:p>
            <a:fld id="{AD6BDE56-F3C9-4FAF-9315-F8909B73384C}" type="datetime1">
              <a:rPr lang="en-US" smtClean="0"/>
              <a:t>3/20/2019</a:t>
            </a:fld>
            <a:endParaRPr lang="en-US" dirty="0"/>
          </a:p>
        </p:txBody>
      </p:sp>
      <p:sp>
        <p:nvSpPr>
          <p:cNvPr id="5" name="Footer Placeholder 4">
            <a:extLst>
              <a:ext uri="{FF2B5EF4-FFF2-40B4-BE49-F238E27FC236}">
                <a16:creationId xmlns:a16="http://schemas.microsoft.com/office/drawing/2014/main" id="{0A165689-A260-467A-85AF-2C1A25B0C9CA}"/>
              </a:ext>
            </a:extLst>
          </p:cNvPr>
          <p:cNvSpPr>
            <a:spLocks noGrp="1"/>
          </p:cNvSpPr>
          <p:nvPr>
            <p:ph type="ftr" sz="quarter" idx="3"/>
          </p:nvPr>
        </p:nvSpPr>
        <p:spPr/>
        <p:txBody>
          <a:bodyPr/>
          <a:lstStyle/>
          <a:p>
            <a:r>
              <a:rPr lang="en-US" dirty="0"/>
              <a:t>One Minnesota </a:t>
            </a:r>
            <a:r>
              <a:rPr lang="en-US" dirty="0">
                <a:solidFill>
                  <a:schemeClr val="accent1"/>
                </a:solidFill>
              </a:rPr>
              <a:t>|</a:t>
            </a:r>
            <a:r>
              <a:rPr lang="en-US" dirty="0"/>
              <a:t> metrocouncil.org</a:t>
            </a:r>
          </a:p>
        </p:txBody>
      </p:sp>
      <p:sp>
        <p:nvSpPr>
          <p:cNvPr id="6" name="Slide Number Placeholder 5">
            <a:extLst>
              <a:ext uri="{FF2B5EF4-FFF2-40B4-BE49-F238E27FC236}">
                <a16:creationId xmlns:a16="http://schemas.microsoft.com/office/drawing/2014/main" id="{33655623-B557-442E-A990-18168E7B1728}"/>
              </a:ext>
            </a:extLst>
          </p:cNvPr>
          <p:cNvSpPr>
            <a:spLocks noGrp="1"/>
          </p:cNvSpPr>
          <p:nvPr>
            <p:ph type="sldNum" sz="quarter" idx="12"/>
          </p:nvPr>
        </p:nvSpPr>
        <p:spPr/>
        <p:txBody>
          <a:bodyPr/>
          <a:lstStyle/>
          <a:p>
            <a:fld id="{48F63A3B-78C7-47BE-AE5E-E10140E04643}" type="slidenum">
              <a:rPr lang="en-US" smtClean="0"/>
              <a:t>9</a:t>
            </a:fld>
            <a:endParaRPr lang="en-US" dirty="0"/>
          </a:p>
        </p:txBody>
      </p:sp>
      <p:pic>
        <p:nvPicPr>
          <p:cNvPr id="8" name="Picture 7">
            <a:extLst>
              <a:ext uri="{FF2B5EF4-FFF2-40B4-BE49-F238E27FC236}">
                <a16:creationId xmlns:a16="http://schemas.microsoft.com/office/drawing/2014/main" id="{C9A2CB06-E8A2-455F-9694-FEBEC7CACFB3}"/>
              </a:ext>
            </a:extLst>
          </p:cNvPr>
          <p:cNvPicPr>
            <a:picLocks noChangeAspect="1"/>
          </p:cNvPicPr>
          <p:nvPr/>
        </p:nvPicPr>
        <p:blipFill>
          <a:blip r:embed="rId3"/>
          <a:stretch>
            <a:fillRect/>
          </a:stretch>
        </p:blipFill>
        <p:spPr>
          <a:xfrm>
            <a:off x="7236830" y="2358612"/>
            <a:ext cx="4560203" cy="3054361"/>
          </a:xfrm>
          <a:prstGeom prst="rect">
            <a:avLst/>
          </a:prstGeom>
        </p:spPr>
      </p:pic>
    </p:spTree>
    <p:extLst>
      <p:ext uri="{BB962C8B-B14F-4D97-AF65-F5344CB8AC3E}">
        <p14:creationId xmlns:p14="http://schemas.microsoft.com/office/powerpoint/2010/main" val="878755425"/>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white">
        <a:noFill/>
      </a:spPr>
      <a:bodyPr vert="horz" wrap="square" lIns="182880" tIns="91440" rIns="182880" bIns="91440" rtlCol="0" anchor="ctr">
        <a:normAutofit/>
      </a:bodyPr>
      <a:lstStyle>
        <a:defPPr algn="l">
          <a:defRPr sz="3600" b="0" dirty="0">
            <a:solidFill>
              <a:schemeClr val="tx1"/>
            </a:solidFill>
          </a:defRPr>
        </a:defPPr>
      </a:lstStyle>
    </a:txDef>
  </a:objectDefaults>
  <a:extraClrSchemeLst/>
  <a:extLst>
    <a:ext uri="{05A4C25C-085E-4340-85A3-A5531E510DB2}">
      <thm15:themeFamily xmlns:thm15="http://schemas.microsoft.com/office/thememl/2012/main" name="Presentation2" id="{DAE156C0-7CBF-4046-BD4A-ED7F84CF84A7}" vid="{C0892953-E80B-4419-A760-833944107E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78B604-9059-4F1C-B8E2-C96A71A964D2}">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customXml/itemProps2.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State of Minnesota</Template>
  <TotalTime>2131</TotalTime>
  <Words>991</Words>
  <Application>Microsoft Office PowerPoint</Application>
  <PresentationFormat>Widescreen</PresentationFormat>
  <Paragraphs>166</Paragraphs>
  <Slides>20</Slides>
  <Notes>14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Minnesota</vt:lpstr>
      <vt:lpstr>Metropolitan Council  Metropolitan Area Transit Budget Request</vt:lpstr>
      <vt:lpstr>Transformational Investment in Transit: 10 Year Plan</vt:lpstr>
      <vt:lpstr>Transformational Investment in Transit: 10 Year Plan</vt:lpstr>
      <vt:lpstr>Budget Outcomes</vt:lpstr>
      <vt:lpstr>Transformational Investment in Transit: 10 Year Plan</vt:lpstr>
      <vt:lpstr>10-year transitway investment</vt:lpstr>
      <vt:lpstr>10-year transitway investment</vt:lpstr>
      <vt:lpstr>Improves regular route bus routes</vt:lpstr>
      <vt:lpstr>A better customer experience</vt:lpstr>
      <vt:lpstr>Advancing sustainability</vt:lpstr>
      <vt:lpstr>Modern transportation system for growing region</vt:lpstr>
      <vt:lpstr>Transit connects people to places that matter</vt:lpstr>
      <vt:lpstr>Increases access and mobility over 10 years</vt:lpstr>
      <vt:lpstr>Transit connects people with jobs</vt:lpstr>
      <vt:lpstr>Investing in transit strengthens economic competitiveness</vt:lpstr>
      <vt:lpstr>Budget Proposal  FY 2020 – FY 2021</vt:lpstr>
      <vt:lpstr>FY 2020-2021 Metropolitan Area Transit Budget</vt:lpstr>
      <vt:lpstr>FY 2020-2021 Metropolitan Area Transit Budget</vt:lpstr>
      <vt:lpstr>FY 2020-2021 Metropolitan Area Transit Budget</vt:lpstr>
      <vt:lpstr>PowerPoint Presentation</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
  <dc:creator>Flom, Hannah A (GOV)</dc:creator>
  <cp:keywords/>
  <dc:description/>
  <cp:lastModifiedBy>Schetnan, Judd</cp:lastModifiedBy>
  <cp:revision>52</cp:revision>
  <cp:lastPrinted>2019-03-19T21:55:07Z</cp:lastPrinted>
  <dcterms:created xsi:type="dcterms:W3CDTF">2019-02-07T21:52:37Z</dcterms:created>
  <dcterms:modified xsi:type="dcterms:W3CDTF">2019-03-20T14:40:12Z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vt:lpwstr>
  </property>
</Properties>
</file>