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notesMasterIdLst>
    <p:notesMasterId r:id="rId10"/>
  </p:notesMasterIdLst>
  <p:handoutMasterIdLst>
    <p:handoutMasterId r:id="rId11"/>
  </p:handoutMasterIdLst>
  <p:sldIdLst>
    <p:sldId id="376" r:id="rId2"/>
    <p:sldId id="382" r:id="rId3"/>
    <p:sldId id="446" r:id="rId4"/>
    <p:sldId id="447" r:id="rId5"/>
    <p:sldId id="449" r:id="rId6"/>
    <p:sldId id="450" r:id="rId7"/>
    <p:sldId id="451" r:id="rId8"/>
    <p:sldId id="390" r:id="rId9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FF"/>
    <a:srgbClr val="140488"/>
    <a:srgbClr val="050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830" y="-90"/>
      </p:cViewPr>
      <p:guideLst>
        <p:guide orient="horz" pos="292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322535A-8D87-4049-9323-56D2A4A9C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23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9788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FB38AB3-B495-44D5-B6CF-9417DB59E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800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E18FA73-3B99-4861-A09B-ACEFF09869B5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A0BF093-D295-426B-A0CF-5E52A7F08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7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B4CB1-AC55-4A4A-BABD-F079F5017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6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4891F-CB57-4ACB-993B-72BB80A63E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1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8534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1330E-CF38-4249-907C-F37486BC2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3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57A23-DD2A-4544-82E9-AE1E71452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39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A194558-5F5A-480B-932E-4A968C6D71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016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F7104A-0E0A-4585-B795-0872F7EF0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240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E83C557-A397-48F2-868B-34009306E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58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36B462-DFE6-4FE3-9845-473CDD8BA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48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BE488-CB98-43F5-89FD-AB7EDFCED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0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6152E3E-E0C4-4A3B-BF02-BF64C95BF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660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6E471B0-63F5-4CD5-9B84-A29140A8D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76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73F1CBA-45D6-4A11-85A6-09E84FFAC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3" r:id="rId1"/>
    <p:sldLayoutId id="2147484358" r:id="rId2"/>
    <p:sldLayoutId id="2147484364" r:id="rId3"/>
    <p:sldLayoutId id="2147484365" r:id="rId4"/>
    <p:sldLayoutId id="2147484366" r:id="rId5"/>
    <p:sldLayoutId id="2147484367" r:id="rId6"/>
    <p:sldLayoutId id="2147484359" r:id="rId7"/>
    <p:sldLayoutId id="2147484368" r:id="rId8"/>
    <p:sldLayoutId id="2147484369" r:id="rId9"/>
    <p:sldLayoutId id="2147484360" r:id="rId10"/>
    <p:sldLayoutId id="2147484361" r:id="rId11"/>
    <p:sldLayoutId id="214748436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ody.wiberg@state.mn.u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8288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>
                <a:solidFill>
                  <a:srgbClr val="0070C0"/>
                </a:solidFill>
              </a:rPr>
              <a:t>Minnesota </a:t>
            </a:r>
            <a:r>
              <a:rPr lang="en-US" sz="3600" dirty="0" smtClean="0">
                <a:solidFill>
                  <a:srgbClr val="0070C0"/>
                </a:solidFill>
              </a:rPr>
              <a:t>Board of </a:t>
            </a:r>
            <a:r>
              <a:rPr lang="en-US" sz="3600" dirty="0" smtClean="0">
                <a:solidFill>
                  <a:srgbClr val="0070C0"/>
                </a:solidFill>
              </a:rPr>
              <a:t>Pharmacy</a:t>
            </a: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2819400"/>
            <a:ext cx="7772400" cy="1200150"/>
          </a:xfrm>
        </p:spPr>
        <p:txBody>
          <a:bodyPr/>
          <a:lstStyle/>
          <a:p>
            <a:pPr marR="0" algn="ctr"/>
            <a:r>
              <a:rPr lang="en-US" altLang="en-US" dirty="0" smtClean="0">
                <a:solidFill>
                  <a:srgbClr val="00B0F0"/>
                </a:solidFill>
              </a:rPr>
              <a:t>Dr. Cody Wiberg, Executive Director</a:t>
            </a:r>
          </a:p>
          <a:p>
            <a:pPr marR="0" algn="ctr"/>
            <a:endParaRPr lang="en-US" altLang="en-US" dirty="0" smtClean="0"/>
          </a:p>
        </p:txBody>
      </p:sp>
      <p:sp>
        <p:nvSpPr>
          <p:cNvPr id="9220" name="TextBox 2"/>
          <p:cNvSpPr txBox="1">
            <a:spLocks noChangeArrowheads="1"/>
          </p:cNvSpPr>
          <p:nvPr/>
        </p:nvSpPr>
        <p:spPr bwMode="auto">
          <a:xfrm>
            <a:off x="1752600" y="5943600"/>
            <a:ext cx="6324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000" dirty="0" smtClean="0"/>
              <a:t>House Health and Human Finance Division</a:t>
            </a:r>
          </a:p>
          <a:p>
            <a:pPr algn="ctr"/>
            <a:r>
              <a:rPr lang="en-US" altLang="en-US" sz="2000" dirty="0" smtClean="0"/>
              <a:t>February 5, 2019</a:t>
            </a:r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8923" y="1600200"/>
            <a:ext cx="84582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 smtClean="0"/>
              <a:t>General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sz="24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Independent, non-cabinet level state agency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/>
              <a:t>Has been in continuous existence since August, 1885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/>
              <a:t>Per Minn. Stats. §214.01 – one of 15 “health-related licensing boards”</a:t>
            </a:r>
          </a:p>
          <a:p>
            <a:pPr marL="392113" lvl="1" indent="0">
              <a:buNone/>
              <a:defRPr/>
            </a:pPr>
            <a:r>
              <a:rPr lang="en-US" sz="2000" dirty="0" smtClean="0"/>
              <a:t> 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MDH Office of Unlicensed Complementary and Alternative Health Care </a:t>
            </a:r>
            <a:r>
              <a:rPr lang="en-US" sz="1600" dirty="0" smtClean="0"/>
              <a:t>Practice also included in definition of HRLB</a:t>
            </a:r>
            <a:endParaRPr lang="en-US" sz="1600" dirty="0" smtClean="0"/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The 15 boards, </a:t>
            </a:r>
            <a:r>
              <a:rPr lang="en-US" sz="1600" dirty="0"/>
              <a:t>plus </a:t>
            </a:r>
            <a:r>
              <a:rPr lang="en-US" sz="1600" dirty="0" smtClean="0"/>
              <a:t>Boards </a:t>
            </a:r>
            <a:r>
              <a:rPr lang="en-US" sz="1600" dirty="0"/>
              <a:t>of Barber Examiners </a:t>
            </a:r>
            <a:r>
              <a:rPr lang="en-US" sz="1600" dirty="0" smtClean="0"/>
              <a:t>Cosmetologist Examiners work cooperatively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1800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sz="2400" dirty="0" smtClean="0">
              <a:solidFill>
                <a:srgbClr val="0070C0"/>
              </a:solidFill>
            </a:endParaRPr>
          </a:p>
          <a:p>
            <a:pPr marL="109537" indent="0">
              <a:buNone/>
              <a:defRPr/>
            </a:pPr>
            <a:endParaRPr lang="en-US" dirty="0" smtClean="0"/>
          </a:p>
          <a:p>
            <a:pPr marL="109537" indent="0">
              <a:buFont typeface="Wingdings 3" pitchFamily="18" charset="2"/>
              <a:buNone/>
              <a:defRPr/>
            </a:pP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33CC"/>
                </a:solidFill>
              </a:rPr>
              <a:t>Minnesota Board of Pharmacy</a:t>
            </a:r>
            <a:endParaRPr lang="en-US" sz="32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 smtClean="0"/>
              <a:t>General</a:t>
            </a:r>
            <a:endParaRPr lang="en-US" sz="24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Nine Board Members appointed by the Governor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Six pharmacist members, three public members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Four-year, staggered terms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Board meets in general business session approximately every six weeks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Board delegates some of their authority to the Executive Director</a:t>
            </a:r>
          </a:p>
          <a:p>
            <a:pPr marL="630238" lvl="2" indent="0">
              <a:buNone/>
              <a:defRPr/>
            </a:pPr>
            <a:endParaRPr lang="en-US" sz="18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Executive Director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Appointed by the Board – but: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Governor can ask any HLB to review performance of an ED – and take appropriate action up to and including dismissal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Must be re-elected as Board’s Secretary annually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Assisted by 20 other staff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Office Manager and six clerical/administrative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Attorney/legal analyst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Prescription Monitoring Program Manager and three PMP staff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Seven licensed pharmacists – certified inspectors and investigators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 smtClean="0"/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1800" dirty="0" smtClean="0"/>
          </a:p>
          <a:p>
            <a:pPr marL="392113" lvl="1" indent="0">
              <a:buNone/>
              <a:defRPr/>
            </a:pPr>
            <a:r>
              <a:rPr lang="en-US" sz="2000" dirty="0" smtClean="0"/>
              <a:t> </a:t>
            </a:r>
          </a:p>
          <a:p>
            <a:pPr marL="392113" lvl="1" indent="0">
              <a:buNone/>
              <a:defRPr/>
            </a:pPr>
            <a:r>
              <a:rPr lang="en-US" sz="2000" dirty="0" smtClean="0"/>
              <a:t> 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7585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33CC"/>
                </a:solidFill>
              </a:rPr>
              <a:t>Minnesota Board of Pharmacy</a:t>
            </a:r>
            <a:endParaRPr lang="en-US" sz="32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189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525963"/>
          </a:xfrm>
        </p:spPr>
        <p:txBody>
          <a:bodyPr/>
          <a:lstStyle/>
          <a:p>
            <a:pPr marL="109537" indent="0">
              <a:buNone/>
              <a:defRPr/>
            </a:pPr>
            <a:r>
              <a:rPr lang="en-US" sz="2800" dirty="0" smtClean="0"/>
              <a:t>                              Mission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sz="2400" dirty="0" smtClean="0"/>
          </a:p>
          <a:p>
            <a:pPr marL="392113" lvl="1" indent="0">
              <a:buNone/>
              <a:defRPr/>
            </a:pPr>
            <a:r>
              <a:rPr lang="en-US" sz="1800" dirty="0" smtClean="0">
                <a:solidFill>
                  <a:srgbClr val="0033CC"/>
                </a:solidFill>
              </a:rPr>
              <a:t>“Promote</a:t>
            </a:r>
            <a:r>
              <a:rPr lang="en-US" sz="1800" dirty="0">
                <a:solidFill>
                  <a:srgbClr val="0033CC"/>
                </a:solidFill>
              </a:rPr>
              <a:t>, preserve, and protect the public health, safety, and welfare by fostering the safe distribution of pharmaceuticals and the provision of quality pharmaceutical care to the citizens of </a:t>
            </a:r>
            <a:r>
              <a:rPr lang="en-US" sz="1800" dirty="0" smtClean="0">
                <a:solidFill>
                  <a:srgbClr val="0033CC"/>
                </a:solidFill>
              </a:rPr>
              <a:t>Minnesota.”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 marL="392113" lvl="1" indent="0">
              <a:buNone/>
              <a:defRPr/>
            </a:pPr>
            <a:endParaRPr lang="en-US" sz="2000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 smtClean="0"/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1800" dirty="0" smtClean="0"/>
          </a:p>
          <a:p>
            <a:pPr marL="392113" lvl="1" indent="0">
              <a:buNone/>
              <a:defRPr/>
            </a:pPr>
            <a:r>
              <a:rPr lang="en-US" sz="2000" dirty="0" smtClean="0"/>
              <a:t> </a:t>
            </a:r>
          </a:p>
          <a:p>
            <a:pPr marL="392113" lvl="1" indent="0">
              <a:buNone/>
              <a:defRPr/>
            </a:pPr>
            <a:r>
              <a:rPr lang="en-US" sz="2000" dirty="0" smtClean="0"/>
              <a:t> 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7585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33CC"/>
                </a:solidFill>
              </a:rPr>
              <a:t>Minnesota Board of Pharmacy</a:t>
            </a:r>
            <a:endParaRPr lang="en-US" sz="32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338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 smtClean="0"/>
              <a:t>Powers and duties</a:t>
            </a:r>
          </a:p>
          <a:p>
            <a:pPr marL="109537" indent="0">
              <a:buNone/>
              <a:defRPr/>
            </a:pPr>
            <a:endParaRPr lang="en-US" sz="24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License pharmacists and pharmacies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Regulate practice of pharmacy 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Regulate operation of pharmacies</a:t>
            </a:r>
          </a:p>
          <a:p>
            <a:pPr marL="630238" lvl="2" indent="0">
              <a:buNone/>
              <a:defRPr/>
            </a:pPr>
            <a:endParaRPr lang="en-US" sz="14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License drug manufacturers and drug wholesalers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Regulate the manufacture and distribution of drugs within and into the state</a:t>
            </a:r>
          </a:p>
          <a:p>
            <a:pPr marL="630238" lvl="2" indent="0">
              <a:buNone/>
              <a:defRPr/>
            </a:pPr>
            <a:endParaRPr lang="en-US" sz="14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License or register medical gas distributors, wholesalers and retailers</a:t>
            </a:r>
          </a:p>
          <a:p>
            <a:pPr marL="392113" lvl="1" indent="0">
              <a:buNone/>
              <a:defRPr/>
            </a:pPr>
            <a:endParaRPr lang="en-US" sz="16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Inspect the in-state facilities we license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Insure that out-of-state facilities are licensed by their state and have passed inspections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 smtClean="0"/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1800" dirty="0" smtClean="0"/>
          </a:p>
          <a:p>
            <a:pPr marL="392113" lvl="1" indent="0">
              <a:buNone/>
              <a:defRPr/>
            </a:pPr>
            <a:r>
              <a:rPr lang="en-US" sz="2000" dirty="0" smtClean="0"/>
              <a:t> </a:t>
            </a:r>
          </a:p>
          <a:p>
            <a:pPr marL="392113" lvl="1" indent="0">
              <a:buNone/>
              <a:defRPr/>
            </a:pPr>
            <a:r>
              <a:rPr lang="en-US" sz="2000" dirty="0" smtClean="0"/>
              <a:t> 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7585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33CC"/>
                </a:solidFill>
              </a:rPr>
              <a:t>Minnesota Board of Pharmacy</a:t>
            </a:r>
            <a:endParaRPr lang="en-US" sz="32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200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 smtClean="0"/>
              <a:t>Powers and duties</a:t>
            </a:r>
          </a:p>
          <a:p>
            <a:pPr marL="109537" indent="0">
              <a:buNone/>
              <a:defRPr/>
            </a:pPr>
            <a:endParaRPr lang="en-US" sz="24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Investigate complaints – approximately 200 – 250 per year</a:t>
            </a:r>
          </a:p>
          <a:p>
            <a:pPr marL="392113" lvl="1" indent="0">
              <a:buNone/>
              <a:defRPr/>
            </a:pPr>
            <a:endParaRPr lang="en-US" sz="1600" dirty="0" smtClean="0"/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When warranted issue disciplinary orders – reprimands, civil (monetary) penalties, limit or condition licensure, suspend licenses, revoke licenses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1400" dirty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Engage in rule-making</a:t>
            </a:r>
          </a:p>
          <a:p>
            <a:pPr marL="392113" lvl="1" indent="0">
              <a:buNone/>
              <a:defRPr/>
            </a:pPr>
            <a:endParaRPr lang="en-US" sz="1600" dirty="0" smtClean="0"/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Includes authority to makes changes to the state’s controlled substances schedules 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sz="1200" dirty="0" smtClean="0"/>
              <a:t>So, very involved in controlled substance abuse issues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endParaRPr lang="en-US" sz="1200" dirty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Administer the Prescription Monitoring Program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1600" dirty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Provide technical assistance to the Governor’s Office and legislators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1600" dirty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Work with many local, state and federal agencies on drug-related issues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 smtClean="0"/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1800" dirty="0" smtClean="0"/>
          </a:p>
          <a:p>
            <a:pPr marL="392113" lvl="1" indent="0">
              <a:buNone/>
              <a:defRPr/>
            </a:pPr>
            <a:r>
              <a:rPr lang="en-US" sz="2000" dirty="0" smtClean="0"/>
              <a:t> </a:t>
            </a:r>
          </a:p>
          <a:p>
            <a:pPr marL="392113" lvl="1" indent="0">
              <a:buNone/>
              <a:defRPr/>
            </a:pPr>
            <a:r>
              <a:rPr lang="en-US" sz="2000" dirty="0" smtClean="0"/>
              <a:t> 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93785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33CC"/>
                </a:solidFill>
              </a:rPr>
              <a:t>Minnesota Board of Pharmacy</a:t>
            </a:r>
            <a:endParaRPr lang="en-US" sz="32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153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4785" y="685800"/>
            <a:ext cx="84582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 smtClean="0"/>
              <a:t>The Board does not:</a:t>
            </a:r>
            <a:endParaRPr lang="en-US" sz="24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Regulate drug prices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18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Regulate the insurance functions of pharmacy benefit managers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We do license and regulate any mail orders pharmacies they own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1600" dirty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Regulate the state’s medical cannabis program or the THC Therapeutic Research Act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1800" dirty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Regulate the cultivation of hemp or the sale of hemp products, except for: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1800" dirty="0"/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Products containing cannabinoids (like CBD) extracted from hemp and sold for medical purposes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20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Enforce the criminal sections of the state’s Controlled Substances Act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 smtClean="0"/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1800" dirty="0" smtClean="0"/>
          </a:p>
          <a:p>
            <a:pPr marL="392113" lvl="1" indent="0">
              <a:buNone/>
              <a:defRPr/>
            </a:pPr>
            <a:r>
              <a:rPr lang="en-US" sz="2000" dirty="0" smtClean="0"/>
              <a:t> </a:t>
            </a:r>
          </a:p>
          <a:p>
            <a:pPr marL="392113" lvl="1" indent="0">
              <a:buNone/>
              <a:defRPr/>
            </a:pPr>
            <a:r>
              <a:rPr lang="en-US" sz="2000" dirty="0" smtClean="0"/>
              <a:t> 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4785" y="-152400"/>
            <a:ext cx="8229600" cy="838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33CC"/>
                </a:solidFill>
              </a:rPr>
              <a:t>Minnesota Board of Pharmacy</a:t>
            </a:r>
            <a:endParaRPr lang="en-US" sz="32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570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7813"/>
            <a:ext cx="8839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33CC"/>
                </a:solidFill>
                <a:effectLst/>
              </a:rPr>
              <a:t>Contact Information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219200"/>
            <a:ext cx="7772400" cy="46482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 dirty="0" smtClean="0">
                <a:solidFill>
                  <a:srgbClr val="0033CC"/>
                </a:solidFill>
              </a:rPr>
              <a:t>Cody Wiberg, Pharm.D., M.S., R.Ph.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 smtClean="0">
                <a:solidFill>
                  <a:srgbClr val="0033CC"/>
                </a:solidFill>
              </a:rPr>
              <a:t>Executive Director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 smtClean="0">
                <a:solidFill>
                  <a:srgbClr val="0033CC"/>
                </a:solidFill>
              </a:rPr>
              <a:t>Minnesota Board of Pharmacy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 smtClean="0">
                <a:solidFill>
                  <a:srgbClr val="0033CC"/>
                </a:solidFill>
              </a:rPr>
              <a:t>2829 University Avenue SE, #530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 smtClean="0">
                <a:solidFill>
                  <a:srgbClr val="0033CC"/>
                </a:solidFill>
              </a:rPr>
              <a:t>Minneapolis, MN 55414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 smtClean="0">
                <a:solidFill>
                  <a:srgbClr val="0033CC"/>
                </a:solidFill>
              </a:rPr>
              <a:t>(651)201-2825		 (651)201-2837 (fax)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 smtClean="0">
                <a:solidFill>
                  <a:srgbClr val="0033CC"/>
                </a:solidFill>
                <a:hlinkClick r:id="rId3"/>
              </a:rPr>
              <a:t>cody.wiberg@state.mn.us</a:t>
            </a:r>
            <a:endParaRPr lang="en-US" altLang="en-US" sz="2000" dirty="0" smtClean="0">
              <a:solidFill>
                <a:srgbClr val="0033CC"/>
              </a:solidFill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200" b="1" dirty="0" smtClean="0">
              <a:solidFill>
                <a:srgbClr val="0033CC"/>
              </a:solidFill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000" dirty="0" smtClean="0">
              <a:solidFill>
                <a:srgbClr val="0033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b="1" dirty="0" smtClean="0">
              <a:solidFill>
                <a:srgbClr val="0033CC"/>
              </a:solidFill>
            </a:endParaRPr>
          </a:p>
        </p:txBody>
      </p:sp>
      <p:pic>
        <p:nvPicPr>
          <p:cNvPr id="51204" name="Picture 5" descr="http://www.natfas.com/media/1058/universityparkplaz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733800"/>
            <a:ext cx="2408237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6700</TotalTime>
  <Words>512</Words>
  <Application>Microsoft Office PowerPoint</Application>
  <PresentationFormat>On-screen Show (4:3)</PresentationFormat>
  <Paragraphs>124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Lucida Sans Unicode</vt:lpstr>
      <vt:lpstr>Verdana</vt:lpstr>
      <vt:lpstr>Wingdings</vt:lpstr>
      <vt:lpstr>Wingdings 2</vt:lpstr>
      <vt:lpstr>Wingdings 3</vt:lpstr>
      <vt:lpstr>Concourse</vt:lpstr>
      <vt:lpstr>   Minnesota Board of Pharmacy </vt:lpstr>
      <vt:lpstr>Minnesota Board of Pharmacy</vt:lpstr>
      <vt:lpstr>Minnesota Board of Pharmacy</vt:lpstr>
      <vt:lpstr>Minnesota Board of Pharmacy</vt:lpstr>
      <vt:lpstr>Minnesota Board of Pharmacy</vt:lpstr>
      <vt:lpstr>Minnesota Board of Pharmacy</vt:lpstr>
      <vt:lpstr>Minnesota Board of Pharmacy</vt:lpstr>
      <vt:lpstr>Contact Information</vt:lpstr>
    </vt:vector>
  </TitlesOfParts>
  <Company>Health Licensing Boards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MPHA 2005 Fall Clinical Symposium: State of Minnesota Expectations for Medication Therapy Management Providers. October 30, 2005</dc:title>
  <dc:creator>wibergc</dc:creator>
  <cp:lastModifiedBy>Wiberg, Cody (HLB)</cp:lastModifiedBy>
  <cp:revision>277</cp:revision>
  <cp:lastPrinted>2017-02-23T17:48:40Z</cp:lastPrinted>
  <dcterms:created xsi:type="dcterms:W3CDTF">2005-10-27T14:40:57Z</dcterms:created>
  <dcterms:modified xsi:type="dcterms:W3CDTF">2019-02-05T02:16:23Z</dcterms:modified>
</cp:coreProperties>
</file>