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5" r:id="rId3"/>
    <p:sldMasterId id="2147483658" r:id="rId4"/>
  </p:sldMasterIdLst>
  <p:notesMasterIdLst>
    <p:notesMasterId r:id="rId29"/>
  </p:notesMasterIdLst>
  <p:handoutMasterIdLst>
    <p:handoutMasterId r:id="rId30"/>
  </p:handoutMasterIdLst>
  <p:sldIdLst>
    <p:sldId id="256" r:id="rId5"/>
    <p:sldId id="257" r:id="rId6"/>
    <p:sldId id="258" r:id="rId7"/>
    <p:sldId id="263" r:id="rId8"/>
    <p:sldId id="264" r:id="rId9"/>
    <p:sldId id="290" r:id="rId10"/>
    <p:sldId id="261" r:id="rId11"/>
    <p:sldId id="262" r:id="rId12"/>
    <p:sldId id="269" r:id="rId13"/>
    <p:sldId id="260" r:id="rId14"/>
    <p:sldId id="297" r:id="rId15"/>
    <p:sldId id="302" r:id="rId16"/>
    <p:sldId id="268" r:id="rId17"/>
    <p:sldId id="299" r:id="rId18"/>
    <p:sldId id="274" r:id="rId19"/>
    <p:sldId id="276" r:id="rId20"/>
    <p:sldId id="300" r:id="rId21"/>
    <p:sldId id="278" r:id="rId22"/>
    <p:sldId id="279" r:id="rId23"/>
    <p:sldId id="298" r:id="rId24"/>
    <p:sldId id="272" r:id="rId25"/>
    <p:sldId id="271" r:id="rId26"/>
    <p:sldId id="303" r:id="rId27"/>
    <p:sldId id="289" r:id="rId28"/>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893">
          <p15:clr>
            <a:srgbClr val="A4A3A4"/>
          </p15:clr>
        </p15:guide>
        <p15:guide id="3" orient="horz" pos="1298">
          <p15:clr>
            <a:srgbClr val="A4A3A4"/>
          </p15:clr>
        </p15:guide>
        <p15:guide id="4" orient="horz" pos="2987">
          <p15:clr>
            <a:srgbClr val="A4A3A4"/>
          </p15:clr>
        </p15:guide>
        <p15:guide id="5" pos="1176">
          <p15:clr>
            <a:srgbClr val="A4A3A4"/>
          </p15:clr>
        </p15:guide>
        <p15:guide id="6" pos="2289">
          <p15:clr>
            <a:srgbClr val="A4A3A4"/>
          </p15:clr>
        </p15:guide>
        <p15:guide id="7" pos="5737">
          <p15:clr>
            <a:srgbClr val="A4A3A4"/>
          </p15:clr>
        </p15:guide>
        <p15:guide id="8" orient="horz" pos="1260">
          <p15:clr>
            <a:srgbClr val="A4A3A4"/>
          </p15:clr>
        </p15:guide>
        <p15:guide id="9" orient="horz" pos="743">
          <p15:clr>
            <a:srgbClr val="A4A3A4"/>
          </p15:clr>
        </p15:guide>
        <p15:guide id="10" orient="horz" pos="868">
          <p15:clr>
            <a:srgbClr val="A4A3A4"/>
          </p15:clr>
        </p15:guide>
        <p15:guide id="11" orient="horz" pos="559">
          <p15:clr>
            <a:srgbClr val="A4A3A4"/>
          </p15:clr>
        </p15:guide>
        <p15:guide id="12" orient="horz" pos="218">
          <p15:clr>
            <a:srgbClr val="A4A3A4"/>
          </p15:clr>
        </p15:guide>
        <p15:guide id="13" pos="2112">
          <p15:clr>
            <a:srgbClr val="A4A3A4"/>
          </p15:clr>
        </p15:guide>
        <p15:guide id="14" pos="1460">
          <p15:clr>
            <a:srgbClr val="A4A3A4"/>
          </p15:clr>
        </p15:guide>
        <p15:guide id="15" pos="2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Bertram" initials="JB" lastIdx="23" clrIdx="0">
    <p:extLst>
      <p:ext uri="{19B8F6BF-5375-455C-9EA6-DF929625EA0E}">
        <p15:presenceInfo xmlns:p15="http://schemas.microsoft.com/office/powerpoint/2012/main" userId="S-1-5-21-3722529937-35160153-2399477128-1148" providerId="AD"/>
      </p:ext>
    </p:extLst>
  </p:cmAuthor>
  <p:cmAuthor id="2" name="Stephanie Hogenson" initials="SH" lastIdx="11" clrIdx="1">
    <p:extLst>
      <p:ext uri="{19B8F6BF-5375-455C-9EA6-DF929625EA0E}">
        <p15:presenceInfo xmlns:p15="http://schemas.microsoft.com/office/powerpoint/2012/main" userId="S-1-5-21-3722529937-35160153-2399477128-1115" providerId="AD"/>
      </p:ext>
    </p:extLst>
  </p:cmAuthor>
  <p:cmAuthor id="3" name="Eric Armacanqui" initials="EA" lastIdx="0" clrIdx="2">
    <p:extLst>
      <p:ext uri="{19B8F6BF-5375-455C-9EA6-DF929625EA0E}">
        <p15:presenceInfo xmlns:p15="http://schemas.microsoft.com/office/powerpoint/2012/main" userId="S-1-5-21-3722529937-35160153-2399477128-1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F53"/>
    <a:srgbClr val="FAC632"/>
    <a:srgbClr val="FAC01E"/>
    <a:srgbClr val="F9CE45"/>
    <a:srgbClr val="F9CF4F"/>
    <a:srgbClr val="FFFFFF"/>
    <a:srgbClr val="CC3399"/>
    <a:srgbClr val="15A3BC"/>
    <a:srgbClr val="A5CF4F"/>
    <a:srgbClr val="221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63198" autoAdjust="0"/>
  </p:normalViewPr>
  <p:slideViewPr>
    <p:cSldViewPr snapToGrid="0" snapToObjects="1" showGuides="1">
      <p:cViewPr varScale="1">
        <p:scale>
          <a:sx n="80" d="100"/>
          <a:sy n="80" d="100"/>
        </p:scale>
        <p:origin x="102" y="270"/>
      </p:cViewPr>
      <p:guideLst>
        <p:guide orient="horz" pos="1620"/>
        <p:guide orient="horz" pos="893"/>
        <p:guide orient="horz" pos="1298"/>
        <p:guide orient="horz" pos="2987"/>
        <p:guide pos="1176"/>
        <p:guide pos="2289"/>
        <p:guide pos="5737"/>
        <p:guide orient="horz" pos="1260"/>
        <p:guide orient="horz" pos="743"/>
        <p:guide orient="horz" pos="868"/>
        <p:guide orient="horz" pos="559"/>
        <p:guide orient="horz" pos="218"/>
        <p:guide pos="2112"/>
        <p:guide pos="1460"/>
        <p:guide pos="2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BCF53"/>
              </a:solidFill>
              <a:ln w="19050">
                <a:solidFill>
                  <a:schemeClr val="lt1"/>
                </a:solidFill>
              </a:ln>
              <a:effectLst/>
            </c:spPr>
          </c:dPt>
          <c:dPt>
            <c:idx val="1"/>
            <c:bubble3D val="0"/>
            <c:spPr>
              <a:solidFill>
                <a:schemeClr val="bg1">
                  <a:lumMod val="85000"/>
                </a:schemeClr>
              </a:solidFill>
              <a:ln w="19050">
                <a:solidFill>
                  <a:schemeClr val="lt1"/>
                </a:solidFill>
              </a:ln>
              <a:effectLst/>
            </c:spPr>
          </c:dPt>
          <c:dPt>
            <c:idx val="2"/>
            <c:bubble3D val="0"/>
            <c:spPr>
              <a:solidFill>
                <a:schemeClr val="dk1">
                  <a:tint val="75000"/>
                </a:schemeClr>
              </a:solidFill>
              <a:ln w="19050">
                <a:solidFill>
                  <a:schemeClr val="lt1"/>
                </a:solidFill>
              </a:ln>
              <a:effectLst/>
            </c:spPr>
          </c:dPt>
          <c:dPt>
            <c:idx val="3"/>
            <c:bubble3D val="0"/>
            <c:spPr>
              <a:solidFill>
                <a:schemeClr val="dk1">
                  <a:tint val="98500"/>
                </a:schemeClr>
              </a:solidFill>
              <a:ln w="19050">
                <a:solidFill>
                  <a:schemeClr val="lt1"/>
                </a:solidFill>
              </a:ln>
              <a:effectLst/>
            </c:spPr>
          </c:dPt>
          <c:cat>
            <c:strRef>
              <c:f>Sheet1!$A$2:$A$5</c:f>
              <c:strCache>
                <c:ptCount val="2"/>
                <c:pt idx="0">
                  <c:v>1st Qtr</c:v>
                </c:pt>
                <c:pt idx="1">
                  <c:v>2nd</c:v>
                </c:pt>
              </c:strCache>
            </c:strRef>
          </c:cat>
          <c:val>
            <c:numRef>
              <c:f>Sheet1!$B$2:$B$5</c:f>
              <c:numCache>
                <c:formatCode>General</c:formatCode>
                <c:ptCount val="4"/>
                <c:pt idx="0">
                  <c:v>54</c:v>
                </c:pt>
                <c:pt idx="1">
                  <c:v>46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8214CB87-753D-4746-83B6-EE7D9047A637}" type="datetimeFigureOut">
              <a:rPr lang="en-US" smtClean="0"/>
              <a:t>1/23/2019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6FD5DF51-DC03-437B-A1CC-6A333CF8B84E}" type="slidenum">
              <a:rPr lang="en-US" smtClean="0"/>
              <a:t>‹#›</a:t>
            </a:fld>
            <a:endParaRPr lang="en-US"/>
          </a:p>
        </p:txBody>
      </p:sp>
    </p:spTree>
    <p:extLst>
      <p:ext uri="{BB962C8B-B14F-4D97-AF65-F5344CB8AC3E}">
        <p14:creationId xmlns:p14="http://schemas.microsoft.com/office/powerpoint/2010/main" val="1993139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9C33AD2B-7E1F-410B-9A82-E3B94F8A9071}" type="datetimeFigureOut">
              <a:rPr lang="en-US" smtClean="0"/>
              <a:t>1/23/2019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38610C89-8AB9-46E8-BFC5-41530A85E912}" type="slidenum">
              <a:rPr lang="en-US" smtClean="0"/>
              <a:t>‹#›</a:t>
            </a:fld>
            <a:endParaRPr lang="en-US"/>
          </a:p>
        </p:txBody>
      </p:sp>
    </p:spTree>
    <p:extLst>
      <p:ext uri="{BB962C8B-B14F-4D97-AF65-F5344CB8AC3E}">
        <p14:creationId xmlns:p14="http://schemas.microsoft.com/office/powerpoint/2010/main" val="34547831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maintained our ranking of 4th overall, we dropped in each of the four categories, notably from 1st to 6th in health, and 8th to 11th in education.</a:t>
            </a:r>
            <a:endParaRPr lang="en-US" dirty="0"/>
          </a:p>
        </p:txBody>
      </p:sp>
      <p:sp>
        <p:nvSpPr>
          <p:cNvPr id="4" name="Slide Number Placeholder 3"/>
          <p:cNvSpPr>
            <a:spLocks noGrp="1"/>
          </p:cNvSpPr>
          <p:nvPr>
            <p:ph type="sldNum" sz="quarter" idx="10"/>
          </p:nvPr>
        </p:nvSpPr>
        <p:spPr/>
        <p:txBody>
          <a:bodyPr/>
          <a:lstStyle/>
          <a:p>
            <a:fld id="{38610C89-8AB9-46E8-BFC5-41530A85E912}" type="slidenum">
              <a:rPr lang="en-US" smtClean="0"/>
              <a:t>4</a:t>
            </a:fld>
            <a:endParaRPr lang="en-US"/>
          </a:p>
        </p:txBody>
      </p:sp>
    </p:spTree>
    <p:extLst>
      <p:ext uri="{BB962C8B-B14F-4D97-AF65-F5344CB8AC3E}">
        <p14:creationId xmlns:p14="http://schemas.microsoft.com/office/powerpoint/2010/main" val="312832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 diversity means that we need to be aware of the needs of every child in Minnesota, regardless of race or ethnicity, and ensure that our programs fit those needs.</a:t>
            </a:r>
          </a:p>
          <a:p>
            <a:endParaRPr lang="en-US" dirty="0" smtClean="0"/>
          </a:p>
          <a:p>
            <a:r>
              <a:rPr lang="en-US" dirty="0" smtClean="0"/>
              <a:t>While the total child population in Minnesota is remaining relatively stagnant, the makeup of the population is shifting. Population growth for children and adults is driven by growth in the number of people of color.</a:t>
            </a:r>
          </a:p>
          <a:p>
            <a:endParaRPr lang="en-US" dirty="0" smtClean="0"/>
          </a:p>
          <a:p>
            <a:r>
              <a:rPr lang="en-US" dirty="0" smtClean="0"/>
              <a:t>(I don't always say this explicitly but American Indian population is also declining like the White child population)</a:t>
            </a:r>
            <a:endParaRPr lang="en-US" dirty="0"/>
          </a:p>
        </p:txBody>
      </p:sp>
      <p:sp>
        <p:nvSpPr>
          <p:cNvPr id="4" name="Slide Number Placeholder 3"/>
          <p:cNvSpPr>
            <a:spLocks noGrp="1"/>
          </p:cNvSpPr>
          <p:nvPr>
            <p:ph type="sldNum" sz="quarter" idx="10"/>
          </p:nvPr>
        </p:nvSpPr>
        <p:spPr/>
        <p:txBody>
          <a:bodyPr/>
          <a:lstStyle/>
          <a:p>
            <a:fld id="{38610C89-8AB9-46E8-BFC5-41530A85E912}" type="slidenum">
              <a:rPr lang="en-US" smtClean="0"/>
              <a:t>9</a:t>
            </a:fld>
            <a:endParaRPr lang="en-US"/>
          </a:p>
        </p:txBody>
      </p:sp>
    </p:spTree>
    <p:extLst>
      <p:ext uri="{BB962C8B-B14F-4D97-AF65-F5344CB8AC3E}">
        <p14:creationId xmlns:p14="http://schemas.microsoft.com/office/powerpoint/2010/main" val="397002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each section we show a few data points that demonstrate trends and areas of strength and improvement. Then we highlight policy solutions that we have identified in each category but these aren't the only solutions to the issues addressed in the data. Just some starting points.</a:t>
            </a:r>
          </a:p>
          <a:p>
            <a:endParaRPr lang="en-US" dirty="0" smtClean="0"/>
          </a:p>
        </p:txBody>
      </p:sp>
      <p:sp>
        <p:nvSpPr>
          <p:cNvPr id="4" name="Slide Number Placeholder 3"/>
          <p:cNvSpPr>
            <a:spLocks noGrp="1"/>
          </p:cNvSpPr>
          <p:nvPr>
            <p:ph type="sldNum" sz="quarter" idx="10"/>
          </p:nvPr>
        </p:nvSpPr>
        <p:spPr/>
        <p:txBody>
          <a:bodyPr/>
          <a:lstStyle/>
          <a:p>
            <a:fld id="{38610C89-8AB9-46E8-BFC5-41530A85E912}" type="slidenum">
              <a:rPr lang="en-US" smtClean="0"/>
              <a:t>10</a:t>
            </a:fld>
            <a:endParaRPr lang="en-US"/>
          </a:p>
        </p:txBody>
      </p:sp>
    </p:spTree>
    <p:extLst>
      <p:ext uri="{BB962C8B-B14F-4D97-AF65-F5344CB8AC3E}">
        <p14:creationId xmlns:p14="http://schemas.microsoft.com/office/powerpoint/2010/main" val="175475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great example of data that demonstrates disparities as a result of structural inequities - examples such as redlining, transportation development and segregation of communities shine through in this data.  </a:t>
            </a:r>
          </a:p>
          <a:p>
            <a:endParaRPr lang="en-US" dirty="0" smtClean="0"/>
          </a:p>
          <a:p>
            <a:r>
              <a:rPr lang="en-US" dirty="0" smtClean="0"/>
              <a:t>Over time the overall number of children in these neighborhoods has been increasing, even when poverty has declined. It means we are segregating lower income people and people of color into under-resourced areas.</a:t>
            </a:r>
          </a:p>
          <a:p>
            <a:endParaRPr lang="en-US" dirty="0" smtClean="0"/>
          </a:p>
          <a:p>
            <a:r>
              <a:rPr lang="en-US" dirty="0" smtClean="0"/>
              <a:t>Also can talk about difference between equity and equality.</a:t>
            </a:r>
            <a:endParaRPr lang="en-US" dirty="0"/>
          </a:p>
        </p:txBody>
      </p:sp>
      <p:sp>
        <p:nvSpPr>
          <p:cNvPr id="4" name="Slide Number Placeholder 3"/>
          <p:cNvSpPr>
            <a:spLocks noGrp="1"/>
          </p:cNvSpPr>
          <p:nvPr>
            <p:ph type="sldNum" sz="quarter" idx="10"/>
          </p:nvPr>
        </p:nvSpPr>
        <p:spPr/>
        <p:txBody>
          <a:bodyPr/>
          <a:lstStyle/>
          <a:p>
            <a:fld id="{38610C89-8AB9-46E8-BFC5-41530A85E912}" type="slidenum">
              <a:rPr lang="en-US" smtClean="0"/>
              <a:t>12</a:t>
            </a:fld>
            <a:endParaRPr lang="en-US"/>
          </a:p>
        </p:txBody>
      </p:sp>
    </p:spTree>
    <p:extLst>
      <p:ext uri="{BB962C8B-B14F-4D97-AF65-F5344CB8AC3E}">
        <p14:creationId xmlns:p14="http://schemas.microsoft.com/office/powerpoint/2010/main" val="99957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Trend data here with child maltreatment as well - what's driving this over time?</a:t>
            </a:r>
            <a:endParaRPr lang="en-US" dirty="0"/>
          </a:p>
        </p:txBody>
      </p:sp>
      <p:sp>
        <p:nvSpPr>
          <p:cNvPr id="4" name="Slide Number Placeholder 3"/>
          <p:cNvSpPr>
            <a:spLocks noGrp="1"/>
          </p:cNvSpPr>
          <p:nvPr>
            <p:ph type="sldNum" sz="quarter" idx="10"/>
          </p:nvPr>
        </p:nvSpPr>
        <p:spPr/>
        <p:txBody>
          <a:bodyPr/>
          <a:lstStyle/>
          <a:p>
            <a:fld id="{38610C89-8AB9-46E8-BFC5-41530A85E912}" type="slidenum">
              <a:rPr lang="en-US" smtClean="0"/>
              <a:t>13</a:t>
            </a:fld>
            <a:endParaRPr lang="en-US"/>
          </a:p>
        </p:txBody>
      </p:sp>
    </p:spTree>
    <p:extLst>
      <p:ext uri="{BB962C8B-B14F-4D97-AF65-F5344CB8AC3E}">
        <p14:creationId xmlns:p14="http://schemas.microsoft.com/office/powerpoint/2010/main" val="168708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poverty guidelines are set at $25,100 for a family of four with two adults and two children in 2018.</a:t>
            </a:r>
          </a:p>
          <a:p>
            <a:endParaRPr lang="en-US" dirty="0" smtClean="0"/>
          </a:p>
          <a:p>
            <a:r>
              <a:rPr lang="en-US" dirty="0" smtClean="0"/>
              <a:t>Talk about trend over time. Saw decreases over the past two years but still haven't dipped to the low rates before the recession.</a:t>
            </a:r>
            <a:endParaRPr lang="en-US" dirty="0"/>
          </a:p>
        </p:txBody>
      </p:sp>
      <p:sp>
        <p:nvSpPr>
          <p:cNvPr id="4" name="Slide Number Placeholder 3"/>
          <p:cNvSpPr>
            <a:spLocks noGrp="1"/>
          </p:cNvSpPr>
          <p:nvPr>
            <p:ph type="sldNum" sz="quarter" idx="10"/>
          </p:nvPr>
        </p:nvSpPr>
        <p:spPr/>
        <p:txBody>
          <a:bodyPr/>
          <a:lstStyle/>
          <a:p>
            <a:fld id="{38610C89-8AB9-46E8-BFC5-41530A85E912}" type="slidenum">
              <a:rPr lang="en-US" smtClean="0"/>
              <a:t>15</a:t>
            </a:fld>
            <a:endParaRPr lang="en-US"/>
          </a:p>
        </p:txBody>
      </p:sp>
    </p:spTree>
    <p:extLst>
      <p:ext uri="{BB962C8B-B14F-4D97-AF65-F5344CB8AC3E}">
        <p14:creationId xmlns:p14="http://schemas.microsoft.com/office/powerpoint/2010/main" val="267399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Minneapolis and St. Paul are both moving toward $15 minimum wage over the next few years.</a:t>
            </a:r>
          </a:p>
          <a:p>
            <a:endParaRPr lang="en-US" dirty="0" smtClean="0"/>
          </a:p>
          <a:p>
            <a:r>
              <a:rPr lang="en-US" dirty="0" smtClean="0"/>
              <a:t>Poverty is not a work issue, it’s a wage issue and families need to earn well above the poverty guidelines to make ends meet without work support programs.</a:t>
            </a:r>
            <a:endParaRPr lang="en-US" dirty="0"/>
          </a:p>
        </p:txBody>
      </p:sp>
      <p:sp>
        <p:nvSpPr>
          <p:cNvPr id="4" name="Slide Number Placeholder 3"/>
          <p:cNvSpPr>
            <a:spLocks noGrp="1"/>
          </p:cNvSpPr>
          <p:nvPr>
            <p:ph type="sldNum" sz="quarter" idx="10"/>
          </p:nvPr>
        </p:nvSpPr>
        <p:spPr/>
        <p:txBody>
          <a:bodyPr/>
          <a:lstStyle/>
          <a:p>
            <a:fld id="{38610C89-8AB9-46E8-BFC5-41530A85E912}" type="slidenum">
              <a:rPr lang="en-US" smtClean="0"/>
              <a:t>16</a:t>
            </a:fld>
            <a:endParaRPr lang="en-US"/>
          </a:p>
        </p:txBody>
      </p:sp>
    </p:spTree>
    <p:extLst>
      <p:ext uri="{BB962C8B-B14F-4D97-AF65-F5344CB8AC3E}">
        <p14:creationId xmlns:p14="http://schemas.microsoft.com/office/powerpoint/2010/main" val="19338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families develop friendships and support networks informally through school connections. But they also find helpful services connected to school.</a:t>
            </a:r>
            <a:endParaRPr lang="en-US" dirty="0"/>
          </a:p>
        </p:txBody>
      </p:sp>
      <p:sp>
        <p:nvSpPr>
          <p:cNvPr id="4" name="Slide Number Placeholder 3"/>
          <p:cNvSpPr>
            <a:spLocks noGrp="1"/>
          </p:cNvSpPr>
          <p:nvPr>
            <p:ph type="sldNum" sz="quarter" idx="10"/>
          </p:nvPr>
        </p:nvSpPr>
        <p:spPr/>
        <p:txBody>
          <a:bodyPr/>
          <a:lstStyle/>
          <a:p>
            <a:fld id="{38610C89-8AB9-46E8-BFC5-41530A85E912}" type="slidenum">
              <a:rPr lang="en-US" smtClean="0"/>
              <a:t>20</a:t>
            </a:fld>
            <a:endParaRPr lang="en-US"/>
          </a:p>
        </p:txBody>
      </p:sp>
    </p:spTree>
    <p:extLst>
      <p:ext uri="{BB962C8B-B14F-4D97-AF65-F5344CB8AC3E}">
        <p14:creationId xmlns:p14="http://schemas.microsoft.com/office/powerpoint/2010/main" val="303890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93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82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6512" y="1446213"/>
            <a:ext cx="9294812" cy="3887786"/>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85" y="329263"/>
            <a:ext cx="3185145" cy="922505"/>
          </a:xfrm>
          <a:prstGeom prst="rect">
            <a:avLst/>
          </a:prstGeom>
        </p:spPr>
      </p:pic>
      <p:pic>
        <p:nvPicPr>
          <p:cNvPr id="11" name="Picture 10" descr="Green patter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4903282"/>
            <a:ext cx="9601199" cy="4364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27000" y="1166813"/>
            <a:ext cx="9385300" cy="4167186"/>
          </a:xfrm>
          <a:prstGeom prst="rect">
            <a:avLst/>
          </a:prstGeom>
          <a:solidFill>
            <a:srgbClr val="A5CF4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5CF4F"/>
              </a:solidFill>
            </a:endParaRPr>
          </a:p>
        </p:txBody>
      </p:sp>
      <p:pic>
        <p:nvPicPr>
          <p:cNvPr id="12" name="Picture 11" descr="Green patter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4903282"/>
            <a:ext cx="9601199" cy="4364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6" y="339724"/>
            <a:ext cx="2012334" cy="597807"/>
          </a:xfrm>
          <a:prstGeom prst="rect">
            <a:avLst/>
          </a:prstGeom>
        </p:spPr>
      </p:pic>
    </p:spTree>
    <p:extLst>
      <p:ext uri="{BB962C8B-B14F-4D97-AF65-F5344CB8AC3E}">
        <p14:creationId xmlns:p14="http://schemas.microsoft.com/office/powerpoint/2010/main" val="1774647877"/>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27000" y="1166813"/>
            <a:ext cx="9385300" cy="4167186"/>
          </a:xfrm>
          <a:prstGeom prst="rect">
            <a:avLst/>
          </a:prstGeom>
          <a:solidFill>
            <a:srgbClr val="F9CF4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5CF4F"/>
              </a:solidFill>
            </a:endParaRPr>
          </a:p>
        </p:txBody>
      </p:sp>
      <p:pic>
        <p:nvPicPr>
          <p:cNvPr id="10" name="Picture 9" descr="Green patter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4903282"/>
            <a:ext cx="9601199" cy="43641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6" y="339724"/>
            <a:ext cx="2012334" cy="597807"/>
          </a:xfrm>
          <a:prstGeom prst="rect">
            <a:avLst/>
          </a:prstGeom>
        </p:spPr>
      </p:pic>
    </p:spTree>
    <p:extLst>
      <p:ext uri="{BB962C8B-B14F-4D97-AF65-F5344CB8AC3E}">
        <p14:creationId xmlns:p14="http://schemas.microsoft.com/office/powerpoint/2010/main" val="383064072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171450" y="1166813"/>
            <a:ext cx="9429750" cy="4167186"/>
          </a:xfrm>
          <a:prstGeom prst="rect">
            <a:avLst/>
          </a:prstGeom>
          <a:solidFill>
            <a:srgbClr val="75479C">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5CF4F"/>
              </a:solidFill>
            </a:endParaRPr>
          </a:p>
        </p:txBody>
      </p:sp>
      <p:pic>
        <p:nvPicPr>
          <p:cNvPr id="16" name="Picture 15" descr="Green patter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4903282"/>
            <a:ext cx="9601199" cy="4364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66" y="339724"/>
            <a:ext cx="2012334" cy="597807"/>
          </a:xfrm>
          <a:prstGeom prst="rect">
            <a:avLst/>
          </a:prstGeom>
        </p:spPr>
      </p:pic>
    </p:spTree>
    <p:extLst>
      <p:ext uri="{BB962C8B-B14F-4D97-AF65-F5344CB8AC3E}">
        <p14:creationId xmlns:p14="http://schemas.microsoft.com/office/powerpoint/2010/main" val="2748850218"/>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8154" y="1692378"/>
            <a:ext cx="5036227" cy="2431435"/>
          </a:xfrm>
          <a:prstGeom prst="rect">
            <a:avLst/>
          </a:prstGeom>
          <a:noFill/>
        </p:spPr>
        <p:txBody>
          <a:bodyPr wrap="square" rtlCol="0">
            <a:spAutoFit/>
          </a:bodyPr>
          <a:lstStyle/>
          <a:p>
            <a:r>
              <a:rPr lang="en-US" sz="4800" b="1" i="0" dirty="0" smtClean="0">
                <a:solidFill>
                  <a:srgbClr val="FFFFFF"/>
                </a:solidFill>
                <a:latin typeface="Montserrat"/>
              </a:rPr>
              <a:t>Minnesota KIDS COUNT 2018: </a:t>
            </a:r>
            <a:br>
              <a:rPr lang="en-US" sz="4800" b="1" i="0" dirty="0" smtClean="0">
                <a:solidFill>
                  <a:srgbClr val="FFFFFF"/>
                </a:solidFill>
                <a:latin typeface="Montserrat"/>
              </a:rPr>
            </a:br>
            <a:r>
              <a:rPr lang="en-US" sz="2800" b="1" i="0" dirty="0" smtClean="0">
                <a:solidFill>
                  <a:srgbClr val="FFFFFF"/>
                </a:solidFill>
                <a:latin typeface="Montserrat"/>
              </a:rPr>
              <a:t>Building Community in a Time of Changing Needs</a:t>
            </a:r>
            <a:endParaRPr lang="en-US" sz="2800" b="1" i="0" dirty="0">
              <a:solidFill>
                <a:srgbClr val="FFFFFF"/>
              </a:solidFill>
              <a:latin typeface="Montserrat"/>
            </a:endParaRPr>
          </a:p>
        </p:txBody>
      </p:sp>
      <p:sp>
        <p:nvSpPr>
          <p:cNvPr id="3" name="TextBox 2"/>
          <p:cNvSpPr txBox="1"/>
          <p:nvPr/>
        </p:nvSpPr>
        <p:spPr>
          <a:xfrm>
            <a:off x="1325641" y="4319032"/>
            <a:ext cx="5803900" cy="369332"/>
          </a:xfrm>
          <a:prstGeom prst="rect">
            <a:avLst/>
          </a:prstGeom>
          <a:noFill/>
        </p:spPr>
        <p:txBody>
          <a:bodyPr wrap="square" rtlCol="0">
            <a:spAutoFit/>
          </a:bodyPr>
          <a:lstStyle/>
          <a:p>
            <a:r>
              <a:rPr lang="en-US" sz="1800" b="0" i="0" dirty="0" smtClean="0">
                <a:solidFill>
                  <a:srgbClr val="FFFFFF"/>
                </a:solidFill>
                <a:latin typeface="Montserrat"/>
              </a:rPr>
              <a:t>January 24, 2019</a:t>
            </a:r>
            <a:endParaRPr lang="en-US" sz="1800" b="0" i="0" dirty="0">
              <a:solidFill>
                <a:srgbClr val="FFFFFF"/>
              </a:solidFill>
              <a:latin typeface="Montserra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646" y="1857058"/>
            <a:ext cx="2461974" cy="2461974"/>
          </a:xfrm>
          <a:prstGeom prst="rect">
            <a:avLst/>
          </a:prstGeom>
        </p:spPr>
      </p:pic>
    </p:spTree>
    <p:extLst>
      <p:ext uri="{BB962C8B-B14F-4D97-AF65-F5344CB8AC3E}">
        <p14:creationId xmlns:p14="http://schemas.microsoft.com/office/powerpoint/2010/main" val="285277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1864" y="124691"/>
            <a:ext cx="5850081" cy="954107"/>
          </a:xfrm>
          <a:prstGeom prst="rect">
            <a:avLst/>
          </a:prstGeom>
          <a:noFill/>
        </p:spPr>
        <p:txBody>
          <a:bodyPr wrap="square" rtlCol="0">
            <a:spAutoFit/>
          </a:bodyPr>
          <a:lstStyle/>
          <a:p>
            <a:r>
              <a:rPr lang="en-US" sz="2800" b="1" dirty="0" smtClean="0">
                <a:solidFill>
                  <a:srgbClr val="15A3BC"/>
                </a:solidFill>
                <a:latin typeface="Montserrat Regular"/>
              </a:rPr>
              <a:t>Minnesota KIDS COUNT 2018 Data Book</a:t>
            </a:r>
            <a:endParaRPr lang="en-US" sz="2800" b="1" dirty="0">
              <a:solidFill>
                <a:srgbClr val="15A3BC"/>
              </a:solidFill>
              <a:latin typeface="Montserrat Regular"/>
            </a:endParaRPr>
          </a:p>
        </p:txBody>
      </p:sp>
      <p:sp>
        <p:nvSpPr>
          <p:cNvPr id="4" name="TextBox 3"/>
          <p:cNvSpPr txBox="1"/>
          <p:nvPr/>
        </p:nvSpPr>
        <p:spPr>
          <a:xfrm>
            <a:off x="426028" y="1835727"/>
            <a:ext cx="8717972" cy="2954655"/>
          </a:xfrm>
          <a:prstGeom prst="rect">
            <a:avLst/>
          </a:prstGeom>
          <a:noFill/>
        </p:spPr>
        <p:txBody>
          <a:bodyPr wrap="square" rtlCol="0">
            <a:spAutoFit/>
          </a:bodyPr>
          <a:lstStyle/>
          <a:p>
            <a:r>
              <a:rPr lang="en-US" sz="2800" dirty="0" smtClean="0">
                <a:latin typeface="Montserrat Regular"/>
              </a:rPr>
              <a:t>Four Components of Child Well-being </a:t>
            </a:r>
          </a:p>
          <a:p>
            <a:pPr marL="285750" indent="-285750">
              <a:buFont typeface="Arial" panose="020B0604020202020204" pitchFamily="34" charset="0"/>
              <a:buChar char="•"/>
            </a:pPr>
            <a:r>
              <a:rPr lang="en-US" sz="2800" dirty="0" smtClean="0">
                <a:latin typeface="Montserrat Regular"/>
              </a:rPr>
              <a:t>Safe and Supportive Homes and Communities</a:t>
            </a:r>
          </a:p>
          <a:p>
            <a:pPr marL="285750" indent="-285750">
              <a:buFont typeface="Arial" panose="020B0604020202020204" pitchFamily="34" charset="0"/>
              <a:buChar char="•"/>
            </a:pPr>
            <a:r>
              <a:rPr lang="en-US" sz="2800" dirty="0" smtClean="0">
                <a:latin typeface="Montserrat Regular"/>
              </a:rPr>
              <a:t>Economic Well-being</a:t>
            </a:r>
          </a:p>
          <a:p>
            <a:pPr marL="285750" indent="-285750">
              <a:buFont typeface="Arial" panose="020B0604020202020204" pitchFamily="34" charset="0"/>
              <a:buChar char="•"/>
            </a:pPr>
            <a:r>
              <a:rPr lang="en-US" sz="2800" dirty="0" smtClean="0">
                <a:latin typeface="Montserrat Regular"/>
              </a:rPr>
              <a:t>Health Coverage and Care</a:t>
            </a:r>
          </a:p>
          <a:p>
            <a:pPr marL="285750" indent="-285750">
              <a:buFont typeface="Arial" panose="020B0604020202020204" pitchFamily="34" charset="0"/>
              <a:buChar char="•"/>
            </a:pPr>
            <a:r>
              <a:rPr lang="en-US" sz="2800" dirty="0" smtClean="0">
                <a:latin typeface="Montserrat Regular"/>
              </a:rPr>
              <a:t>High–Quality </a:t>
            </a:r>
            <a:r>
              <a:rPr lang="en-US" sz="2800" dirty="0">
                <a:latin typeface="Montserrat Regular"/>
              </a:rPr>
              <a:t>Early Childhood and K-12 Education</a:t>
            </a:r>
          </a:p>
          <a:p>
            <a:pPr marL="285750" indent="-285750">
              <a:buFont typeface="Arial" panose="020B0604020202020204" pitchFamily="34" charset="0"/>
              <a:buChar char="•"/>
            </a:pPr>
            <a:endParaRPr lang="en-US" sz="2800" dirty="0" smtClean="0">
              <a:latin typeface="Montserrat Regular"/>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25902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7800" y="266700"/>
            <a:ext cx="6248400" cy="830997"/>
          </a:xfrm>
          <a:prstGeom prst="rect">
            <a:avLst/>
          </a:prstGeom>
          <a:noFill/>
        </p:spPr>
        <p:txBody>
          <a:bodyPr wrap="square" rtlCol="0">
            <a:spAutoFit/>
          </a:bodyPr>
          <a:lstStyle/>
          <a:p>
            <a:r>
              <a:rPr lang="en-US" sz="2400" b="1" dirty="0" smtClean="0">
                <a:solidFill>
                  <a:srgbClr val="15A3BC"/>
                </a:solidFill>
                <a:latin typeface="Montserrat"/>
              </a:rPr>
              <a:t>Safe and Supportive Homes and Communities</a:t>
            </a:r>
            <a:endParaRPr lang="en-US" sz="2400" b="1" dirty="0">
              <a:solidFill>
                <a:srgbClr val="15A3BC"/>
              </a:solidFill>
              <a:latin typeface="Montserrat"/>
            </a:endParaRPr>
          </a:p>
        </p:txBody>
      </p:sp>
      <p:sp>
        <p:nvSpPr>
          <p:cNvPr id="3" name="TextBox 2"/>
          <p:cNvSpPr txBox="1"/>
          <p:nvPr/>
        </p:nvSpPr>
        <p:spPr>
          <a:xfrm>
            <a:off x="457200" y="2383830"/>
            <a:ext cx="8686800" cy="1754326"/>
          </a:xfrm>
          <a:prstGeom prst="rect">
            <a:avLst/>
          </a:prstGeom>
          <a:noFill/>
        </p:spPr>
        <p:txBody>
          <a:bodyPr wrap="square" rtlCol="0">
            <a:spAutoFit/>
          </a:bodyPr>
          <a:lstStyle/>
          <a:p>
            <a:r>
              <a:rPr lang="en-US" dirty="0" smtClean="0">
                <a:latin typeface="Montserrat"/>
              </a:rPr>
              <a:t>Safety is of critical importance to children’s overall well-being, both in their families and in their neighborhoods and schools, to ensure that every child has positive health and educational outcomes. </a:t>
            </a:r>
          </a:p>
          <a:p>
            <a:endParaRPr lang="en-US" dirty="0"/>
          </a:p>
          <a:p>
            <a:endParaRPr lang="en-US" dirty="0" smtClean="0"/>
          </a:p>
          <a:p>
            <a:endParaRPr lang="en-US" dirty="0"/>
          </a:p>
        </p:txBody>
      </p:sp>
    </p:spTree>
    <p:extLst>
      <p:ext uri="{BB962C8B-B14F-4D97-AF65-F5344CB8AC3E}">
        <p14:creationId xmlns:p14="http://schemas.microsoft.com/office/powerpoint/2010/main" val="2030522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7187" y="1326230"/>
            <a:ext cx="4202113" cy="3200859"/>
          </a:xfrm>
          <a:prstGeom prst="rect">
            <a:avLst/>
          </a:prstGeom>
        </p:spPr>
      </p:pic>
      <p:sp>
        <p:nvSpPr>
          <p:cNvPr id="3" name="TextBox 2"/>
          <p:cNvSpPr txBox="1"/>
          <p:nvPr/>
        </p:nvSpPr>
        <p:spPr>
          <a:xfrm>
            <a:off x="3111500" y="203200"/>
            <a:ext cx="6032500" cy="830997"/>
          </a:xfrm>
          <a:prstGeom prst="rect">
            <a:avLst/>
          </a:prstGeom>
          <a:noFill/>
        </p:spPr>
        <p:txBody>
          <a:bodyPr wrap="square" rtlCol="0">
            <a:spAutoFit/>
          </a:bodyPr>
          <a:lstStyle/>
          <a:p>
            <a:r>
              <a:rPr lang="en-US" sz="2400" b="1" dirty="0" smtClean="0">
                <a:solidFill>
                  <a:srgbClr val="15A3BC"/>
                </a:solidFill>
                <a:latin typeface="Montserrat"/>
              </a:rPr>
              <a:t>Safe and Supportive Homes and Communities</a:t>
            </a:r>
            <a:endParaRPr lang="en-US" sz="2400" b="1" dirty="0">
              <a:solidFill>
                <a:srgbClr val="15A3BC"/>
              </a:solidFill>
              <a:latin typeface="Montserrat"/>
            </a:endParaRPr>
          </a:p>
        </p:txBody>
      </p:sp>
      <p:sp>
        <p:nvSpPr>
          <p:cNvPr id="4" name="TextBox 3"/>
          <p:cNvSpPr txBox="1"/>
          <p:nvPr/>
        </p:nvSpPr>
        <p:spPr>
          <a:xfrm>
            <a:off x="5168900" y="1625600"/>
            <a:ext cx="3733800" cy="1754326"/>
          </a:xfrm>
          <a:prstGeom prst="rect">
            <a:avLst/>
          </a:prstGeom>
          <a:noFill/>
        </p:spPr>
        <p:txBody>
          <a:bodyPr wrap="square" rtlCol="0">
            <a:spAutoFit/>
          </a:bodyPr>
          <a:lstStyle/>
          <a:p>
            <a:r>
              <a:rPr lang="en-US" dirty="0" smtClean="0">
                <a:latin typeface="Montserrat"/>
              </a:rPr>
              <a:t>Neighborhoods with low rates of poverty provide increased access to resources and opportunities, resulting in easier development of community and improved child outcomes.</a:t>
            </a:r>
            <a:endParaRPr lang="en-US" dirty="0">
              <a:latin typeface="Montserrat"/>
            </a:endParaRPr>
          </a:p>
        </p:txBody>
      </p:sp>
    </p:spTree>
    <p:extLst>
      <p:ext uri="{BB962C8B-B14F-4D97-AF65-F5344CB8AC3E}">
        <p14:creationId xmlns:p14="http://schemas.microsoft.com/office/powerpoint/2010/main" val="3311759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69384" y="1460500"/>
            <a:ext cx="3301294" cy="3238500"/>
          </a:xfrm>
          <a:prstGeom prst="rect">
            <a:avLst/>
          </a:prstGeom>
        </p:spPr>
      </p:pic>
      <p:sp>
        <p:nvSpPr>
          <p:cNvPr id="4" name="TextBox 3"/>
          <p:cNvSpPr txBox="1"/>
          <p:nvPr/>
        </p:nvSpPr>
        <p:spPr>
          <a:xfrm>
            <a:off x="2476500" y="152400"/>
            <a:ext cx="6515100" cy="830997"/>
          </a:xfrm>
          <a:prstGeom prst="rect">
            <a:avLst/>
          </a:prstGeom>
          <a:noFill/>
        </p:spPr>
        <p:txBody>
          <a:bodyPr wrap="square" rtlCol="0">
            <a:spAutoFit/>
          </a:bodyPr>
          <a:lstStyle/>
          <a:p>
            <a:r>
              <a:rPr lang="en-US" sz="2400" b="1" dirty="0" smtClean="0">
                <a:solidFill>
                  <a:srgbClr val="15A3BC"/>
                </a:solidFill>
                <a:latin typeface="Montserrat"/>
              </a:rPr>
              <a:t>Safe and Supportive Homes and Communities</a:t>
            </a:r>
            <a:endParaRPr lang="en-US" sz="2400" b="1" dirty="0">
              <a:solidFill>
                <a:srgbClr val="15A3BC"/>
              </a:solidFill>
              <a:latin typeface="Montserrat"/>
            </a:endParaRPr>
          </a:p>
        </p:txBody>
      </p:sp>
      <p:sp>
        <p:nvSpPr>
          <p:cNvPr id="5" name="TextBox 4"/>
          <p:cNvSpPr txBox="1"/>
          <p:nvPr/>
        </p:nvSpPr>
        <p:spPr>
          <a:xfrm>
            <a:off x="5346700" y="1460500"/>
            <a:ext cx="3644900" cy="3970318"/>
          </a:xfrm>
          <a:prstGeom prst="rect">
            <a:avLst/>
          </a:prstGeom>
          <a:noFill/>
        </p:spPr>
        <p:txBody>
          <a:bodyPr wrap="square" rtlCol="0">
            <a:spAutoFit/>
          </a:bodyPr>
          <a:lstStyle/>
          <a:p>
            <a:r>
              <a:rPr lang="en-US" dirty="0" smtClean="0">
                <a:latin typeface="Montserrat"/>
              </a:rPr>
              <a:t>Widespread disparities persist in Minnesota for Black children, American Indian children and children of Two or More Races in the child welfare system and out-of-home care.</a:t>
            </a:r>
          </a:p>
          <a:p>
            <a:endParaRPr lang="en-US" dirty="0">
              <a:latin typeface="Montserrat"/>
            </a:endParaRPr>
          </a:p>
          <a:p>
            <a:r>
              <a:rPr lang="en-US" dirty="0" smtClean="0">
                <a:latin typeface="Montserrat"/>
              </a:rPr>
              <a:t>The Legislative Task Force on Child Protection continues to monitor the Minnesota child welfare system.</a:t>
            </a:r>
          </a:p>
          <a:p>
            <a:endParaRPr lang="en-US" dirty="0" smtClean="0"/>
          </a:p>
          <a:p>
            <a:endParaRPr lang="en-US" dirty="0"/>
          </a:p>
          <a:p>
            <a:endParaRPr lang="en-US" dirty="0"/>
          </a:p>
        </p:txBody>
      </p:sp>
    </p:spTree>
    <p:extLst>
      <p:ext uri="{BB962C8B-B14F-4D97-AF65-F5344CB8AC3E}">
        <p14:creationId xmlns:p14="http://schemas.microsoft.com/office/powerpoint/2010/main" val="5017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2445" y="360608"/>
            <a:ext cx="6516710" cy="461665"/>
          </a:xfrm>
          <a:prstGeom prst="rect">
            <a:avLst/>
          </a:prstGeom>
          <a:noFill/>
        </p:spPr>
        <p:txBody>
          <a:bodyPr wrap="square" rtlCol="0">
            <a:spAutoFit/>
          </a:bodyPr>
          <a:lstStyle/>
          <a:p>
            <a:r>
              <a:rPr lang="en-US" sz="2400" b="1" dirty="0" smtClean="0">
                <a:solidFill>
                  <a:srgbClr val="00B0F0"/>
                </a:solidFill>
                <a:latin typeface="Montserrat"/>
              </a:rPr>
              <a:t>Economic Well-being</a:t>
            </a:r>
            <a:endParaRPr lang="en-US" sz="2400" b="1" dirty="0">
              <a:solidFill>
                <a:srgbClr val="00B0F0"/>
              </a:solidFill>
              <a:latin typeface="Montserrat"/>
            </a:endParaRPr>
          </a:p>
        </p:txBody>
      </p:sp>
      <p:sp>
        <p:nvSpPr>
          <p:cNvPr id="3" name="TextBox 2"/>
          <p:cNvSpPr txBox="1"/>
          <p:nvPr/>
        </p:nvSpPr>
        <p:spPr>
          <a:xfrm>
            <a:off x="566670" y="1661375"/>
            <a:ext cx="4314423" cy="1754326"/>
          </a:xfrm>
          <a:prstGeom prst="rect">
            <a:avLst/>
          </a:prstGeom>
          <a:noFill/>
        </p:spPr>
        <p:txBody>
          <a:bodyPr wrap="square" rtlCol="0">
            <a:spAutoFit/>
          </a:bodyPr>
          <a:lstStyle/>
          <a:p>
            <a:r>
              <a:rPr lang="en-US" dirty="0" smtClean="0">
                <a:latin typeface="Montserrat"/>
              </a:rPr>
              <a:t>Health, education, and well-being outcomes for children improve when their family is economically stable. Even an extra $1,000 per year for families to spend on basic needs can make a major impact on children’s well-being.</a:t>
            </a:r>
            <a:endParaRPr lang="en-US" dirty="0">
              <a:latin typeface="Montserra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929" y="2845561"/>
            <a:ext cx="2286000" cy="1847850"/>
          </a:xfrm>
          <a:prstGeom prst="rect">
            <a:avLst/>
          </a:prstGeom>
        </p:spPr>
      </p:pic>
    </p:spTree>
    <p:extLst>
      <p:ext uri="{BB962C8B-B14F-4D97-AF65-F5344CB8AC3E}">
        <p14:creationId xmlns:p14="http://schemas.microsoft.com/office/powerpoint/2010/main" val="1142970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39780" y="1223308"/>
            <a:ext cx="3530804" cy="3704291"/>
          </a:xfrm>
          <a:prstGeom prst="rect">
            <a:avLst/>
          </a:prstGeom>
        </p:spPr>
      </p:pic>
      <p:sp>
        <p:nvSpPr>
          <p:cNvPr id="3" name="TextBox 2"/>
          <p:cNvSpPr txBox="1"/>
          <p:nvPr/>
        </p:nvSpPr>
        <p:spPr>
          <a:xfrm>
            <a:off x="2921000" y="408632"/>
            <a:ext cx="6223000" cy="461665"/>
          </a:xfrm>
          <a:prstGeom prst="rect">
            <a:avLst/>
          </a:prstGeom>
          <a:noFill/>
        </p:spPr>
        <p:txBody>
          <a:bodyPr wrap="square" rtlCol="0">
            <a:spAutoFit/>
          </a:bodyPr>
          <a:lstStyle/>
          <a:p>
            <a:r>
              <a:rPr lang="en-US" sz="2400" b="1" dirty="0" smtClean="0">
                <a:solidFill>
                  <a:srgbClr val="15A3BC"/>
                </a:solidFill>
                <a:latin typeface="Montserrat"/>
              </a:rPr>
              <a:t>Economic Well-being</a:t>
            </a:r>
            <a:endParaRPr lang="en-US" sz="2400" b="1" dirty="0">
              <a:solidFill>
                <a:srgbClr val="15A3BC"/>
              </a:solidFill>
              <a:latin typeface="Montserrat"/>
            </a:endParaRPr>
          </a:p>
        </p:txBody>
      </p:sp>
      <p:sp>
        <p:nvSpPr>
          <p:cNvPr id="4" name="TextBox 3"/>
          <p:cNvSpPr txBox="1"/>
          <p:nvPr/>
        </p:nvSpPr>
        <p:spPr>
          <a:xfrm>
            <a:off x="503718" y="1213732"/>
            <a:ext cx="3965539" cy="3785652"/>
          </a:xfrm>
          <a:prstGeom prst="rect">
            <a:avLst/>
          </a:prstGeom>
          <a:noFill/>
        </p:spPr>
        <p:txBody>
          <a:bodyPr wrap="square" rtlCol="0">
            <a:spAutoFit/>
          </a:bodyPr>
          <a:lstStyle/>
          <a:p>
            <a:r>
              <a:rPr lang="en-US" dirty="0" smtClean="0">
                <a:latin typeface="Montserrat"/>
              </a:rPr>
              <a:t>Disparities persist for American Indian and Black children and overall more than one in ten children in Minnesota are living in poverty*.</a:t>
            </a:r>
          </a:p>
          <a:p>
            <a:endParaRPr lang="en-US" sz="1200" dirty="0">
              <a:latin typeface="Montserrat"/>
            </a:endParaRPr>
          </a:p>
          <a:p>
            <a:r>
              <a:rPr lang="en-US" dirty="0" smtClean="0">
                <a:latin typeface="Montserrat"/>
              </a:rPr>
              <a:t>Young children are more likely to experience poverty- 14% or 56,000 children under 5 in poverty in MN</a:t>
            </a:r>
          </a:p>
          <a:p>
            <a:endParaRPr lang="en-US" sz="1200" dirty="0" smtClean="0">
              <a:latin typeface="Montserrat"/>
            </a:endParaRPr>
          </a:p>
          <a:p>
            <a:r>
              <a:rPr lang="en-US" dirty="0" smtClean="0">
                <a:latin typeface="Montserrat"/>
              </a:rPr>
              <a:t>31% of all MN children live in low-income families (2x the poverty level)</a:t>
            </a:r>
          </a:p>
          <a:p>
            <a:endParaRPr lang="en-US" sz="1200" dirty="0" smtClean="0">
              <a:latin typeface="Montserrat"/>
            </a:endParaRPr>
          </a:p>
          <a:p>
            <a:r>
              <a:rPr lang="en-US" dirty="0" smtClean="0">
                <a:latin typeface="Montserrat"/>
              </a:rPr>
              <a:t>*Poverty is defined as under $24,339</a:t>
            </a:r>
          </a:p>
          <a:p>
            <a:r>
              <a:rPr lang="en-US" dirty="0" smtClean="0">
                <a:latin typeface="Montserrat"/>
              </a:rPr>
              <a:t> for a family of 4 with 2 children</a:t>
            </a:r>
            <a:endParaRPr lang="en-US" dirty="0">
              <a:latin typeface="Montserrat"/>
            </a:endParaRPr>
          </a:p>
        </p:txBody>
      </p:sp>
    </p:spTree>
    <p:extLst>
      <p:ext uri="{BB962C8B-B14F-4D97-AF65-F5344CB8AC3E}">
        <p14:creationId xmlns:p14="http://schemas.microsoft.com/office/powerpoint/2010/main" val="3031511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22248" y="3176719"/>
            <a:ext cx="4229713" cy="1549781"/>
          </a:xfrm>
          <a:prstGeom prst="rect">
            <a:avLst/>
          </a:prstGeom>
        </p:spPr>
      </p:pic>
      <p:pic>
        <p:nvPicPr>
          <p:cNvPr id="3" name="Picture 2"/>
          <p:cNvPicPr>
            <a:picLocks noChangeAspect="1"/>
          </p:cNvPicPr>
          <p:nvPr/>
        </p:nvPicPr>
        <p:blipFill>
          <a:blip r:embed="rId4"/>
          <a:stretch>
            <a:fillRect/>
          </a:stretch>
        </p:blipFill>
        <p:spPr>
          <a:xfrm>
            <a:off x="155864" y="1261446"/>
            <a:ext cx="3710073" cy="3558394"/>
          </a:xfrm>
          <a:prstGeom prst="rect">
            <a:avLst/>
          </a:prstGeom>
        </p:spPr>
      </p:pic>
      <p:sp>
        <p:nvSpPr>
          <p:cNvPr id="4" name="TextBox 3"/>
          <p:cNvSpPr txBox="1"/>
          <p:nvPr/>
        </p:nvSpPr>
        <p:spPr>
          <a:xfrm>
            <a:off x="2819400" y="421332"/>
            <a:ext cx="6578600" cy="461665"/>
          </a:xfrm>
          <a:prstGeom prst="rect">
            <a:avLst/>
          </a:prstGeom>
          <a:noFill/>
        </p:spPr>
        <p:txBody>
          <a:bodyPr wrap="square" rtlCol="0">
            <a:spAutoFit/>
          </a:bodyPr>
          <a:lstStyle/>
          <a:p>
            <a:r>
              <a:rPr lang="en-US" sz="2400" b="1" dirty="0" smtClean="0">
                <a:solidFill>
                  <a:srgbClr val="15A3BC"/>
                </a:solidFill>
                <a:latin typeface="Montserrat"/>
              </a:rPr>
              <a:t>Economic Well-being</a:t>
            </a:r>
            <a:endParaRPr lang="en-US" sz="2400" b="1" dirty="0">
              <a:solidFill>
                <a:srgbClr val="15A3BC"/>
              </a:solidFill>
              <a:latin typeface="Montserrat"/>
            </a:endParaRPr>
          </a:p>
        </p:txBody>
      </p:sp>
      <p:sp>
        <p:nvSpPr>
          <p:cNvPr id="5" name="TextBox 4"/>
          <p:cNvSpPr txBox="1"/>
          <p:nvPr/>
        </p:nvSpPr>
        <p:spPr>
          <a:xfrm>
            <a:off x="4130211" y="1158555"/>
            <a:ext cx="5013789" cy="1815882"/>
          </a:xfrm>
          <a:prstGeom prst="rect">
            <a:avLst/>
          </a:prstGeom>
          <a:noFill/>
        </p:spPr>
        <p:txBody>
          <a:bodyPr wrap="square" rtlCol="0">
            <a:spAutoFit/>
          </a:bodyPr>
          <a:lstStyle/>
          <a:p>
            <a:r>
              <a:rPr lang="en-US" sz="1600" dirty="0" smtClean="0">
                <a:latin typeface="Montserrat"/>
              </a:rPr>
              <a:t>Increases to the minimum wage will benefit families, but still not catch up to a living wage that enables working families to achieve economic stability.</a:t>
            </a:r>
          </a:p>
          <a:p>
            <a:endParaRPr lang="en-US" sz="1600" dirty="0">
              <a:latin typeface="Montserrat"/>
            </a:endParaRPr>
          </a:p>
          <a:p>
            <a:r>
              <a:rPr lang="en-US" sz="1600" dirty="0" smtClean="0">
                <a:latin typeface="Montserrat"/>
              </a:rPr>
              <a:t>Work support programs such as SNAP and Medicaid fill the gap between lower wages and basic needs and provide economic boost to communities.</a:t>
            </a:r>
            <a:endParaRPr lang="en-US" sz="1600" dirty="0">
              <a:latin typeface="Montserrat"/>
            </a:endParaRPr>
          </a:p>
        </p:txBody>
      </p:sp>
    </p:spTree>
    <p:extLst>
      <p:ext uri="{BB962C8B-B14F-4D97-AF65-F5344CB8AC3E}">
        <p14:creationId xmlns:p14="http://schemas.microsoft.com/office/powerpoint/2010/main" val="202207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24015"/>
            <a:ext cx="6581104" cy="461665"/>
          </a:xfrm>
          <a:prstGeom prst="rect">
            <a:avLst/>
          </a:prstGeom>
          <a:noFill/>
        </p:spPr>
        <p:txBody>
          <a:bodyPr wrap="square" rtlCol="0">
            <a:spAutoFit/>
          </a:bodyPr>
          <a:lstStyle/>
          <a:p>
            <a:r>
              <a:rPr lang="en-US" sz="2400" b="1" dirty="0" smtClean="0">
                <a:solidFill>
                  <a:srgbClr val="00B0F0"/>
                </a:solidFill>
                <a:latin typeface="Montserrat"/>
              </a:rPr>
              <a:t>Health Coverage and Care</a:t>
            </a:r>
            <a:endParaRPr lang="en-US" sz="2400" b="1" dirty="0">
              <a:solidFill>
                <a:srgbClr val="00B0F0"/>
              </a:solidFill>
              <a:latin typeface="Montserrat"/>
            </a:endParaRPr>
          </a:p>
        </p:txBody>
      </p:sp>
      <p:sp>
        <p:nvSpPr>
          <p:cNvPr id="3" name="TextBox 2"/>
          <p:cNvSpPr txBox="1"/>
          <p:nvPr/>
        </p:nvSpPr>
        <p:spPr>
          <a:xfrm>
            <a:off x="875763" y="1161394"/>
            <a:ext cx="8268237" cy="923330"/>
          </a:xfrm>
          <a:prstGeom prst="rect">
            <a:avLst/>
          </a:prstGeom>
          <a:noFill/>
        </p:spPr>
        <p:txBody>
          <a:bodyPr wrap="square" rtlCol="0">
            <a:spAutoFit/>
          </a:bodyPr>
          <a:lstStyle/>
          <a:p>
            <a:r>
              <a:rPr lang="en-US" dirty="0" smtClean="0">
                <a:latin typeface="Montserrat"/>
              </a:rPr>
              <a:t>When children have access to affordable preventive health care, the whole community benefits from improved health, lower rates of uncompensated care, and more productive citizens. </a:t>
            </a:r>
            <a:endParaRPr lang="en-US" dirty="0">
              <a:latin typeface="Montserra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5166"/>
            <a:ext cx="5305217" cy="2580076"/>
          </a:xfrm>
          <a:prstGeom prst="rect">
            <a:avLst/>
          </a:prstGeom>
        </p:spPr>
      </p:pic>
    </p:spTree>
    <p:extLst>
      <p:ext uri="{BB962C8B-B14F-4D97-AF65-F5344CB8AC3E}">
        <p14:creationId xmlns:p14="http://schemas.microsoft.com/office/powerpoint/2010/main" val="4006299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716" y="1320800"/>
            <a:ext cx="4209684" cy="3334309"/>
          </a:xfrm>
          <a:prstGeom prst="rect">
            <a:avLst/>
          </a:prstGeom>
        </p:spPr>
      </p:pic>
      <p:sp>
        <p:nvSpPr>
          <p:cNvPr id="3" name="TextBox 2"/>
          <p:cNvSpPr txBox="1"/>
          <p:nvPr/>
        </p:nvSpPr>
        <p:spPr>
          <a:xfrm>
            <a:off x="2818405" y="421332"/>
            <a:ext cx="6184900" cy="461665"/>
          </a:xfrm>
          <a:prstGeom prst="rect">
            <a:avLst/>
          </a:prstGeom>
          <a:noFill/>
        </p:spPr>
        <p:txBody>
          <a:bodyPr wrap="square" rtlCol="0">
            <a:spAutoFit/>
          </a:bodyPr>
          <a:lstStyle/>
          <a:p>
            <a:r>
              <a:rPr lang="en-US" sz="2400" b="1" dirty="0" smtClean="0">
                <a:solidFill>
                  <a:srgbClr val="15A3BC"/>
                </a:solidFill>
                <a:latin typeface="Montserrat"/>
              </a:rPr>
              <a:t>Health Coverage and Care</a:t>
            </a:r>
            <a:endParaRPr lang="en-US" sz="2400" b="1" dirty="0">
              <a:solidFill>
                <a:srgbClr val="15A3BC"/>
              </a:solidFill>
              <a:latin typeface="Montserrat"/>
            </a:endParaRPr>
          </a:p>
        </p:txBody>
      </p:sp>
      <p:sp>
        <p:nvSpPr>
          <p:cNvPr id="4" name="TextBox 3"/>
          <p:cNvSpPr txBox="1"/>
          <p:nvPr/>
        </p:nvSpPr>
        <p:spPr>
          <a:xfrm>
            <a:off x="3933371" y="3670300"/>
            <a:ext cx="812800" cy="368300"/>
          </a:xfrm>
          <a:prstGeom prst="rect">
            <a:avLst/>
          </a:prstGeom>
          <a:noFill/>
        </p:spPr>
        <p:txBody>
          <a:bodyPr wrap="square" rtlCol="0">
            <a:spAutoFit/>
          </a:bodyPr>
          <a:lstStyle/>
          <a:p>
            <a:r>
              <a:rPr lang="en-US" dirty="0" smtClean="0"/>
              <a:t>1,116</a:t>
            </a:r>
            <a:endParaRPr lang="en-US" dirty="0"/>
          </a:p>
        </p:txBody>
      </p:sp>
      <p:sp>
        <p:nvSpPr>
          <p:cNvPr id="5" name="TextBox 4"/>
          <p:cNvSpPr txBox="1"/>
          <p:nvPr/>
        </p:nvSpPr>
        <p:spPr>
          <a:xfrm>
            <a:off x="3857171" y="2091466"/>
            <a:ext cx="965200" cy="369332"/>
          </a:xfrm>
          <a:prstGeom prst="rect">
            <a:avLst/>
          </a:prstGeom>
          <a:noFill/>
        </p:spPr>
        <p:txBody>
          <a:bodyPr wrap="square" rtlCol="0">
            <a:spAutoFit/>
          </a:bodyPr>
          <a:lstStyle/>
          <a:p>
            <a:r>
              <a:rPr lang="en-US" dirty="0" smtClean="0"/>
              <a:t>484,650</a:t>
            </a:r>
            <a:endParaRPr lang="en-US" dirty="0"/>
          </a:p>
        </p:txBody>
      </p:sp>
      <p:sp>
        <p:nvSpPr>
          <p:cNvPr id="6" name="TextBox 5"/>
          <p:cNvSpPr txBox="1"/>
          <p:nvPr/>
        </p:nvSpPr>
        <p:spPr>
          <a:xfrm>
            <a:off x="4822372" y="1195724"/>
            <a:ext cx="4321628" cy="3693319"/>
          </a:xfrm>
          <a:prstGeom prst="rect">
            <a:avLst/>
          </a:prstGeom>
          <a:noFill/>
        </p:spPr>
        <p:txBody>
          <a:bodyPr wrap="square" rtlCol="0">
            <a:spAutoFit/>
          </a:bodyPr>
          <a:lstStyle/>
          <a:p>
            <a:r>
              <a:rPr lang="en-US" dirty="0" smtClean="0">
                <a:latin typeface="Montserrat"/>
              </a:rPr>
              <a:t>The Affordable Care Act (ACA) of 2013 changed eligibility requirements for Medical Assistance (MA), enabling many who formerly were enrolled in </a:t>
            </a:r>
            <a:r>
              <a:rPr lang="en-US" dirty="0" err="1" smtClean="0">
                <a:latin typeface="Montserrat"/>
              </a:rPr>
              <a:t>MinnesotaCare</a:t>
            </a:r>
            <a:r>
              <a:rPr lang="en-US" dirty="0" smtClean="0">
                <a:latin typeface="Montserrat"/>
              </a:rPr>
              <a:t> to access MA.</a:t>
            </a:r>
          </a:p>
          <a:p>
            <a:endParaRPr lang="en-US" dirty="0">
              <a:latin typeface="Montserrat"/>
            </a:endParaRPr>
          </a:p>
          <a:p>
            <a:r>
              <a:rPr lang="en-US" dirty="0" smtClean="0">
                <a:latin typeface="Montserrat"/>
              </a:rPr>
              <a:t>MA provides health coverage and care to 38% of all children and 43% of all babies born in MN.</a:t>
            </a:r>
          </a:p>
          <a:p>
            <a:endParaRPr lang="en-US" dirty="0" smtClean="0">
              <a:latin typeface="Montserrat"/>
            </a:endParaRPr>
          </a:p>
          <a:p>
            <a:r>
              <a:rPr lang="en-US" dirty="0" smtClean="0">
                <a:latin typeface="Montserrat"/>
              </a:rPr>
              <a:t>Since the ACA, the number of uninsured children has declined by 60%.</a:t>
            </a:r>
          </a:p>
          <a:p>
            <a:endParaRPr lang="en-US" dirty="0">
              <a:latin typeface="Montserrat"/>
            </a:endParaRPr>
          </a:p>
        </p:txBody>
      </p:sp>
    </p:spTree>
    <p:extLst>
      <p:ext uri="{BB962C8B-B14F-4D97-AF65-F5344CB8AC3E}">
        <p14:creationId xmlns:p14="http://schemas.microsoft.com/office/powerpoint/2010/main" val="2373965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7365" y="1205894"/>
            <a:ext cx="3450469" cy="3607406"/>
          </a:xfrm>
          <a:prstGeom prst="rect">
            <a:avLst/>
          </a:prstGeom>
        </p:spPr>
      </p:pic>
      <p:sp>
        <p:nvSpPr>
          <p:cNvPr id="3" name="TextBox 2"/>
          <p:cNvSpPr txBox="1"/>
          <p:nvPr/>
        </p:nvSpPr>
        <p:spPr>
          <a:xfrm>
            <a:off x="2895600" y="497532"/>
            <a:ext cx="6159500" cy="461665"/>
          </a:xfrm>
          <a:prstGeom prst="rect">
            <a:avLst/>
          </a:prstGeom>
          <a:noFill/>
        </p:spPr>
        <p:txBody>
          <a:bodyPr wrap="square" rtlCol="0">
            <a:spAutoFit/>
          </a:bodyPr>
          <a:lstStyle/>
          <a:p>
            <a:r>
              <a:rPr lang="en-US" sz="2400" b="1" dirty="0" smtClean="0">
                <a:solidFill>
                  <a:srgbClr val="15A3BC"/>
                </a:solidFill>
                <a:latin typeface="Montserrat"/>
              </a:rPr>
              <a:t>Health Coverage and Care</a:t>
            </a:r>
            <a:endParaRPr lang="en-US" sz="2400" b="1" dirty="0">
              <a:solidFill>
                <a:srgbClr val="15A3BC"/>
              </a:solidFill>
              <a:latin typeface="Montserrat"/>
            </a:endParaRPr>
          </a:p>
        </p:txBody>
      </p:sp>
      <p:sp>
        <p:nvSpPr>
          <p:cNvPr id="4" name="TextBox 3"/>
          <p:cNvSpPr txBox="1"/>
          <p:nvPr/>
        </p:nvSpPr>
        <p:spPr>
          <a:xfrm>
            <a:off x="508000" y="1562100"/>
            <a:ext cx="2857500" cy="2308324"/>
          </a:xfrm>
          <a:prstGeom prst="rect">
            <a:avLst/>
          </a:prstGeom>
          <a:noFill/>
        </p:spPr>
        <p:txBody>
          <a:bodyPr wrap="square" rtlCol="0">
            <a:spAutoFit/>
          </a:bodyPr>
          <a:lstStyle/>
          <a:p>
            <a:r>
              <a:rPr lang="en-US" dirty="0" smtClean="0">
                <a:latin typeface="Montserrat"/>
              </a:rPr>
              <a:t>Though uninsured rates have fallen among all children by race/ethnicity, Latino and American Indian children continue to be less likely to be covered by health insurance in Minnesota.</a:t>
            </a:r>
            <a:endParaRPr lang="en-US" dirty="0">
              <a:latin typeface="Montserrat"/>
            </a:endParaRPr>
          </a:p>
        </p:txBody>
      </p:sp>
    </p:spTree>
    <p:extLst>
      <p:ext uri="{BB962C8B-B14F-4D97-AF65-F5344CB8AC3E}">
        <p14:creationId xmlns:p14="http://schemas.microsoft.com/office/powerpoint/2010/main" val="923619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8450" y="1257301"/>
            <a:ext cx="8534400" cy="3238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500"/>
              </a:spcAft>
            </a:pPr>
            <a:r>
              <a:rPr lang="en-US" sz="2200" dirty="0" smtClean="0">
                <a:latin typeface="Montserrat SemiBold"/>
              </a:rPr>
              <a:t>Nonpartisan, nonprofit organization</a:t>
            </a:r>
            <a:endParaRPr lang="en-US" sz="2200" baseline="0" dirty="0" smtClean="0">
              <a:latin typeface="Montserrat SemiBold"/>
            </a:endParaRPr>
          </a:p>
          <a:p>
            <a:pPr marL="285750" marR="0" indent="-285750" algn="l" defTabSz="457200" rtl="0" eaLnBrk="1" fontAlgn="auto" latinLnBrk="0" hangingPunct="1">
              <a:lnSpc>
                <a:spcPct val="110000"/>
              </a:lnSpc>
              <a:spcBef>
                <a:spcPct val="0"/>
              </a:spcBef>
              <a:spcAft>
                <a:spcPts val="500"/>
              </a:spcAft>
              <a:buClrTx/>
              <a:buSzTx/>
              <a:buFont typeface="Arial"/>
              <a:buChar char="•"/>
              <a:tabLst/>
              <a:defRPr/>
            </a:pPr>
            <a:r>
              <a:rPr lang="en-US" sz="1800" b="0" i="0" kern="1200" dirty="0" smtClean="0">
                <a:solidFill>
                  <a:schemeClr val="tx1"/>
                </a:solidFill>
                <a:effectLst/>
                <a:latin typeface="Montserrat Regular"/>
                <a:ea typeface="+mj-ea"/>
                <a:cs typeface="Montserrat Regular"/>
              </a:rPr>
              <a:t>CDF does not seek nor accept government funds</a:t>
            </a:r>
          </a:p>
          <a:p>
            <a:pPr marR="0" algn="l" defTabSz="457200" rtl="0" eaLnBrk="1" fontAlgn="auto" latinLnBrk="0" hangingPunct="1">
              <a:lnSpc>
                <a:spcPct val="110000"/>
              </a:lnSpc>
              <a:spcBef>
                <a:spcPct val="0"/>
              </a:spcBef>
              <a:spcAft>
                <a:spcPts val="500"/>
              </a:spcAft>
              <a:buClrTx/>
              <a:buSzTx/>
              <a:tabLst/>
              <a:defRPr/>
            </a:pPr>
            <a:endParaRPr lang="en-US" sz="1800" b="0" i="0" kern="1200" dirty="0" smtClean="0">
              <a:solidFill>
                <a:schemeClr val="tx1"/>
              </a:solidFill>
              <a:effectLst/>
              <a:latin typeface="Montserrat Regular"/>
              <a:ea typeface="+mj-ea"/>
              <a:cs typeface="Montserrat Regular"/>
            </a:endParaRPr>
          </a:p>
          <a:p>
            <a:pPr marL="285750" marR="0" indent="-285750" algn="l" defTabSz="457200" rtl="0" eaLnBrk="1" fontAlgn="auto" latinLnBrk="0" hangingPunct="1">
              <a:lnSpc>
                <a:spcPct val="110000"/>
              </a:lnSpc>
              <a:spcBef>
                <a:spcPct val="0"/>
              </a:spcBef>
              <a:spcAft>
                <a:spcPts val="500"/>
              </a:spcAft>
              <a:buClrTx/>
              <a:buSzTx/>
              <a:buFont typeface="Arial"/>
              <a:buChar char="•"/>
              <a:tabLst/>
              <a:defRPr/>
            </a:pPr>
            <a:r>
              <a:rPr lang="en-US" sz="1800" dirty="0" smtClean="0">
                <a:latin typeface="Montserrat Regular"/>
                <a:cs typeface="Montserrat Regular"/>
              </a:rPr>
              <a:t>Minnesota is one of eight state and regional offices</a:t>
            </a:r>
          </a:p>
          <a:p>
            <a:pPr marR="0" algn="l" defTabSz="457200" rtl="0" eaLnBrk="1" fontAlgn="auto" latinLnBrk="0" hangingPunct="1">
              <a:lnSpc>
                <a:spcPct val="110000"/>
              </a:lnSpc>
              <a:spcBef>
                <a:spcPct val="0"/>
              </a:spcBef>
              <a:spcAft>
                <a:spcPts val="500"/>
              </a:spcAft>
              <a:buClrTx/>
              <a:buSzTx/>
              <a:tabLst/>
              <a:defRPr/>
            </a:pPr>
            <a:endParaRPr lang="en-US" sz="1800" dirty="0" smtClean="0">
              <a:latin typeface="Montserrat Regular"/>
              <a:cs typeface="Montserrat Regular"/>
            </a:endParaRPr>
          </a:p>
          <a:p>
            <a:pPr marL="285750" indent="-285750" algn="l">
              <a:lnSpc>
                <a:spcPct val="110000"/>
              </a:lnSpc>
              <a:spcAft>
                <a:spcPts val="500"/>
              </a:spcAft>
              <a:buFont typeface="Arial"/>
              <a:buChar char="•"/>
              <a:defRPr/>
            </a:pPr>
            <a:r>
              <a:rPr lang="en-US" sz="1800" dirty="0">
                <a:latin typeface="Montserrat Regular"/>
              </a:rPr>
              <a:t>The Children’s Defense Fund Leave No Child Behind</a:t>
            </a:r>
            <a:r>
              <a:rPr lang="en-US" sz="1800" baseline="30000" dirty="0">
                <a:latin typeface="Montserrat Regular"/>
              </a:rPr>
              <a:t>®</a:t>
            </a:r>
            <a:r>
              <a:rPr lang="en-US" sz="1800" dirty="0">
                <a:latin typeface="Montserrat Regular"/>
              </a:rPr>
              <a:t> mission is to ensure every child a </a:t>
            </a:r>
            <a:r>
              <a:rPr lang="en-US" sz="1800" i="1" dirty="0">
                <a:latin typeface="Montserrat Regular"/>
              </a:rPr>
              <a:t>Healthy Start</a:t>
            </a:r>
            <a:r>
              <a:rPr lang="en-US" sz="1800" dirty="0">
                <a:latin typeface="Montserrat Regular"/>
              </a:rPr>
              <a:t>, a </a:t>
            </a:r>
            <a:r>
              <a:rPr lang="en-US" sz="1800" i="1" dirty="0">
                <a:latin typeface="Montserrat Regular"/>
              </a:rPr>
              <a:t>Head Start</a:t>
            </a:r>
            <a:r>
              <a:rPr lang="en-US" sz="1800" dirty="0">
                <a:latin typeface="Montserrat Regular"/>
              </a:rPr>
              <a:t>, a </a:t>
            </a:r>
            <a:r>
              <a:rPr lang="en-US" sz="1800" i="1" dirty="0">
                <a:latin typeface="Montserrat Regular"/>
              </a:rPr>
              <a:t>Fair Start</a:t>
            </a:r>
            <a:r>
              <a:rPr lang="en-US" sz="1800" dirty="0">
                <a:latin typeface="Montserrat Regular"/>
              </a:rPr>
              <a:t>, a </a:t>
            </a:r>
            <a:r>
              <a:rPr lang="en-US" sz="1800" i="1" dirty="0">
                <a:latin typeface="Montserrat Regular"/>
              </a:rPr>
              <a:t>Safe Start</a:t>
            </a:r>
            <a:r>
              <a:rPr lang="en-US" sz="1800" dirty="0">
                <a:latin typeface="Montserrat Regular"/>
              </a:rPr>
              <a:t> and a </a:t>
            </a:r>
            <a:r>
              <a:rPr lang="en-US" sz="1800" i="1" dirty="0">
                <a:latin typeface="Montserrat Regular"/>
              </a:rPr>
              <a:t>Moral Start</a:t>
            </a:r>
            <a:r>
              <a:rPr lang="en-US" sz="1800" dirty="0">
                <a:latin typeface="Montserrat Regular"/>
              </a:rPr>
              <a:t> in life and successful passage to adulthood with the help of caring families and communities.</a:t>
            </a:r>
            <a:endParaRPr lang="en-US" sz="2200" dirty="0">
              <a:latin typeface="Montserrat Regular"/>
            </a:endParaRPr>
          </a:p>
        </p:txBody>
      </p:sp>
      <p:sp>
        <p:nvSpPr>
          <p:cNvPr id="3" name="Title 1"/>
          <p:cNvSpPr txBox="1">
            <a:spLocks/>
          </p:cNvSpPr>
          <p:nvPr/>
        </p:nvSpPr>
        <p:spPr>
          <a:xfrm>
            <a:off x="2673350" y="68400"/>
            <a:ext cx="5003800" cy="11212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15A3BC"/>
                </a:solidFill>
                <a:latin typeface="Montserrat"/>
              </a:rPr>
              <a:t>Children’s Defense Fund</a:t>
            </a:r>
            <a:endParaRPr lang="en-US" sz="2800" b="1" dirty="0">
              <a:solidFill>
                <a:srgbClr val="15A3BC"/>
              </a:solidFill>
              <a:latin typeface="Montserrat"/>
            </a:endParaRPr>
          </a:p>
        </p:txBody>
      </p:sp>
    </p:spTree>
    <p:extLst>
      <p:ext uri="{BB962C8B-B14F-4D97-AF65-F5344CB8AC3E}">
        <p14:creationId xmlns:p14="http://schemas.microsoft.com/office/powerpoint/2010/main" val="2968597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4411" y="244699"/>
            <a:ext cx="6400800" cy="830997"/>
          </a:xfrm>
          <a:prstGeom prst="rect">
            <a:avLst/>
          </a:prstGeom>
          <a:noFill/>
        </p:spPr>
        <p:txBody>
          <a:bodyPr wrap="square" rtlCol="0">
            <a:spAutoFit/>
          </a:bodyPr>
          <a:lstStyle/>
          <a:p>
            <a:r>
              <a:rPr lang="en-US" sz="2400" b="1" dirty="0" smtClean="0">
                <a:solidFill>
                  <a:srgbClr val="00B0F0"/>
                </a:solidFill>
                <a:latin typeface="Montserrat"/>
              </a:rPr>
              <a:t>High-Quality Early Childhood and K-12 Education </a:t>
            </a:r>
            <a:endParaRPr lang="en-US" sz="2400" b="1" dirty="0">
              <a:solidFill>
                <a:srgbClr val="00B0F0"/>
              </a:solidFill>
              <a:latin typeface="Montserrat"/>
            </a:endParaRPr>
          </a:p>
        </p:txBody>
      </p:sp>
      <p:sp>
        <p:nvSpPr>
          <p:cNvPr id="3" name="TextBox 2"/>
          <p:cNvSpPr txBox="1"/>
          <p:nvPr/>
        </p:nvSpPr>
        <p:spPr>
          <a:xfrm>
            <a:off x="154547" y="2050128"/>
            <a:ext cx="4237150" cy="923330"/>
          </a:xfrm>
          <a:prstGeom prst="rect">
            <a:avLst/>
          </a:prstGeom>
          <a:noFill/>
        </p:spPr>
        <p:txBody>
          <a:bodyPr wrap="square" rtlCol="0">
            <a:spAutoFit/>
          </a:bodyPr>
          <a:lstStyle/>
          <a:p>
            <a:r>
              <a:rPr lang="en-US" dirty="0" smtClean="0">
                <a:latin typeface="Montserrat"/>
              </a:rPr>
              <a:t>Schools can serve as a community hub for children and parents to learn, build relationships, and receive support.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640" y="1262128"/>
            <a:ext cx="2565645" cy="3623793"/>
          </a:xfrm>
          <a:prstGeom prst="rect">
            <a:avLst/>
          </a:prstGeom>
        </p:spPr>
      </p:pic>
    </p:spTree>
    <p:extLst>
      <p:ext uri="{BB962C8B-B14F-4D97-AF65-F5344CB8AC3E}">
        <p14:creationId xmlns:p14="http://schemas.microsoft.com/office/powerpoint/2010/main" val="1210751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819" y="1384300"/>
            <a:ext cx="3428908" cy="3429000"/>
          </a:xfrm>
          <a:prstGeom prst="rect">
            <a:avLst/>
          </a:prstGeom>
        </p:spPr>
      </p:pic>
      <p:sp>
        <p:nvSpPr>
          <p:cNvPr id="3" name="TextBox 2"/>
          <p:cNvSpPr txBox="1"/>
          <p:nvPr/>
        </p:nvSpPr>
        <p:spPr>
          <a:xfrm>
            <a:off x="2590800" y="203200"/>
            <a:ext cx="6553200" cy="830997"/>
          </a:xfrm>
          <a:prstGeom prst="rect">
            <a:avLst/>
          </a:prstGeom>
          <a:noFill/>
        </p:spPr>
        <p:txBody>
          <a:bodyPr wrap="square" rtlCol="0">
            <a:spAutoFit/>
          </a:bodyPr>
          <a:lstStyle/>
          <a:p>
            <a:r>
              <a:rPr lang="en-US" sz="2400" b="1" dirty="0" smtClean="0">
                <a:solidFill>
                  <a:srgbClr val="15A3BC"/>
                </a:solidFill>
                <a:latin typeface="Montserrat"/>
              </a:rPr>
              <a:t>High-Quality Early Childhood and K-12 Education</a:t>
            </a:r>
            <a:endParaRPr lang="en-US" sz="2400" b="1" dirty="0">
              <a:solidFill>
                <a:srgbClr val="15A3BC"/>
              </a:solidFill>
              <a:latin typeface="Montserrat"/>
            </a:endParaRPr>
          </a:p>
        </p:txBody>
      </p:sp>
      <p:sp>
        <p:nvSpPr>
          <p:cNvPr id="4" name="TextBox 3"/>
          <p:cNvSpPr txBox="1"/>
          <p:nvPr/>
        </p:nvSpPr>
        <p:spPr>
          <a:xfrm>
            <a:off x="4495800" y="2286343"/>
            <a:ext cx="4318000" cy="1200329"/>
          </a:xfrm>
          <a:prstGeom prst="rect">
            <a:avLst/>
          </a:prstGeom>
          <a:noFill/>
        </p:spPr>
        <p:txBody>
          <a:bodyPr wrap="square" rtlCol="0">
            <a:spAutoFit/>
          </a:bodyPr>
          <a:lstStyle/>
          <a:p>
            <a:r>
              <a:rPr lang="en-US" dirty="0" smtClean="0">
                <a:latin typeface="Montserrat"/>
              </a:rPr>
              <a:t>Every region in the state is experiencing a shortage of child care, particularly infant care.</a:t>
            </a:r>
          </a:p>
          <a:p>
            <a:endParaRPr lang="en-US" dirty="0" smtClean="0">
              <a:latin typeface="Montserrat"/>
            </a:endParaRPr>
          </a:p>
        </p:txBody>
      </p:sp>
    </p:spTree>
    <p:extLst>
      <p:ext uri="{BB962C8B-B14F-4D97-AF65-F5344CB8AC3E}">
        <p14:creationId xmlns:p14="http://schemas.microsoft.com/office/powerpoint/2010/main" val="220396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660" y="1376172"/>
            <a:ext cx="3315280" cy="3424428"/>
          </a:xfrm>
          <a:prstGeom prst="rect">
            <a:avLst/>
          </a:prstGeom>
        </p:spPr>
      </p:pic>
      <p:sp>
        <p:nvSpPr>
          <p:cNvPr id="3" name="TextBox 2"/>
          <p:cNvSpPr txBox="1"/>
          <p:nvPr/>
        </p:nvSpPr>
        <p:spPr>
          <a:xfrm>
            <a:off x="2524991" y="222899"/>
            <a:ext cx="6743700" cy="830997"/>
          </a:xfrm>
          <a:prstGeom prst="rect">
            <a:avLst/>
          </a:prstGeom>
          <a:noFill/>
        </p:spPr>
        <p:txBody>
          <a:bodyPr wrap="square" rtlCol="0">
            <a:spAutoFit/>
          </a:bodyPr>
          <a:lstStyle/>
          <a:p>
            <a:r>
              <a:rPr lang="en-US" sz="2400" b="1" dirty="0" smtClean="0">
                <a:solidFill>
                  <a:srgbClr val="15A3BC"/>
                </a:solidFill>
                <a:latin typeface="Montserrat"/>
              </a:rPr>
              <a:t>High-Quality Early Childhood and K-12 Education </a:t>
            </a:r>
            <a:endParaRPr lang="en-US" sz="2400" b="1" dirty="0">
              <a:solidFill>
                <a:srgbClr val="15A3BC"/>
              </a:solidFill>
              <a:latin typeface="Montserrat"/>
            </a:endParaRPr>
          </a:p>
        </p:txBody>
      </p:sp>
      <p:sp>
        <p:nvSpPr>
          <p:cNvPr id="4" name="TextBox 3"/>
          <p:cNvSpPr txBox="1"/>
          <p:nvPr/>
        </p:nvSpPr>
        <p:spPr>
          <a:xfrm>
            <a:off x="4779818" y="1169626"/>
            <a:ext cx="4110182" cy="3693319"/>
          </a:xfrm>
          <a:prstGeom prst="rect">
            <a:avLst/>
          </a:prstGeom>
          <a:noFill/>
        </p:spPr>
        <p:txBody>
          <a:bodyPr wrap="square" rtlCol="0">
            <a:spAutoFit/>
          </a:bodyPr>
          <a:lstStyle/>
          <a:p>
            <a:r>
              <a:rPr lang="en-US" dirty="0" smtClean="0">
                <a:latin typeface="Montserrat"/>
              </a:rPr>
              <a:t>Access to high-quality early childhood education continues to be hindered by the high cost and limited funds available to provide financial assistance.</a:t>
            </a:r>
          </a:p>
          <a:p>
            <a:endParaRPr lang="en-US" dirty="0">
              <a:latin typeface="Montserrat"/>
            </a:endParaRPr>
          </a:p>
          <a:p>
            <a:r>
              <a:rPr lang="en-US" dirty="0" smtClean="0">
                <a:latin typeface="Montserrat"/>
              </a:rPr>
              <a:t>We have 43 early childhood programs in our state, according to the OLA report. </a:t>
            </a:r>
          </a:p>
          <a:p>
            <a:endParaRPr lang="en-US" dirty="0" smtClean="0">
              <a:latin typeface="Montserrat"/>
            </a:endParaRPr>
          </a:p>
          <a:p>
            <a:r>
              <a:rPr lang="en-US" dirty="0" smtClean="0">
                <a:latin typeface="Montserrat"/>
              </a:rPr>
              <a:t>The ECLDS online tool allows us to look at access to programs across agencies prior to Kindergarten entry.</a:t>
            </a:r>
            <a:endParaRPr lang="en-US" dirty="0">
              <a:latin typeface="Montserrat"/>
            </a:endParaRPr>
          </a:p>
        </p:txBody>
      </p:sp>
    </p:spTree>
    <p:extLst>
      <p:ext uri="{BB962C8B-B14F-4D97-AF65-F5344CB8AC3E}">
        <p14:creationId xmlns:p14="http://schemas.microsoft.com/office/powerpoint/2010/main" val="811929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497532"/>
            <a:ext cx="6159500" cy="461665"/>
          </a:xfrm>
          <a:prstGeom prst="rect">
            <a:avLst/>
          </a:prstGeom>
          <a:noFill/>
        </p:spPr>
        <p:txBody>
          <a:bodyPr wrap="square" rtlCol="0">
            <a:spAutoFit/>
          </a:bodyPr>
          <a:lstStyle/>
          <a:p>
            <a:r>
              <a:rPr lang="en-US" sz="2400" b="1" dirty="0" smtClean="0">
                <a:solidFill>
                  <a:srgbClr val="15A3BC"/>
                </a:solidFill>
                <a:latin typeface="Montserrat"/>
              </a:rPr>
              <a:t>Program Access Data</a:t>
            </a:r>
            <a:endParaRPr lang="en-US" sz="2400" b="1" dirty="0">
              <a:solidFill>
                <a:srgbClr val="15A3BC"/>
              </a:solidFill>
              <a:latin typeface="Montserrat"/>
            </a:endParaRPr>
          </a:p>
        </p:txBody>
      </p:sp>
      <p:pic>
        <p:nvPicPr>
          <p:cNvPr id="3" name="Picture 2"/>
          <p:cNvPicPr>
            <a:picLocks noChangeAspect="1"/>
          </p:cNvPicPr>
          <p:nvPr/>
        </p:nvPicPr>
        <p:blipFill>
          <a:blip r:embed="rId2"/>
          <a:stretch>
            <a:fillRect/>
          </a:stretch>
        </p:blipFill>
        <p:spPr>
          <a:xfrm>
            <a:off x="0" y="1181654"/>
            <a:ext cx="9144000" cy="1917163"/>
          </a:xfrm>
          <a:prstGeom prst="rect">
            <a:avLst/>
          </a:prstGeom>
        </p:spPr>
      </p:pic>
      <p:pic>
        <p:nvPicPr>
          <p:cNvPr id="4" name="Picture 3"/>
          <p:cNvPicPr>
            <a:picLocks noChangeAspect="1"/>
          </p:cNvPicPr>
          <p:nvPr/>
        </p:nvPicPr>
        <p:blipFill>
          <a:blip r:embed="rId3"/>
          <a:stretch>
            <a:fillRect/>
          </a:stretch>
        </p:blipFill>
        <p:spPr>
          <a:xfrm>
            <a:off x="0" y="3170736"/>
            <a:ext cx="9144000" cy="1734893"/>
          </a:xfrm>
          <a:prstGeom prst="rect">
            <a:avLst/>
          </a:prstGeom>
        </p:spPr>
      </p:pic>
      <p:sp>
        <p:nvSpPr>
          <p:cNvPr id="5" name="TextBox 4"/>
          <p:cNvSpPr txBox="1"/>
          <p:nvPr/>
        </p:nvSpPr>
        <p:spPr>
          <a:xfrm>
            <a:off x="4263774" y="1274533"/>
            <a:ext cx="811659" cy="369332"/>
          </a:xfrm>
          <a:prstGeom prst="rect">
            <a:avLst/>
          </a:prstGeom>
          <a:solidFill>
            <a:srgbClr val="FFFFFF"/>
          </a:solidFill>
        </p:spPr>
        <p:txBody>
          <a:bodyPr wrap="square" rtlCol="0">
            <a:spAutoFit/>
          </a:bodyPr>
          <a:lstStyle/>
          <a:p>
            <a:endParaRPr lang="en-US" dirty="0"/>
          </a:p>
        </p:txBody>
      </p:sp>
      <p:sp>
        <p:nvSpPr>
          <p:cNvPr id="6" name="TextBox 5"/>
          <p:cNvSpPr txBox="1"/>
          <p:nvPr/>
        </p:nvSpPr>
        <p:spPr>
          <a:xfrm>
            <a:off x="613680" y="1787704"/>
            <a:ext cx="1112805" cy="492443"/>
          </a:xfrm>
          <a:prstGeom prst="rect">
            <a:avLst/>
          </a:prstGeom>
          <a:solidFill>
            <a:srgbClr val="FFFFFF"/>
          </a:solidFill>
        </p:spPr>
        <p:txBody>
          <a:bodyPr wrap="none" rtlCol="0">
            <a:spAutoFit/>
          </a:bodyPr>
          <a:lstStyle/>
          <a:p>
            <a:r>
              <a:rPr lang="en-US" sz="2600" b="1" dirty="0" smtClean="0">
                <a:solidFill>
                  <a:srgbClr val="CC3399"/>
                </a:solidFill>
              </a:rPr>
              <a:t>16,531</a:t>
            </a:r>
            <a:endParaRPr lang="en-US" sz="2600" b="1" dirty="0">
              <a:solidFill>
                <a:srgbClr val="CC3399"/>
              </a:solidFill>
            </a:endParaRPr>
          </a:p>
        </p:txBody>
      </p:sp>
      <p:pic>
        <p:nvPicPr>
          <p:cNvPr id="7" name="Picture 6"/>
          <p:cNvPicPr>
            <a:picLocks noChangeAspect="1"/>
          </p:cNvPicPr>
          <p:nvPr/>
        </p:nvPicPr>
        <p:blipFill>
          <a:blip r:embed="rId4"/>
          <a:stretch>
            <a:fillRect/>
          </a:stretch>
        </p:blipFill>
        <p:spPr>
          <a:xfrm>
            <a:off x="111142" y="2634714"/>
            <a:ext cx="2695575" cy="333375"/>
          </a:xfrm>
          <a:prstGeom prst="rect">
            <a:avLst/>
          </a:prstGeom>
        </p:spPr>
      </p:pic>
      <p:sp>
        <p:nvSpPr>
          <p:cNvPr id="8" name="TextBox 7"/>
          <p:cNvSpPr txBox="1"/>
          <p:nvPr/>
        </p:nvSpPr>
        <p:spPr>
          <a:xfrm>
            <a:off x="2075379" y="2601346"/>
            <a:ext cx="731338" cy="400110"/>
          </a:xfrm>
          <a:prstGeom prst="rect">
            <a:avLst/>
          </a:prstGeom>
          <a:solidFill>
            <a:srgbClr val="FFFFFF"/>
          </a:solidFill>
        </p:spPr>
        <p:txBody>
          <a:bodyPr wrap="square" rtlCol="0">
            <a:spAutoFit/>
          </a:bodyPr>
          <a:lstStyle/>
          <a:p>
            <a:r>
              <a:rPr lang="en-US" sz="2000" b="1" dirty="0" smtClean="0"/>
              <a:t>66%</a:t>
            </a:r>
            <a:endParaRPr lang="en-US" sz="2000" b="1" dirty="0"/>
          </a:p>
        </p:txBody>
      </p:sp>
      <p:sp>
        <p:nvSpPr>
          <p:cNvPr id="9" name="TextBox 8"/>
          <p:cNvSpPr txBox="1"/>
          <p:nvPr/>
        </p:nvSpPr>
        <p:spPr>
          <a:xfrm>
            <a:off x="2685915" y="2101286"/>
            <a:ext cx="612089" cy="369332"/>
          </a:xfrm>
          <a:prstGeom prst="rect">
            <a:avLst/>
          </a:prstGeom>
          <a:solidFill>
            <a:srgbClr val="FBCF53"/>
          </a:solidFill>
        </p:spPr>
        <p:txBody>
          <a:bodyPr wrap="square" rtlCol="0">
            <a:spAutoFit/>
          </a:bodyPr>
          <a:lstStyle/>
          <a:p>
            <a:r>
              <a:rPr lang="en-US" b="1" dirty="0" smtClean="0"/>
              <a:t>79%</a:t>
            </a:r>
            <a:endParaRPr lang="en-US" b="1" dirty="0"/>
          </a:p>
        </p:txBody>
      </p:sp>
      <p:sp>
        <p:nvSpPr>
          <p:cNvPr id="10" name="TextBox 9"/>
          <p:cNvSpPr txBox="1"/>
          <p:nvPr/>
        </p:nvSpPr>
        <p:spPr>
          <a:xfrm>
            <a:off x="6892247" y="2634714"/>
            <a:ext cx="731338" cy="400110"/>
          </a:xfrm>
          <a:prstGeom prst="rect">
            <a:avLst/>
          </a:prstGeom>
          <a:solidFill>
            <a:srgbClr val="FFFFFF"/>
          </a:solidFill>
        </p:spPr>
        <p:txBody>
          <a:bodyPr wrap="square" rtlCol="0">
            <a:spAutoFit/>
          </a:bodyPr>
          <a:lstStyle/>
          <a:p>
            <a:r>
              <a:rPr lang="en-US" sz="2000" b="1" dirty="0" smtClean="0"/>
              <a:t>55%</a:t>
            </a:r>
            <a:endParaRPr lang="en-US" sz="2000" b="1" dirty="0"/>
          </a:p>
        </p:txBody>
      </p:sp>
      <p:sp>
        <p:nvSpPr>
          <p:cNvPr id="11" name="TextBox 10"/>
          <p:cNvSpPr txBox="1"/>
          <p:nvPr/>
        </p:nvSpPr>
        <p:spPr>
          <a:xfrm>
            <a:off x="5276435" y="1765444"/>
            <a:ext cx="1112805" cy="492443"/>
          </a:xfrm>
          <a:prstGeom prst="rect">
            <a:avLst/>
          </a:prstGeom>
          <a:solidFill>
            <a:srgbClr val="FFFFFF"/>
          </a:solidFill>
        </p:spPr>
        <p:txBody>
          <a:bodyPr wrap="none" rtlCol="0">
            <a:spAutoFit/>
          </a:bodyPr>
          <a:lstStyle/>
          <a:p>
            <a:r>
              <a:rPr lang="en-US" sz="2600" b="1" dirty="0" smtClean="0">
                <a:solidFill>
                  <a:srgbClr val="CC3399"/>
                </a:solidFill>
              </a:rPr>
              <a:t>10,803</a:t>
            </a:r>
            <a:endParaRPr lang="en-US" sz="2600" b="1" dirty="0">
              <a:solidFill>
                <a:srgbClr val="CC3399"/>
              </a:solidFill>
            </a:endParaRPr>
          </a:p>
        </p:txBody>
      </p:sp>
      <p:sp>
        <p:nvSpPr>
          <p:cNvPr id="12" name="TextBox 11"/>
          <p:cNvSpPr txBox="1"/>
          <p:nvPr/>
        </p:nvSpPr>
        <p:spPr>
          <a:xfrm>
            <a:off x="651619" y="3563860"/>
            <a:ext cx="944489" cy="492443"/>
          </a:xfrm>
          <a:prstGeom prst="rect">
            <a:avLst/>
          </a:prstGeom>
          <a:solidFill>
            <a:srgbClr val="FFFFFF"/>
          </a:solidFill>
        </p:spPr>
        <p:txBody>
          <a:bodyPr wrap="none" rtlCol="0">
            <a:spAutoFit/>
          </a:bodyPr>
          <a:lstStyle/>
          <a:p>
            <a:r>
              <a:rPr lang="en-US" sz="2600" b="1" dirty="0" smtClean="0">
                <a:solidFill>
                  <a:srgbClr val="CC3399"/>
                </a:solidFill>
              </a:rPr>
              <a:t>3,098</a:t>
            </a:r>
            <a:endParaRPr lang="en-US" sz="2600" b="1" dirty="0">
              <a:solidFill>
                <a:srgbClr val="CC3399"/>
              </a:solidFill>
            </a:endParaRPr>
          </a:p>
        </p:txBody>
      </p:sp>
      <p:sp>
        <p:nvSpPr>
          <p:cNvPr id="13" name="TextBox 12"/>
          <p:cNvSpPr txBox="1"/>
          <p:nvPr/>
        </p:nvSpPr>
        <p:spPr>
          <a:xfrm>
            <a:off x="2838315" y="3871637"/>
            <a:ext cx="612089" cy="369332"/>
          </a:xfrm>
          <a:prstGeom prst="rect">
            <a:avLst/>
          </a:prstGeom>
          <a:solidFill>
            <a:srgbClr val="FBCF53"/>
          </a:solidFill>
        </p:spPr>
        <p:txBody>
          <a:bodyPr wrap="square" rtlCol="0">
            <a:spAutoFit/>
          </a:bodyPr>
          <a:lstStyle/>
          <a:p>
            <a:r>
              <a:rPr lang="en-US" b="1" dirty="0" smtClean="0"/>
              <a:t>91%</a:t>
            </a:r>
            <a:endParaRPr lang="en-US" b="1" dirty="0"/>
          </a:p>
        </p:txBody>
      </p:sp>
      <p:sp>
        <p:nvSpPr>
          <p:cNvPr id="14" name="TextBox 13"/>
          <p:cNvSpPr txBox="1"/>
          <p:nvPr/>
        </p:nvSpPr>
        <p:spPr>
          <a:xfrm>
            <a:off x="2164262" y="4373244"/>
            <a:ext cx="731338" cy="400110"/>
          </a:xfrm>
          <a:prstGeom prst="rect">
            <a:avLst/>
          </a:prstGeom>
          <a:solidFill>
            <a:srgbClr val="FFFFFF"/>
          </a:solidFill>
        </p:spPr>
        <p:txBody>
          <a:bodyPr wrap="square" rtlCol="0">
            <a:spAutoFit/>
          </a:bodyPr>
          <a:lstStyle/>
          <a:p>
            <a:r>
              <a:rPr lang="en-US" sz="2000" b="1" dirty="0" smtClean="0"/>
              <a:t>55%</a:t>
            </a:r>
            <a:endParaRPr lang="en-US" sz="2000" b="1" dirty="0"/>
          </a:p>
        </p:txBody>
      </p:sp>
      <p:sp>
        <p:nvSpPr>
          <p:cNvPr id="15" name="TextBox 14"/>
          <p:cNvSpPr txBox="1"/>
          <p:nvPr/>
        </p:nvSpPr>
        <p:spPr>
          <a:xfrm>
            <a:off x="6981129" y="4388533"/>
            <a:ext cx="731338" cy="400110"/>
          </a:xfrm>
          <a:prstGeom prst="rect">
            <a:avLst/>
          </a:prstGeom>
          <a:solidFill>
            <a:srgbClr val="FFFFFF"/>
          </a:solidFill>
        </p:spPr>
        <p:txBody>
          <a:bodyPr wrap="square" rtlCol="0">
            <a:spAutoFit/>
          </a:bodyPr>
          <a:lstStyle/>
          <a:p>
            <a:r>
              <a:rPr lang="en-US" sz="2000" b="1" dirty="0" smtClean="0"/>
              <a:t>72%</a:t>
            </a:r>
            <a:endParaRPr lang="en-US" sz="2000" b="1" dirty="0"/>
          </a:p>
        </p:txBody>
      </p:sp>
      <p:graphicFrame>
        <p:nvGraphicFramePr>
          <p:cNvPr id="18" name="Chart 17"/>
          <p:cNvGraphicFramePr/>
          <p:nvPr>
            <p:extLst>
              <p:ext uri="{D42A27DB-BD31-4B8C-83A1-F6EECF244321}">
                <p14:modId xmlns:p14="http://schemas.microsoft.com/office/powerpoint/2010/main" val="2799176589"/>
              </p:ext>
            </p:extLst>
          </p:nvPr>
        </p:nvGraphicFramePr>
        <p:xfrm>
          <a:off x="6274563" y="1411605"/>
          <a:ext cx="2698043" cy="137936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7623585" y="1929562"/>
            <a:ext cx="503273" cy="307777"/>
          </a:xfrm>
          <a:prstGeom prst="rect">
            <a:avLst/>
          </a:prstGeom>
          <a:solidFill>
            <a:srgbClr val="FBCF53"/>
          </a:solidFill>
        </p:spPr>
        <p:txBody>
          <a:bodyPr wrap="square" rtlCol="0">
            <a:spAutoFit/>
          </a:bodyPr>
          <a:lstStyle/>
          <a:p>
            <a:r>
              <a:rPr lang="en-US" sz="1400" b="1" dirty="0" smtClean="0"/>
              <a:t>54%</a:t>
            </a:r>
            <a:endParaRPr lang="en-US" sz="1400" b="1" dirty="0"/>
          </a:p>
        </p:txBody>
      </p:sp>
      <p:sp>
        <p:nvSpPr>
          <p:cNvPr id="21" name="TextBox 20"/>
          <p:cNvSpPr txBox="1"/>
          <p:nvPr/>
        </p:nvSpPr>
        <p:spPr>
          <a:xfrm>
            <a:off x="5418947" y="3572155"/>
            <a:ext cx="1112805" cy="492443"/>
          </a:xfrm>
          <a:prstGeom prst="rect">
            <a:avLst/>
          </a:prstGeom>
          <a:solidFill>
            <a:srgbClr val="FFFFFF"/>
          </a:solidFill>
        </p:spPr>
        <p:txBody>
          <a:bodyPr wrap="none" rtlCol="0">
            <a:spAutoFit/>
          </a:bodyPr>
          <a:lstStyle/>
          <a:p>
            <a:r>
              <a:rPr lang="en-US" sz="2600" b="1" dirty="0" smtClean="0">
                <a:solidFill>
                  <a:srgbClr val="CC3399"/>
                </a:solidFill>
              </a:rPr>
              <a:t>17,540</a:t>
            </a:r>
            <a:endParaRPr lang="en-US" sz="2600" b="1" dirty="0">
              <a:solidFill>
                <a:srgbClr val="CC3399"/>
              </a:solidFill>
            </a:endParaRPr>
          </a:p>
        </p:txBody>
      </p:sp>
    </p:spTree>
    <p:extLst>
      <p:ext uri="{BB962C8B-B14F-4D97-AF65-F5344CB8AC3E}">
        <p14:creationId xmlns:p14="http://schemas.microsoft.com/office/powerpoint/2010/main" val="1427790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8654" y="290456"/>
            <a:ext cx="6174890" cy="523220"/>
          </a:xfrm>
          <a:prstGeom prst="rect">
            <a:avLst/>
          </a:prstGeom>
          <a:noFill/>
        </p:spPr>
        <p:txBody>
          <a:bodyPr wrap="square" rtlCol="0">
            <a:spAutoFit/>
          </a:bodyPr>
          <a:lstStyle/>
          <a:p>
            <a:r>
              <a:rPr lang="en-US" sz="2800" b="1" dirty="0" smtClean="0">
                <a:solidFill>
                  <a:srgbClr val="15A3BC"/>
                </a:solidFill>
                <a:latin typeface="Montserrat"/>
              </a:rPr>
              <a:t>Questions?</a:t>
            </a:r>
            <a:endParaRPr lang="en-US" sz="2800" b="1" dirty="0">
              <a:solidFill>
                <a:srgbClr val="15A3BC"/>
              </a:solidFill>
              <a:latin typeface="Montserrat"/>
            </a:endParaRPr>
          </a:p>
        </p:txBody>
      </p:sp>
      <p:pic>
        <p:nvPicPr>
          <p:cNvPr id="3" name="Picture 2"/>
          <p:cNvPicPr>
            <a:picLocks noChangeAspect="1"/>
          </p:cNvPicPr>
          <p:nvPr/>
        </p:nvPicPr>
        <p:blipFill>
          <a:blip r:embed="rId2"/>
          <a:stretch>
            <a:fillRect/>
          </a:stretch>
        </p:blipFill>
        <p:spPr>
          <a:xfrm>
            <a:off x="7961273" y="0"/>
            <a:ext cx="1182727" cy="1304657"/>
          </a:xfrm>
          <a:prstGeom prst="rect">
            <a:avLst/>
          </a:prstGeom>
        </p:spPr>
      </p:pic>
      <p:sp>
        <p:nvSpPr>
          <p:cNvPr id="5" name="TextBox 4"/>
          <p:cNvSpPr txBox="1"/>
          <p:nvPr/>
        </p:nvSpPr>
        <p:spPr>
          <a:xfrm>
            <a:off x="2734764" y="1981075"/>
            <a:ext cx="6696301" cy="2308324"/>
          </a:xfrm>
          <a:prstGeom prst="rect">
            <a:avLst/>
          </a:prstGeom>
          <a:noFill/>
        </p:spPr>
        <p:txBody>
          <a:bodyPr wrap="square" rtlCol="0">
            <a:spAutoFit/>
          </a:bodyPr>
          <a:lstStyle/>
          <a:p>
            <a:r>
              <a:rPr lang="en-US" b="1" dirty="0" smtClean="0"/>
              <a:t>Feel free to contact us with questions or data requests:</a:t>
            </a:r>
          </a:p>
          <a:p>
            <a:endParaRPr lang="en-US" dirty="0"/>
          </a:p>
          <a:p>
            <a:r>
              <a:rPr lang="en-US" dirty="0" smtClean="0"/>
              <a:t>           Jennifer Bertram			     Stephanie Hogenson</a:t>
            </a:r>
          </a:p>
          <a:p>
            <a:r>
              <a:rPr lang="en-US" dirty="0" smtClean="0"/>
              <a:t>     KIDS COUNT Coordinator			Outreach Director</a:t>
            </a:r>
          </a:p>
          <a:p>
            <a:r>
              <a:rPr lang="en-US" dirty="0" smtClean="0"/>
              <a:t>jbertram@childrensdefense.org</a:t>
            </a:r>
            <a:r>
              <a:rPr lang="en-US" dirty="0"/>
              <a:t> </a:t>
            </a:r>
            <a:r>
              <a:rPr lang="en-US" dirty="0" smtClean="0"/>
              <a:t>   shogenson@childrensdefense.org</a:t>
            </a:r>
          </a:p>
          <a:p>
            <a:r>
              <a:rPr lang="en-US" dirty="0" smtClean="0"/>
              <a:t>           651-855-1172			</a:t>
            </a:r>
            <a:r>
              <a:rPr lang="en-US" dirty="0"/>
              <a:t> </a:t>
            </a:r>
            <a:r>
              <a:rPr lang="en-US" dirty="0" smtClean="0"/>
              <a:t>             651-855-1175</a:t>
            </a:r>
          </a:p>
          <a:p>
            <a:endParaRPr lang="en-US" dirty="0"/>
          </a:p>
          <a:p>
            <a:endParaRPr lang="en-US" dirty="0"/>
          </a:p>
        </p:txBody>
      </p:sp>
      <p:pic>
        <p:nvPicPr>
          <p:cNvPr id="6" name="Picture 15" descr="DSC0698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905000"/>
            <a:ext cx="2706669" cy="203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692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9400" y="1250951"/>
            <a:ext cx="8534400" cy="3238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500"/>
              </a:spcAft>
            </a:pPr>
            <a:r>
              <a:rPr lang="en-US" sz="1800" dirty="0" smtClean="0">
                <a:latin typeface="Montserrat SemiBold"/>
              </a:rPr>
              <a:t>Legislative Advocacy</a:t>
            </a:r>
          </a:p>
          <a:p>
            <a:pPr marL="285750" indent="-285750" algn="l">
              <a:lnSpc>
                <a:spcPct val="110000"/>
              </a:lnSpc>
              <a:spcAft>
                <a:spcPts val="500"/>
              </a:spcAft>
              <a:buFont typeface="Arial" panose="020B0604020202020204" pitchFamily="34" charset="0"/>
              <a:buChar char="•"/>
              <a:defRPr/>
            </a:pPr>
            <a:r>
              <a:rPr lang="en-US" sz="1800" dirty="0">
                <a:latin typeface="Montserrat Regular"/>
                <a:cs typeface="Montserrat Regular"/>
              </a:rPr>
              <a:t>Early Childhood</a:t>
            </a:r>
          </a:p>
          <a:p>
            <a:pPr marL="285750" indent="-285750" algn="l">
              <a:lnSpc>
                <a:spcPct val="110000"/>
              </a:lnSpc>
              <a:spcAft>
                <a:spcPts val="500"/>
              </a:spcAft>
              <a:buFont typeface="Arial" panose="020B0604020202020204" pitchFamily="34" charset="0"/>
              <a:buChar char="•"/>
              <a:defRPr/>
            </a:pPr>
            <a:r>
              <a:rPr lang="en-US" sz="1800" dirty="0">
                <a:latin typeface="Montserrat Regular"/>
                <a:cs typeface="Montserrat Regular"/>
              </a:rPr>
              <a:t>Health Care</a:t>
            </a:r>
          </a:p>
          <a:p>
            <a:pPr marL="285750" indent="-285750" algn="l">
              <a:lnSpc>
                <a:spcPct val="110000"/>
              </a:lnSpc>
              <a:spcAft>
                <a:spcPts val="500"/>
              </a:spcAft>
              <a:buFont typeface="Arial" panose="020B0604020202020204" pitchFamily="34" charset="0"/>
              <a:buChar char="•"/>
              <a:defRPr/>
            </a:pPr>
            <a:r>
              <a:rPr lang="en-US" sz="1800" dirty="0">
                <a:latin typeface="Montserrat Regular"/>
                <a:cs typeface="Montserrat Regular"/>
              </a:rPr>
              <a:t>Child Care</a:t>
            </a:r>
          </a:p>
          <a:p>
            <a:pPr marL="285750" indent="-285750" algn="l">
              <a:lnSpc>
                <a:spcPct val="110000"/>
              </a:lnSpc>
              <a:spcAft>
                <a:spcPts val="500"/>
              </a:spcAft>
              <a:buFont typeface="Arial" panose="020B0604020202020204" pitchFamily="34" charset="0"/>
              <a:buChar char="•"/>
              <a:defRPr/>
            </a:pPr>
            <a:r>
              <a:rPr lang="en-US" sz="1800" dirty="0">
                <a:latin typeface="Montserrat Regular"/>
                <a:cs typeface="Montserrat Regular"/>
              </a:rPr>
              <a:t>Child Well-Being</a:t>
            </a:r>
          </a:p>
          <a:p>
            <a:pPr marL="285750" indent="-285750" algn="l">
              <a:lnSpc>
                <a:spcPct val="110000"/>
              </a:lnSpc>
              <a:spcAft>
                <a:spcPts val="500"/>
              </a:spcAft>
              <a:buFont typeface="Arial" panose="020B0604020202020204" pitchFamily="34" charset="0"/>
              <a:buChar char="•"/>
              <a:defRPr/>
            </a:pPr>
            <a:r>
              <a:rPr lang="en-US" sz="1800" dirty="0">
                <a:latin typeface="Montserrat Regular"/>
                <a:cs typeface="Montserrat Regular"/>
              </a:rPr>
              <a:t>Economic Security</a:t>
            </a:r>
          </a:p>
          <a:p>
            <a:pPr algn="l">
              <a:spcAft>
                <a:spcPts val="500"/>
              </a:spcAft>
            </a:pPr>
            <a:endParaRPr lang="en-US" sz="1800" baseline="0" dirty="0" smtClean="0">
              <a:latin typeface="Montserrat Regular"/>
              <a:cs typeface="Montserrat Regular"/>
            </a:endParaRPr>
          </a:p>
          <a:p>
            <a:pPr marR="0" algn="l" defTabSz="457200" rtl="0" eaLnBrk="1" fontAlgn="auto" latinLnBrk="0" hangingPunct="1">
              <a:lnSpc>
                <a:spcPct val="110000"/>
              </a:lnSpc>
              <a:spcBef>
                <a:spcPct val="0"/>
              </a:spcBef>
              <a:spcAft>
                <a:spcPts val="500"/>
              </a:spcAft>
              <a:buClrTx/>
              <a:buSzTx/>
              <a:tabLst/>
              <a:defRPr/>
            </a:pPr>
            <a:r>
              <a:rPr lang="en-US" sz="1800" baseline="0" dirty="0" smtClean="0">
                <a:latin typeface="Montserrat Regular"/>
                <a:cs typeface="Montserrat Regular"/>
              </a:rPr>
              <a:t>Research &amp; Education</a:t>
            </a:r>
          </a:p>
          <a:p>
            <a:pPr marL="285750" marR="0" indent="-285750" algn="l" defTabSz="457200" rtl="0" eaLnBrk="1" fontAlgn="auto" latinLnBrk="0" hangingPunct="1">
              <a:lnSpc>
                <a:spcPct val="110000"/>
              </a:lnSpc>
              <a:spcBef>
                <a:spcPct val="0"/>
              </a:spcBef>
              <a:spcAft>
                <a:spcPts val="500"/>
              </a:spcAft>
              <a:buClrTx/>
              <a:buSzTx/>
              <a:buFont typeface="Arial" panose="020B0604020202020204" pitchFamily="34" charset="0"/>
              <a:buChar char="•"/>
              <a:tabLst/>
              <a:defRPr/>
            </a:pPr>
            <a:r>
              <a:rPr lang="en-US" sz="1400" b="0" i="0" kern="1200" dirty="0" smtClean="0">
                <a:solidFill>
                  <a:schemeClr val="tx1"/>
                </a:solidFill>
                <a:effectLst/>
                <a:latin typeface="Montserrat Regular"/>
                <a:cs typeface="Montserrat Regular"/>
              </a:rPr>
              <a:t>Issue research</a:t>
            </a:r>
          </a:p>
          <a:p>
            <a:pPr marL="285750" indent="-285750" algn="l">
              <a:lnSpc>
                <a:spcPct val="110000"/>
              </a:lnSpc>
              <a:spcAft>
                <a:spcPts val="500"/>
              </a:spcAft>
              <a:buFont typeface="Arial" panose="020B0604020202020204" pitchFamily="34" charset="0"/>
              <a:buChar char="•"/>
              <a:defRPr/>
            </a:pPr>
            <a:r>
              <a:rPr lang="en-US" sz="1400" baseline="0" dirty="0" smtClean="0">
                <a:latin typeface="Montserrat Regular"/>
                <a:cs typeface="Montserrat Regular"/>
              </a:rPr>
              <a:t>KIDS COUNT</a:t>
            </a:r>
            <a:r>
              <a:rPr lang="en-US" altLang="en-US" sz="1400" baseline="30000" dirty="0">
                <a:latin typeface="Montserrat Regular"/>
                <a:ea typeface="MS PGothic" panose="020B0600070205080204" pitchFamily="34" charset="-128"/>
              </a:rPr>
              <a:t> ®</a:t>
            </a:r>
            <a:endParaRPr lang="en-US" sz="1400" b="0" i="0" kern="1200" baseline="0" dirty="0" smtClean="0">
              <a:solidFill>
                <a:schemeClr val="tx1"/>
              </a:solidFill>
              <a:effectLst/>
              <a:latin typeface="Montserrat Regular"/>
              <a:cs typeface="Montserrat Regular"/>
            </a:endParaRPr>
          </a:p>
        </p:txBody>
      </p:sp>
      <p:sp>
        <p:nvSpPr>
          <p:cNvPr id="3" name="Title 1"/>
          <p:cNvSpPr txBox="1">
            <a:spLocks/>
          </p:cNvSpPr>
          <p:nvPr/>
        </p:nvSpPr>
        <p:spPr>
          <a:xfrm>
            <a:off x="2673350" y="68663"/>
            <a:ext cx="5003800" cy="11212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15A3BC"/>
                </a:solidFill>
                <a:latin typeface="Montserrat"/>
              </a:rPr>
              <a:t>Children’s Defense Fund - Minnesota</a:t>
            </a:r>
            <a:endParaRPr lang="en-US" sz="2800" b="1" dirty="0">
              <a:solidFill>
                <a:srgbClr val="15A3BC"/>
              </a:solidFill>
              <a:latin typeface="Montserrat"/>
            </a:endParaRPr>
          </a:p>
        </p:txBody>
      </p:sp>
      <p:pic>
        <p:nvPicPr>
          <p:cNvPr id="4" name="Picture 16" descr="DSC021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1375642"/>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46247" y="3591303"/>
            <a:ext cx="2420505" cy="800219"/>
          </a:xfrm>
          <a:prstGeom prst="rect">
            <a:avLst/>
          </a:prstGeom>
          <a:noFill/>
        </p:spPr>
        <p:txBody>
          <a:bodyPr wrap="square" rtlCol="0">
            <a:spAutoFit/>
          </a:bodyPr>
          <a:lstStyle/>
          <a:p>
            <a:r>
              <a:rPr lang="en-US" dirty="0" smtClean="0">
                <a:latin typeface="Montserrat Regular"/>
              </a:rPr>
              <a:t>Youth Leadership</a:t>
            </a:r>
          </a:p>
          <a:p>
            <a:pPr marL="285750" indent="-285750">
              <a:buFont typeface="Arial" panose="020B0604020202020204" pitchFamily="34" charset="0"/>
              <a:buChar char="•"/>
            </a:pPr>
            <a:r>
              <a:rPr lang="en-US" sz="1400" dirty="0" smtClean="0">
                <a:latin typeface="Montserrat Regular"/>
              </a:rPr>
              <a:t>Freedom Schools</a:t>
            </a:r>
            <a:r>
              <a:rPr lang="en-US" altLang="en-US" sz="1400" baseline="30000" dirty="0" smtClean="0">
                <a:latin typeface="Montserrat Regular"/>
                <a:ea typeface="MS PGothic" panose="020B0600070205080204" pitchFamily="34" charset="-128"/>
              </a:rPr>
              <a:t> ®</a:t>
            </a:r>
            <a:endParaRPr lang="en-US" sz="1400" dirty="0" smtClean="0">
              <a:latin typeface="Montserrat Regular"/>
            </a:endParaRPr>
          </a:p>
          <a:p>
            <a:pPr marL="285750" indent="-285750">
              <a:buFont typeface="Arial" panose="020B0604020202020204" pitchFamily="34" charset="0"/>
              <a:buChar char="•"/>
            </a:pPr>
            <a:r>
              <a:rPr lang="en-US" sz="1400" dirty="0" smtClean="0">
                <a:latin typeface="Montserrat Regular"/>
              </a:rPr>
              <a:t>Beat the Odds</a:t>
            </a:r>
            <a:r>
              <a:rPr lang="en-US" altLang="en-US" sz="1400" baseline="30000" dirty="0">
                <a:latin typeface="Montserrat Regular"/>
                <a:ea typeface="MS PGothic" panose="020B0600070205080204" pitchFamily="34" charset="-128"/>
              </a:rPr>
              <a:t> ®</a:t>
            </a:r>
            <a:endParaRPr lang="en-US" sz="1400" dirty="0">
              <a:latin typeface="Montserrat Regular"/>
            </a:endParaRPr>
          </a:p>
        </p:txBody>
      </p:sp>
      <p:sp>
        <p:nvSpPr>
          <p:cNvPr id="7" name="TextBox 6"/>
          <p:cNvSpPr txBox="1"/>
          <p:nvPr/>
        </p:nvSpPr>
        <p:spPr>
          <a:xfrm>
            <a:off x="3378680" y="1371556"/>
            <a:ext cx="2776682" cy="800219"/>
          </a:xfrm>
          <a:prstGeom prst="rect">
            <a:avLst/>
          </a:prstGeom>
          <a:noFill/>
        </p:spPr>
        <p:txBody>
          <a:bodyPr wrap="square" rtlCol="0">
            <a:spAutoFit/>
          </a:bodyPr>
          <a:lstStyle/>
          <a:p>
            <a:r>
              <a:rPr lang="en-US" dirty="0" smtClean="0">
                <a:latin typeface="Montserrat Regular"/>
              </a:rPr>
              <a:t>Outreach &amp; Organizing</a:t>
            </a:r>
          </a:p>
          <a:p>
            <a:pPr marL="285750" indent="-285750">
              <a:buFont typeface="Arial" panose="020B0604020202020204" pitchFamily="34" charset="0"/>
              <a:buChar char="•"/>
            </a:pPr>
            <a:r>
              <a:rPr lang="en-US" sz="1400" dirty="0" smtClean="0">
                <a:latin typeface="Montserrat Regular"/>
              </a:rPr>
              <a:t>Bridge to Benefits</a:t>
            </a:r>
          </a:p>
          <a:p>
            <a:pPr marL="285750" indent="-285750">
              <a:buFont typeface="Arial" panose="020B0604020202020204" pitchFamily="34" charset="0"/>
              <a:buChar char="•"/>
            </a:pPr>
            <a:r>
              <a:rPr lang="en-US" sz="1400" dirty="0" smtClean="0">
                <a:latin typeface="Montserrat Regular"/>
              </a:rPr>
              <a:t>Voices &amp; Choices Coalition</a:t>
            </a:r>
            <a:endParaRPr lang="en-US" sz="1400" dirty="0">
              <a:latin typeface="Montserrat Regula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219" y="2359557"/>
            <a:ext cx="1904762" cy="2463492"/>
          </a:xfrm>
          <a:prstGeom prst="rect">
            <a:avLst/>
          </a:prstGeom>
        </p:spPr>
      </p:pic>
    </p:spTree>
    <p:extLst>
      <p:ext uri="{BB962C8B-B14F-4D97-AF65-F5344CB8AC3E}">
        <p14:creationId xmlns:p14="http://schemas.microsoft.com/office/powerpoint/2010/main" val="555665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1" y="249383"/>
            <a:ext cx="6733309" cy="523220"/>
          </a:xfrm>
          <a:prstGeom prst="rect">
            <a:avLst/>
          </a:prstGeom>
          <a:noFill/>
        </p:spPr>
        <p:txBody>
          <a:bodyPr wrap="square" rtlCol="0">
            <a:spAutoFit/>
          </a:bodyPr>
          <a:lstStyle/>
          <a:p>
            <a:r>
              <a:rPr lang="en-US" sz="2800" b="1" dirty="0" smtClean="0">
                <a:solidFill>
                  <a:srgbClr val="15A3BC"/>
                </a:solidFill>
                <a:latin typeface="Montserrat Regular"/>
              </a:rPr>
              <a:t>KIDS COUNT Ranks Minnesota Fourth </a:t>
            </a:r>
            <a:endParaRPr lang="en-US" sz="2800" b="1" dirty="0">
              <a:solidFill>
                <a:srgbClr val="15A3BC"/>
              </a:solidFill>
              <a:latin typeface="Montserrat Regular"/>
            </a:endParaRPr>
          </a:p>
        </p:txBody>
      </p:sp>
      <p:sp>
        <p:nvSpPr>
          <p:cNvPr id="4" name="TextBox 3"/>
          <p:cNvSpPr txBox="1"/>
          <p:nvPr/>
        </p:nvSpPr>
        <p:spPr>
          <a:xfrm>
            <a:off x="1294530" y="1435026"/>
            <a:ext cx="4078371" cy="2031325"/>
          </a:xfrm>
          <a:prstGeom prst="rect">
            <a:avLst/>
          </a:prstGeom>
          <a:noFill/>
        </p:spPr>
        <p:txBody>
          <a:bodyPr wrap="square" rtlCol="0">
            <a:spAutoFit/>
          </a:bodyPr>
          <a:lstStyle/>
          <a:p>
            <a:r>
              <a:rPr lang="en-US" dirty="0" smtClean="0">
                <a:latin typeface="Montserrat"/>
              </a:rPr>
              <a:t>Annie E. Casey Foundation KIDS COUNT ranked Minnesota 4</a:t>
            </a:r>
            <a:r>
              <a:rPr lang="en-US" baseline="30000" dirty="0" smtClean="0">
                <a:latin typeface="Montserrat"/>
              </a:rPr>
              <a:t>th</a:t>
            </a:r>
            <a:r>
              <a:rPr lang="en-US" dirty="0" smtClean="0">
                <a:latin typeface="Montserrat"/>
              </a:rPr>
              <a:t> overall in 2018</a:t>
            </a:r>
          </a:p>
          <a:p>
            <a:pPr marL="285750" indent="-285750">
              <a:buFont typeface="Arial" panose="020B0604020202020204" pitchFamily="34" charset="0"/>
              <a:buChar char="•"/>
            </a:pPr>
            <a:r>
              <a:rPr lang="en-US" dirty="0" smtClean="0">
                <a:latin typeface="Montserrat"/>
              </a:rPr>
              <a:t>5</a:t>
            </a:r>
            <a:r>
              <a:rPr lang="en-US" baseline="30000" dirty="0" smtClean="0">
                <a:latin typeface="Montserrat"/>
              </a:rPr>
              <a:t>th</a:t>
            </a:r>
            <a:r>
              <a:rPr lang="en-US" dirty="0" smtClean="0">
                <a:latin typeface="Montserrat"/>
              </a:rPr>
              <a:t> in Family and Community</a:t>
            </a:r>
          </a:p>
          <a:p>
            <a:pPr marL="285750" indent="-285750">
              <a:buFont typeface="Arial" panose="020B0604020202020204" pitchFamily="34" charset="0"/>
              <a:buChar char="•"/>
            </a:pPr>
            <a:r>
              <a:rPr lang="en-US" dirty="0" smtClean="0">
                <a:latin typeface="Montserrat"/>
              </a:rPr>
              <a:t>11</a:t>
            </a:r>
            <a:r>
              <a:rPr lang="en-US" baseline="30000" dirty="0" smtClean="0">
                <a:latin typeface="Montserrat"/>
              </a:rPr>
              <a:t>th</a:t>
            </a:r>
            <a:r>
              <a:rPr lang="en-US" dirty="0" smtClean="0">
                <a:latin typeface="Montserrat"/>
              </a:rPr>
              <a:t> in Education</a:t>
            </a:r>
          </a:p>
          <a:p>
            <a:pPr marL="285750" indent="-285750">
              <a:buFont typeface="Arial" panose="020B0604020202020204" pitchFamily="34" charset="0"/>
              <a:buChar char="•"/>
            </a:pPr>
            <a:r>
              <a:rPr lang="en-US" dirty="0" smtClean="0">
                <a:latin typeface="Montserrat"/>
              </a:rPr>
              <a:t>5</a:t>
            </a:r>
            <a:r>
              <a:rPr lang="en-US" baseline="30000" dirty="0" smtClean="0">
                <a:latin typeface="Montserrat"/>
              </a:rPr>
              <a:t>th</a:t>
            </a:r>
            <a:r>
              <a:rPr lang="en-US" dirty="0" smtClean="0">
                <a:latin typeface="Montserrat"/>
              </a:rPr>
              <a:t> in Economic Well-being</a:t>
            </a:r>
          </a:p>
          <a:p>
            <a:pPr marL="285750" indent="-285750">
              <a:buFont typeface="Arial" panose="020B0604020202020204" pitchFamily="34" charset="0"/>
              <a:buChar char="•"/>
            </a:pPr>
            <a:r>
              <a:rPr lang="en-US" dirty="0" smtClean="0">
                <a:latin typeface="Montserrat"/>
              </a:rPr>
              <a:t>6</a:t>
            </a:r>
            <a:r>
              <a:rPr lang="en-US" baseline="30000" dirty="0" smtClean="0">
                <a:latin typeface="Montserrat"/>
              </a:rPr>
              <a:t>th</a:t>
            </a:r>
            <a:r>
              <a:rPr lang="en-US" dirty="0" smtClean="0">
                <a:latin typeface="Montserrat"/>
              </a:rPr>
              <a:t> in Health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943" y="1435026"/>
            <a:ext cx="2028825" cy="3048000"/>
          </a:xfrm>
          <a:prstGeom prst="rect">
            <a:avLst/>
          </a:prstGeom>
        </p:spPr>
      </p:pic>
      <p:sp>
        <p:nvSpPr>
          <p:cNvPr id="5" name="TextBox 4"/>
          <p:cNvSpPr txBox="1"/>
          <p:nvPr/>
        </p:nvSpPr>
        <p:spPr>
          <a:xfrm>
            <a:off x="0" y="3662230"/>
            <a:ext cx="6528391" cy="1477328"/>
          </a:xfrm>
          <a:prstGeom prst="rect">
            <a:avLst/>
          </a:prstGeom>
          <a:noFill/>
        </p:spPr>
        <p:txBody>
          <a:bodyPr wrap="square" rtlCol="0">
            <a:spAutoFit/>
          </a:bodyPr>
          <a:lstStyle/>
          <a:p>
            <a:pPr algn="ctr"/>
            <a:r>
              <a:rPr lang="en-US" dirty="0">
                <a:latin typeface="Montserrat"/>
              </a:rPr>
              <a:t>However, when data is disaggregated by race and ethnicity Minnesota has some of the worst disparities in outcomes and access to </a:t>
            </a:r>
            <a:r>
              <a:rPr lang="en-US" dirty="0" smtClean="0">
                <a:latin typeface="Montserrat"/>
              </a:rPr>
              <a:t>opportunities for children </a:t>
            </a:r>
            <a:r>
              <a:rPr lang="en-US" dirty="0">
                <a:latin typeface="Montserrat"/>
              </a:rPr>
              <a:t>of color and American Indian children </a:t>
            </a:r>
            <a:r>
              <a:rPr lang="en-US" dirty="0" smtClean="0">
                <a:latin typeface="Montserrat"/>
              </a:rPr>
              <a:t>in the country.</a:t>
            </a:r>
            <a:endParaRPr lang="en-US" dirty="0">
              <a:latin typeface="Montserrat"/>
            </a:endParaRPr>
          </a:p>
          <a:p>
            <a:endParaRPr lang="en-US" dirty="0"/>
          </a:p>
        </p:txBody>
      </p:sp>
    </p:spTree>
    <p:extLst>
      <p:ext uri="{BB962C8B-B14F-4D97-AF65-F5344CB8AC3E}">
        <p14:creationId xmlns:p14="http://schemas.microsoft.com/office/powerpoint/2010/main" val="100313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0596" y="1331032"/>
            <a:ext cx="5643404" cy="369332"/>
          </a:xfrm>
          <a:prstGeom prst="rect">
            <a:avLst/>
          </a:prstGeom>
          <a:noFill/>
        </p:spPr>
        <p:txBody>
          <a:bodyPr wrap="none" rtlCol="0">
            <a:spAutoFit/>
          </a:bodyPr>
          <a:lstStyle/>
          <a:p>
            <a:r>
              <a:rPr lang="en-US" dirty="0" smtClean="0">
                <a:latin typeface="Montserrat"/>
              </a:rPr>
              <a:t>Find state, county, city and congressional district data</a:t>
            </a:r>
            <a:endParaRPr lang="en-US" dirty="0">
              <a:latin typeface="Montserrat"/>
            </a:endParaRPr>
          </a:p>
        </p:txBody>
      </p:sp>
      <p:sp>
        <p:nvSpPr>
          <p:cNvPr id="4" name="TextBox 3"/>
          <p:cNvSpPr txBox="1"/>
          <p:nvPr/>
        </p:nvSpPr>
        <p:spPr>
          <a:xfrm>
            <a:off x="4098663" y="2474259"/>
            <a:ext cx="4528969"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ontserrat"/>
              </a:rPr>
              <a:t>Create custom reports</a:t>
            </a:r>
          </a:p>
          <a:p>
            <a:pPr marL="285750" indent="-285750">
              <a:buFont typeface="Arial" panose="020B0604020202020204" pitchFamily="34" charset="0"/>
              <a:buChar char="•"/>
            </a:pPr>
            <a:r>
              <a:rPr lang="en-US" dirty="0" smtClean="0">
                <a:latin typeface="Montserrat"/>
              </a:rPr>
              <a:t>Compare and rank data for different geographies</a:t>
            </a:r>
          </a:p>
          <a:p>
            <a:pPr marL="285750" indent="-285750">
              <a:buFont typeface="Arial" panose="020B0604020202020204" pitchFamily="34" charset="0"/>
              <a:buChar char="•"/>
            </a:pPr>
            <a:r>
              <a:rPr lang="en-US" dirty="0" smtClean="0">
                <a:latin typeface="Montserrat"/>
              </a:rPr>
              <a:t>Design graphics, maps and trend lines</a:t>
            </a:r>
            <a:endParaRPr lang="en-US" dirty="0">
              <a:latin typeface="Montserrat"/>
            </a:endParaRPr>
          </a:p>
        </p:txBody>
      </p:sp>
      <p:sp>
        <p:nvSpPr>
          <p:cNvPr id="5" name="TextBox 4"/>
          <p:cNvSpPr txBox="1"/>
          <p:nvPr/>
        </p:nvSpPr>
        <p:spPr>
          <a:xfrm>
            <a:off x="2748578" y="441064"/>
            <a:ext cx="6067312" cy="461665"/>
          </a:xfrm>
          <a:prstGeom prst="rect">
            <a:avLst/>
          </a:prstGeom>
          <a:noFill/>
        </p:spPr>
        <p:txBody>
          <a:bodyPr wrap="square" rtlCol="0">
            <a:spAutoFit/>
          </a:bodyPr>
          <a:lstStyle/>
          <a:p>
            <a:r>
              <a:rPr lang="en-US" sz="2400" b="1" dirty="0" smtClean="0">
                <a:solidFill>
                  <a:srgbClr val="15A3BC"/>
                </a:solidFill>
                <a:latin typeface="Montserrat Regular"/>
              </a:rPr>
              <a:t>KIDS COUNT Data Center</a:t>
            </a:r>
            <a:endParaRPr lang="en-US" sz="2400" b="1" dirty="0">
              <a:solidFill>
                <a:srgbClr val="15A3BC"/>
              </a:solidFill>
              <a:latin typeface="Montserrat Regular"/>
            </a:endParaRPr>
          </a:p>
        </p:txBody>
      </p:sp>
      <p:pic>
        <p:nvPicPr>
          <p:cNvPr id="2" name="Picture 1"/>
          <p:cNvPicPr>
            <a:picLocks noChangeAspect="1"/>
          </p:cNvPicPr>
          <p:nvPr/>
        </p:nvPicPr>
        <p:blipFill>
          <a:blip r:embed="rId2"/>
          <a:stretch>
            <a:fillRect/>
          </a:stretch>
        </p:blipFill>
        <p:spPr>
          <a:xfrm>
            <a:off x="221376" y="1968499"/>
            <a:ext cx="3669220" cy="2706123"/>
          </a:xfrm>
          <a:prstGeom prst="rect">
            <a:avLst/>
          </a:prstGeom>
        </p:spPr>
      </p:pic>
    </p:spTree>
    <p:extLst>
      <p:ext uri="{BB962C8B-B14F-4D97-AF65-F5344CB8AC3E}">
        <p14:creationId xmlns:p14="http://schemas.microsoft.com/office/powerpoint/2010/main" val="1847760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59432"/>
            <a:ext cx="6654800" cy="461665"/>
          </a:xfrm>
          <a:prstGeom prst="rect">
            <a:avLst/>
          </a:prstGeom>
          <a:noFill/>
        </p:spPr>
        <p:txBody>
          <a:bodyPr wrap="square" rtlCol="0">
            <a:spAutoFit/>
          </a:bodyPr>
          <a:lstStyle/>
          <a:p>
            <a:pPr algn="ctr"/>
            <a:r>
              <a:rPr lang="en-US" sz="2400" b="1" dirty="0">
                <a:solidFill>
                  <a:srgbClr val="15A3BC"/>
                </a:solidFill>
                <a:latin typeface="Montserrat"/>
              </a:rPr>
              <a:t>Census 2020</a:t>
            </a:r>
          </a:p>
        </p:txBody>
      </p:sp>
      <p:sp>
        <p:nvSpPr>
          <p:cNvPr id="3" name="TextBox 2"/>
          <p:cNvSpPr txBox="1"/>
          <p:nvPr/>
        </p:nvSpPr>
        <p:spPr>
          <a:xfrm>
            <a:off x="977900" y="1587437"/>
            <a:ext cx="4800600" cy="2862322"/>
          </a:xfrm>
          <a:prstGeom prst="rect">
            <a:avLst/>
          </a:prstGeom>
          <a:noFill/>
        </p:spPr>
        <p:txBody>
          <a:bodyPr wrap="square" rtlCol="0">
            <a:spAutoFit/>
          </a:bodyPr>
          <a:lstStyle/>
          <a:p>
            <a:r>
              <a:rPr lang="en-US" dirty="0" smtClean="0">
                <a:latin typeface="Montserrat"/>
              </a:rPr>
              <a:t>Undercounted individuals could cost the state millions of dollars in Federal allocations for many programs that benefit children and families</a:t>
            </a:r>
          </a:p>
          <a:p>
            <a:endParaRPr lang="en-US" dirty="0">
              <a:latin typeface="Montserrat"/>
            </a:endParaRPr>
          </a:p>
          <a:p>
            <a:r>
              <a:rPr lang="en-US" dirty="0" smtClean="0">
                <a:latin typeface="Montserrat"/>
              </a:rPr>
              <a:t>Children under age 5 are among the undercounted groups</a:t>
            </a:r>
          </a:p>
          <a:p>
            <a:endParaRPr lang="en-US" dirty="0">
              <a:latin typeface="Montserrat"/>
            </a:endParaRPr>
          </a:p>
          <a:p>
            <a:r>
              <a:rPr lang="en-US" dirty="0" smtClean="0">
                <a:latin typeface="Montserrat"/>
              </a:rPr>
              <a:t>KIDS COUNT relies on accurate Census data to measure child well-being</a:t>
            </a:r>
            <a:endParaRPr lang="en-US" dirty="0">
              <a:latin typeface="Montserrat"/>
            </a:endParaRPr>
          </a:p>
        </p:txBody>
      </p:sp>
      <p:pic>
        <p:nvPicPr>
          <p:cNvPr id="4" name="Picture 3"/>
          <p:cNvPicPr>
            <a:picLocks noChangeAspect="1"/>
          </p:cNvPicPr>
          <p:nvPr/>
        </p:nvPicPr>
        <p:blipFill>
          <a:blip r:embed="rId2"/>
          <a:stretch>
            <a:fillRect/>
          </a:stretch>
        </p:blipFill>
        <p:spPr>
          <a:xfrm>
            <a:off x="6187349" y="1300098"/>
            <a:ext cx="2169252" cy="3437001"/>
          </a:xfrm>
          <a:prstGeom prst="rect">
            <a:avLst/>
          </a:prstGeom>
        </p:spPr>
      </p:pic>
    </p:spTree>
    <p:extLst>
      <p:ext uri="{BB962C8B-B14F-4D97-AF65-F5344CB8AC3E}">
        <p14:creationId xmlns:p14="http://schemas.microsoft.com/office/powerpoint/2010/main" val="788225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8900" y="218209"/>
            <a:ext cx="6515100" cy="954107"/>
          </a:xfrm>
          <a:prstGeom prst="rect">
            <a:avLst/>
          </a:prstGeom>
          <a:noFill/>
        </p:spPr>
        <p:txBody>
          <a:bodyPr wrap="square" rtlCol="0">
            <a:spAutoFit/>
          </a:bodyPr>
          <a:lstStyle/>
          <a:p>
            <a:r>
              <a:rPr lang="en-US" sz="2800" b="1" dirty="0" smtClean="0">
                <a:solidFill>
                  <a:srgbClr val="15A3BC"/>
                </a:solidFill>
                <a:latin typeface="Montserrat Regular"/>
              </a:rPr>
              <a:t>Examining Data by Race and Ethnicity</a:t>
            </a:r>
            <a:endParaRPr lang="en-US" sz="2800" b="1" dirty="0">
              <a:solidFill>
                <a:srgbClr val="15A3BC"/>
              </a:solidFill>
              <a:latin typeface="Montserrat Regular"/>
            </a:endParaRPr>
          </a:p>
        </p:txBody>
      </p:sp>
      <p:sp>
        <p:nvSpPr>
          <p:cNvPr id="4" name="TextBox 3"/>
          <p:cNvSpPr txBox="1"/>
          <p:nvPr/>
        </p:nvSpPr>
        <p:spPr>
          <a:xfrm>
            <a:off x="207818" y="1496291"/>
            <a:ext cx="3127664"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ontserrat"/>
              </a:rPr>
              <a:t>U.S. Census Bureau and state agencies often use five racial categories in data collection: </a:t>
            </a:r>
          </a:p>
          <a:p>
            <a:pPr marL="742950" lvl="1" indent="-285750">
              <a:buFont typeface="Arial" panose="020B0604020202020204" pitchFamily="34" charset="0"/>
              <a:buChar char="•"/>
            </a:pPr>
            <a:r>
              <a:rPr lang="en-US" dirty="0" smtClean="0">
                <a:latin typeface="Montserrat"/>
              </a:rPr>
              <a:t>American Indian</a:t>
            </a:r>
          </a:p>
          <a:p>
            <a:pPr marL="742950" lvl="1" indent="-285750">
              <a:buFont typeface="Arial" panose="020B0604020202020204" pitchFamily="34" charset="0"/>
              <a:buChar char="•"/>
            </a:pPr>
            <a:r>
              <a:rPr lang="en-US" dirty="0" smtClean="0">
                <a:latin typeface="Montserrat"/>
              </a:rPr>
              <a:t>Asian</a:t>
            </a:r>
          </a:p>
          <a:p>
            <a:pPr marL="742950" lvl="1" indent="-285750">
              <a:buFont typeface="Arial" panose="020B0604020202020204" pitchFamily="34" charset="0"/>
              <a:buChar char="•"/>
            </a:pPr>
            <a:r>
              <a:rPr lang="en-US" dirty="0" smtClean="0">
                <a:latin typeface="Montserrat"/>
              </a:rPr>
              <a:t>Black</a:t>
            </a:r>
          </a:p>
          <a:p>
            <a:pPr marL="742950" lvl="1" indent="-285750">
              <a:buFont typeface="Arial" panose="020B0604020202020204" pitchFamily="34" charset="0"/>
              <a:buChar char="•"/>
            </a:pPr>
            <a:r>
              <a:rPr lang="en-US" dirty="0" smtClean="0">
                <a:latin typeface="Montserrat"/>
              </a:rPr>
              <a:t>Hispanic or Latino</a:t>
            </a:r>
          </a:p>
          <a:p>
            <a:pPr marL="742950" lvl="1" indent="-285750">
              <a:buFont typeface="Arial" panose="020B0604020202020204" pitchFamily="34" charset="0"/>
              <a:buChar char="•"/>
            </a:pPr>
            <a:r>
              <a:rPr lang="en-US" dirty="0" smtClean="0">
                <a:latin typeface="Montserrat"/>
              </a:rPr>
              <a:t>White</a:t>
            </a:r>
          </a:p>
          <a:p>
            <a:pPr marL="742950" lvl="1" indent="-285750">
              <a:buFont typeface="Arial" panose="020B0604020202020204" pitchFamily="34" charset="0"/>
              <a:buChar char="•"/>
            </a:pPr>
            <a:r>
              <a:rPr lang="en-US" dirty="0" smtClean="0">
                <a:latin typeface="Montserrat"/>
              </a:rPr>
              <a:t>Two or More Races</a:t>
            </a:r>
            <a:endParaRPr lang="en-US" dirty="0">
              <a:latin typeface="Montserrat"/>
            </a:endParaRPr>
          </a:p>
        </p:txBody>
      </p:sp>
      <p:sp>
        <p:nvSpPr>
          <p:cNvPr id="6" name="TextBox 5"/>
          <p:cNvSpPr txBox="1"/>
          <p:nvPr/>
        </p:nvSpPr>
        <p:spPr>
          <a:xfrm>
            <a:off x="6369627" y="1634789"/>
            <a:ext cx="2649682"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ontserrat"/>
              </a:rPr>
              <a:t>Data with additional ethnic categories or nationalities is not often accessible </a:t>
            </a:r>
          </a:p>
          <a:p>
            <a:pPr marL="285750" indent="-285750">
              <a:buFont typeface="Arial" panose="020B0604020202020204" pitchFamily="34" charset="0"/>
              <a:buChar char="•"/>
            </a:pPr>
            <a:r>
              <a:rPr lang="en-US" dirty="0" smtClean="0">
                <a:latin typeface="Montserrat"/>
              </a:rPr>
              <a:t>More stratified data would help identify unique trends for subsets of these racial groups</a:t>
            </a:r>
            <a:endParaRPr lang="en-US" dirty="0">
              <a:latin typeface="Montserra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576" y="1866822"/>
            <a:ext cx="2274656" cy="2121259"/>
          </a:xfrm>
          <a:prstGeom prst="rect">
            <a:avLst/>
          </a:prstGeom>
        </p:spPr>
      </p:pic>
    </p:spTree>
    <p:extLst>
      <p:ext uri="{BB962C8B-B14F-4D97-AF65-F5344CB8AC3E}">
        <p14:creationId xmlns:p14="http://schemas.microsoft.com/office/powerpoint/2010/main" val="140412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4146" y="124691"/>
            <a:ext cx="6296891" cy="954107"/>
          </a:xfrm>
          <a:prstGeom prst="rect">
            <a:avLst/>
          </a:prstGeom>
          <a:noFill/>
        </p:spPr>
        <p:txBody>
          <a:bodyPr wrap="square" rtlCol="0">
            <a:spAutoFit/>
          </a:bodyPr>
          <a:lstStyle/>
          <a:p>
            <a:r>
              <a:rPr lang="en-US" sz="2800" b="1" dirty="0" smtClean="0">
                <a:solidFill>
                  <a:srgbClr val="15A3BC"/>
                </a:solidFill>
                <a:latin typeface="Montserrat Regular"/>
              </a:rPr>
              <a:t>Examining Data by Race and Ethnicity</a:t>
            </a:r>
            <a:endParaRPr lang="en-US" sz="2800" b="1" dirty="0">
              <a:solidFill>
                <a:srgbClr val="15A3BC"/>
              </a:solidFill>
              <a:latin typeface="Montserrat Regular"/>
            </a:endParaRPr>
          </a:p>
        </p:txBody>
      </p:sp>
      <p:sp>
        <p:nvSpPr>
          <p:cNvPr id="4" name="TextBox 3"/>
          <p:cNvSpPr txBox="1"/>
          <p:nvPr/>
        </p:nvSpPr>
        <p:spPr>
          <a:xfrm>
            <a:off x="1084118" y="1569027"/>
            <a:ext cx="6847609"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ontserrat"/>
              </a:rPr>
              <a:t>Minnesota has historically been and continues to be a state with a White majority</a:t>
            </a:r>
          </a:p>
          <a:p>
            <a:endParaRPr lang="en-US" dirty="0" smtClean="0">
              <a:latin typeface="Montserrat"/>
            </a:endParaRPr>
          </a:p>
          <a:p>
            <a:pPr marL="285750" indent="-285750">
              <a:buFont typeface="Arial" panose="020B0604020202020204" pitchFamily="34" charset="0"/>
              <a:buChar char="•"/>
            </a:pPr>
            <a:r>
              <a:rPr lang="en-US" dirty="0" smtClean="0">
                <a:latin typeface="Montserrat"/>
              </a:rPr>
              <a:t>Structural racism has permeated policies and programs for decades, affecting outcomes for children of color and American Indian children</a:t>
            </a:r>
          </a:p>
          <a:p>
            <a:endParaRPr lang="en-US" dirty="0" smtClean="0">
              <a:latin typeface="Montserrat"/>
            </a:endParaRPr>
          </a:p>
          <a:p>
            <a:pPr marL="285750" indent="-285750">
              <a:buFont typeface="Arial" panose="020B0604020202020204" pitchFamily="34" charset="0"/>
              <a:buChar char="•"/>
            </a:pPr>
            <a:r>
              <a:rPr lang="en-US" dirty="0" smtClean="0">
                <a:latin typeface="Montserrat"/>
              </a:rPr>
              <a:t>Expanding the number of racial and ethnic groups in datasets would help us better understand subsets of populations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79392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4949" y="1381707"/>
            <a:ext cx="3581996" cy="3213841"/>
          </a:xfrm>
          <a:prstGeom prst="rect">
            <a:avLst/>
          </a:prstGeom>
        </p:spPr>
      </p:pic>
      <p:sp>
        <p:nvSpPr>
          <p:cNvPr id="5" name="TextBox 4"/>
          <p:cNvSpPr txBox="1"/>
          <p:nvPr/>
        </p:nvSpPr>
        <p:spPr>
          <a:xfrm>
            <a:off x="2527300" y="228600"/>
            <a:ext cx="6616700" cy="461665"/>
          </a:xfrm>
          <a:prstGeom prst="rect">
            <a:avLst/>
          </a:prstGeom>
          <a:noFill/>
        </p:spPr>
        <p:txBody>
          <a:bodyPr wrap="square" rtlCol="0">
            <a:spAutoFit/>
          </a:bodyPr>
          <a:lstStyle/>
          <a:p>
            <a:r>
              <a:rPr lang="en-US" sz="2400" b="1" dirty="0" smtClean="0">
                <a:solidFill>
                  <a:srgbClr val="15A3BC"/>
                </a:solidFill>
                <a:latin typeface="Montserrat"/>
              </a:rPr>
              <a:t>Minnesota Child Population Overview </a:t>
            </a:r>
            <a:endParaRPr lang="en-US" sz="2400" b="1" dirty="0">
              <a:solidFill>
                <a:srgbClr val="15A3BC"/>
              </a:solidFill>
              <a:latin typeface="Montserrat"/>
            </a:endParaRPr>
          </a:p>
        </p:txBody>
      </p:sp>
      <p:sp>
        <p:nvSpPr>
          <p:cNvPr id="6" name="TextBox 5"/>
          <p:cNvSpPr txBox="1"/>
          <p:nvPr/>
        </p:nvSpPr>
        <p:spPr>
          <a:xfrm>
            <a:off x="4612559" y="2207665"/>
            <a:ext cx="4435724" cy="923330"/>
          </a:xfrm>
          <a:prstGeom prst="rect">
            <a:avLst/>
          </a:prstGeom>
          <a:noFill/>
        </p:spPr>
        <p:txBody>
          <a:bodyPr wrap="square" rtlCol="0">
            <a:spAutoFit/>
          </a:bodyPr>
          <a:lstStyle/>
          <a:p>
            <a:r>
              <a:rPr lang="en-US" dirty="0" smtClean="0">
                <a:latin typeface="Montserrat"/>
              </a:rPr>
              <a:t>Racial and ethnic diversity continues to grow in Minnesota - 30% of children are children of color or American Indian.</a:t>
            </a:r>
            <a:endParaRPr lang="en-US" dirty="0">
              <a:latin typeface="Montserrat"/>
            </a:endParaRPr>
          </a:p>
        </p:txBody>
      </p:sp>
      <p:sp>
        <p:nvSpPr>
          <p:cNvPr id="4" name="TextBox 3"/>
          <p:cNvSpPr txBox="1"/>
          <p:nvPr/>
        </p:nvSpPr>
        <p:spPr>
          <a:xfrm>
            <a:off x="4612559" y="3212261"/>
            <a:ext cx="4150640" cy="646331"/>
          </a:xfrm>
          <a:prstGeom prst="rect">
            <a:avLst/>
          </a:prstGeom>
          <a:noFill/>
        </p:spPr>
        <p:txBody>
          <a:bodyPr wrap="square" rtlCol="0">
            <a:spAutoFit/>
          </a:bodyPr>
          <a:lstStyle/>
          <a:p>
            <a:r>
              <a:rPr lang="en-US" dirty="0" smtClean="0">
                <a:latin typeface="Montserrat Regular"/>
              </a:rPr>
              <a:t>Young children under 5 make up 27% of all Minnesota children</a:t>
            </a:r>
            <a:endParaRPr lang="en-US" dirty="0">
              <a:latin typeface="Montserrat Regular"/>
            </a:endParaRPr>
          </a:p>
        </p:txBody>
      </p:sp>
      <p:sp>
        <p:nvSpPr>
          <p:cNvPr id="7" name="TextBox 6"/>
          <p:cNvSpPr txBox="1"/>
          <p:nvPr/>
        </p:nvSpPr>
        <p:spPr>
          <a:xfrm>
            <a:off x="4612559" y="1381803"/>
            <a:ext cx="4435724" cy="646331"/>
          </a:xfrm>
          <a:prstGeom prst="rect">
            <a:avLst/>
          </a:prstGeom>
          <a:noFill/>
        </p:spPr>
        <p:txBody>
          <a:bodyPr wrap="square" rtlCol="0">
            <a:spAutoFit/>
          </a:bodyPr>
          <a:lstStyle/>
          <a:p>
            <a:r>
              <a:rPr lang="en-US" dirty="0" smtClean="0">
                <a:latin typeface="Montserrat Regular"/>
              </a:rPr>
              <a:t>Children (under 18) comprise 23% of total MN population or 1.3 million Minnesotans</a:t>
            </a:r>
            <a:endParaRPr lang="en-US" dirty="0">
              <a:latin typeface="Montserrat Regular"/>
            </a:endParaRPr>
          </a:p>
        </p:txBody>
      </p:sp>
      <p:sp>
        <p:nvSpPr>
          <p:cNvPr id="8" name="TextBox 7"/>
          <p:cNvSpPr txBox="1"/>
          <p:nvPr/>
        </p:nvSpPr>
        <p:spPr>
          <a:xfrm>
            <a:off x="4612559" y="3961123"/>
            <a:ext cx="4150640" cy="646331"/>
          </a:xfrm>
          <a:prstGeom prst="rect">
            <a:avLst/>
          </a:prstGeom>
          <a:noFill/>
        </p:spPr>
        <p:txBody>
          <a:bodyPr wrap="square" rtlCol="0">
            <a:spAutoFit/>
          </a:bodyPr>
          <a:lstStyle/>
          <a:p>
            <a:r>
              <a:rPr lang="en-US" dirty="0" smtClean="0">
                <a:latin typeface="Montserrat Regular"/>
              </a:rPr>
              <a:t>About 70K children per single age group under age 5</a:t>
            </a:r>
            <a:endParaRPr lang="en-US" dirty="0">
              <a:latin typeface="Montserrat Regular"/>
            </a:endParaRPr>
          </a:p>
        </p:txBody>
      </p:sp>
    </p:spTree>
    <p:extLst>
      <p:ext uri="{BB962C8B-B14F-4D97-AF65-F5344CB8AC3E}">
        <p14:creationId xmlns:p14="http://schemas.microsoft.com/office/powerpoint/2010/main" val="1251836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DF-MN_PowerPoint Template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DF_PowerPointTemplate_2014.potx [Read-Only]" id="{3E5A58D4-6F37-4911-B44E-1E53F8A65618}" vid="{82E23F99-BDBC-4B5B-AE44-8B0F094405E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CDF-MN_PowerPoint Template_2018 (002)</Template>
  <TotalTime>13065</TotalTime>
  <Words>1416</Words>
  <Application>Microsoft Office PowerPoint</Application>
  <PresentationFormat>On-screen Show (16:9)</PresentationFormat>
  <Paragraphs>165</Paragraphs>
  <Slides>24</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MS PGothic</vt:lpstr>
      <vt:lpstr>Arial</vt:lpstr>
      <vt:lpstr>Calibri</vt:lpstr>
      <vt:lpstr>Montserrat</vt:lpstr>
      <vt:lpstr>Montserrat Regular</vt:lpstr>
      <vt:lpstr>Montserrat SemiBold</vt:lpstr>
      <vt:lpstr>CDF-MN_PowerPoint Template_2018</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Bertram</dc:creator>
  <cp:lastModifiedBy>Eric Armacanqui</cp:lastModifiedBy>
  <cp:revision>138</cp:revision>
  <cp:lastPrinted>2014-11-13T20:46:22Z</cp:lastPrinted>
  <dcterms:created xsi:type="dcterms:W3CDTF">2018-09-25T21:52:18Z</dcterms:created>
  <dcterms:modified xsi:type="dcterms:W3CDTF">2019-01-23T20:30:16Z</dcterms:modified>
</cp:coreProperties>
</file>