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306" r:id="rId3"/>
    <p:sldId id="283" r:id="rId4"/>
    <p:sldId id="258" r:id="rId5"/>
    <p:sldId id="307" r:id="rId6"/>
    <p:sldId id="308" r:id="rId7"/>
    <p:sldId id="312" r:id="rId8"/>
    <p:sldId id="309" r:id="rId9"/>
    <p:sldId id="302" r:id="rId10"/>
    <p:sldId id="311" r:id="rId11"/>
    <p:sldId id="313" r:id="rId12"/>
    <p:sldId id="314" r:id="rId13"/>
    <p:sldId id="315" r:id="rId14"/>
    <p:sldId id="27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
      <p:font typeface="Red Hat Tex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lSC62lDmbsA33g4q6T6MRljXO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dalen, Loni B" initials="ALB" lastIdx="1" clrIdx="0">
    <p:extLst>
      <p:ext uri="{19B8F6BF-5375-455C-9EA6-DF929625EA0E}">
        <p15:presenceInfo xmlns:p15="http://schemas.microsoft.com/office/powerpoint/2012/main" userId="S::loni.aadalen@co.ramsey.mn.us::6e601611-cdde-4899-a2ba-6f5d37a7ea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43B43A"/>
    <a:srgbClr val="287A28"/>
    <a:srgbClr val="339933"/>
    <a:srgbClr val="4FBFF1"/>
    <a:srgbClr val="33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F5ED72-1D45-4D02-9679-F1F6E1A86AFB}">
  <a:tblStyle styleId="{8BF5ED72-1D45-4D02-9679-F1F6E1A86AF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029B9EE-21BF-4395-9C1A-134547618F9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08C737B-BE23-419C-B1FF-AC3B5EACCDE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76248" autoAdjust="0"/>
  </p:normalViewPr>
  <p:slideViewPr>
    <p:cSldViewPr snapToGrid="0">
      <p:cViewPr varScale="1">
        <p:scale>
          <a:sx n="90" d="100"/>
          <a:sy n="90" d="100"/>
        </p:scale>
        <p:origin x="1404" y="78"/>
      </p:cViewPr>
      <p:guideLst>
        <p:guide orient="horz" pos="64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a530f428e_0_7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a530f428e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3"/>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3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4"/>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4"/>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3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
        <p:cNvGrpSpPr/>
        <p:nvPr/>
      </p:nvGrpSpPr>
      <p:grpSpPr>
        <a:xfrm>
          <a:off x="0" y="0"/>
          <a:ext cx="0" cy="0"/>
          <a:chOff x="0" y="0"/>
          <a:chExt cx="0" cy="0"/>
        </a:xfrm>
      </p:grpSpPr>
      <p:sp>
        <p:nvSpPr>
          <p:cNvPr id="12" name="Google Shape;12;p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2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 name="Google Shape;14;p2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 name="Google Shape;15;p2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 name="Google Shape;25;p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9"/>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8" name="Google Shape;28;p29"/>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9" name="Google Shape;29;p2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30"/>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32"/>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2"/>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32"/>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32"/>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3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Aie6PqMuOwTusiOE0NFTwO6ODa_o37Wf/view"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headinghomeramsey.org/heading-home-ramsey-data-dashboard" TargetMode="External"/><Relationship Id="rId4" Type="http://schemas.openxmlformats.org/officeDocument/2006/relationships/hyperlink" Target="https://drive.google.com/drive/folders/0B6d7wCYHvU9mN2RoQjJYRWJ3Tk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377250" y="166900"/>
            <a:ext cx="8702100" cy="145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8C9A1B"/>
              </a:solidFill>
              <a:latin typeface="Arial"/>
              <a:ea typeface="Arial"/>
              <a:cs typeface="Arial"/>
              <a:sym typeface="Arial"/>
            </a:endParaRPr>
          </a:p>
        </p:txBody>
      </p:sp>
      <p:sp>
        <p:nvSpPr>
          <p:cNvPr id="68" name="Google Shape;68;p1"/>
          <p:cNvSpPr txBox="1">
            <a:spLocks noGrp="1"/>
          </p:cNvSpPr>
          <p:nvPr>
            <p:ph type="sldNum" idx="12"/>
          </p:nvPr>
        </p:nvSpPr>
        <p:spPr>
          <a:xfrm>
            <a:off x="8530658" y="63796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a:t>
            </a:fld>
            <a:endParaRPr/>
          </a:p>
        </p:txBody>
      </p:sp>
      <p:pic>
        <p:nvPicPr>
          <p:cNvPr id="69" name="Google Shape;69;p1"/>
          <p:cNvPicPr preferRelativeResize="0"/>
          <p:nvPr/>
        </p:nvPicPr>
        <p:blipFill rotWithShape="1">
          <a:blip r:embed="rId3">
            <a:alphaModFix/>
          </a:blip>
          <a:srcRect/>
          <a:stretch/>
        </p:blipFill>
        <p:spPr>
          <a:xfrm>
            <a:off x="734325" y="2279047"/>
            <a:ext cx="7796325" cy="22999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999A-9404-4265-B1C7-637B4C26155C}"/>
              </a:ext>
            </a:extLst>
          </p:cNvPr>
          <p:cNvSpPr>
            <a:spLocks noGrp="1"/>
          </p:cNvSpPr>
          <p:nvPr>
            <p:ph type="title"/>
          </p:nvPr>
        </p:nvSpPr>
        <p:spPr/>
        <p:txBody>
          <a:bodyPr/>
          <a:lstStyle/>
          <a:p>
            <a:r>
              <a:rPr lang="en-US" dirty="0">
                <a:solidFill>
                  <a:srgbClr val="0099CC"/>
                </a:solidFill>
              </a:rPr>
              <a:t>Cost Breakdowns</a:t>
            </a:r>
          </a:p>
        </p:txBody>
      </p:sp>
      <p:sp>
        <p:nvSpPr>
          <p:cNvPr id="3" name="Text Placeholder 2">
            <a:extLst>
              <a:ext uri="{FF2B5EF4-FFF2-40B4-BE49-F238E27FC236}">
                <a16:creationId xmlns:a16="http://schemas.microsoft.com/office/drawing/2014/main" id="{BFDA3C11-C0B1-4C0F-9CA7-811C78FD6340}"/>
              </a:ext>
            </a:extLst>
          </p:cNvPr>
          <p:cNvSpPr>
            <a:spLocks noGrp="1"/>
          </p:cNvSpPr>
          <p:nvPr>
            <p:ph type="body" idx="1"/>
          </p:nvPr>
        </p:nvSpPr>
        <p:spPr>
          <a:xfrm>
            <a:off x="311700" y="1356867"/>
            <a:ext cx="3999900" cy="4734966"/>
          </a:xfrm>
        </p:spPr>
        <p:txBody>
          <a:bodyPr/>
          <a:lstStyle/>
          <a:p>
            <a:r>
              <a:rPr lang="en-US" sz="1800" dirty="0"/>
              <a:t>Request for 100 bed single adult shelter with wrap around services:  </a:t>
            </a:r>
          </a:p>
          <a:p>
            <a:pPr lvl="1">
              <a:lnSpc>
                <a:spcPct val="100000"/>
              </a:lnSpc>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Staff operation: $3.2M/</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pPr lvl="1">
              <a:lnSpc>
                <a:spcPct val="100000"/>
              </a:lnSpc>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Mental and Chemical Health: $1.3M/</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pPr lvl="1">
              <a:lnSpc>
                <a:spcPct val="100000"/>
              </a:lnSpc>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Housing navigation specialist support: $276,000/</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Food/logistics: $636,000/</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pPr lvl="1">
              <a:lnSpc>
                <a:spcPct val="100000"/>
              </a:lnSpc>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Property Management (lease, security, janitorial,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etc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$2.9M/</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pPr lvl="1">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Admin costs 10% - = ~830,000k </a:t>
            </a:r>
          </a:p>
          <a:p>
            <a:pPr lvl="1">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Annual total: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$9 million</a:t>
            </a:r>
          </a:p>
          <a:p>
            <a:pPr lvl="1">
              <a:lnSpc>
                <a:spcPct val="100000"/>
              </a:lnSpc>
              <a:spcBef>
                <a:spcPts val="0"/>
              </a:spcBef>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t>Day shelter: </a:t>
            </a:r>
            <a:r>
              <a:rPr lang="en-US" sz="1800" b="1" dirty="0"/>
              <a:t>$1 million annually</a:t>
            </a:r>
          </a:p>
          <a:p>
            <a:endParaRPr lang="en-US" dirty="0"/>
          </a:p>
          <a:p>
            <a:pPr lvl="1"/>
            <a:endParaRPr lang="en-US" dirty="0"/>
          </a:p>
        </p:txBody>
      </p:sp>
      <p:sp>
        <p:nvSpPr>
          <p:cNvPr id="4" name="Text Placeholder 3">
            <a:extLst>
              <a:ext uri="{FF2B5EF4-FFF2-40B4-BE49-F238E27FC236}">
                <a16:creationId xmlns:a16="http://schemas.microsoft.com/office/drawing/2014/main" id="{14E0057F-CA2F-433D-B9DD-295A6C8BE0E2}"/>
              </a:ext>
            </a:extLst>
          </p:cNvPr>
          <p:cNvSpPr>
            <a:spLocks noGrp="1"/>
          </p:cNvSpPr>
          <p:nvPr>
            <p:ph type="body" idx="2"/>
          </p:nvPr>
        </p:nvSpPr>
        <p:spPr>
          <a:xfrm>
            <a:off x="4832400" y="1216404"/>
            <a:ext cx="3999900" cy="4875429"/>
          </a:xfrm>
        </p:spPr>
        <p:txBody>
          <a:bodyPr/>
          <a:lstStyle/>
          <a:p>
            <a:r>
              <a:rPr lang="en-US" sz="1800" dirty="0"/>
              <a:t>Request for 100 bed family shelter:</a:t>
            </a:r>
          </a:p>
          <a:p>
            <a:pPr lvl="1">
              <a:lnSpc>
                <a:spcPct val="100000"/>
              </a:lnSpc>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Services: $1.2M/</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00000"/>
              </a:lnSpc>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Lease: ~$600,000/</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yr</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Admin costs 10% - = $200,000/</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Annual Total: $2 million</a:t>
            </a:r>
          </a:p>
          <a:p>
            <a:pPr marL="139700" indent="0">
              <a:buNone/>
            </a:pPr>
            <a:endParaRPr lang="en-US" sz="1800" dirty="0"/>
          </a:p>
          <a:p>
            <a:r>
              <a:rPr lang="en-US" sz="1800" dirty="0">
                <a:solidFill>
                  <a:schemeClr val="tx2">
                    <a:lumMod val="25000"/>
                  </a:schemeClr>
                </a:solidFill>
              </a:rPr>
              <a:t>Familiar Faces</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Shelter staffing: $125K/</a:t>
            </a:r>
            <a:r>
              <a:rPr lang="en-US" sz="1800" dirty="0" err="1">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yr</a:t>
            </a:r>
            <a:endParaRPr lang="en-US" sz="1800"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Services: $295K/</a:t>
            </a:r>
            <a:r>
              <a:rPr lang="en-US" sz="1800" dirty="0" err="1">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yr</a:t>
            </a:r>
            <a:endParaRPr lang="en-US" sz="1800"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Security: 100K/</a:t>
            </a:r>
            <a:r>
              <a:rPr lang="en-US" sz="1800" dirty="0" err="1">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yr</a:t>
            </a:r>
            <a:endParaRPr lang="en-US" sz="1800"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Housing navigation specialist support: 115k/</a:t>
            </a:r>
            <a:r>
              <a:rPr lang="en-US" sz="1800" dirty="0" err="1">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yr</a:t>
            </a:r>
            <a:endParaRPr lang="en-US" sz="1800"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Food, cleaning, rent: TBD</a:t>
            </a:r>
            <a:endParaRPr lang="en-US" sz="1800"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chemeClr val="tx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Admin: 10%</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b="1" dirty="0">
                <a:solidFill>
                  <a:schemeClr val="tx2">
                    <a:lumMod val="25000"/>
                  </a:schemeClr>
                </a:solidFill>
                <a:latin typeface="Calibri" panose="020F0502020204030204" pitchFamily="34" charset="0"/>
                <a:ea typeface="Calibri" panose="020F0502020204030204" pitchFamily="34" charset="0"/>
                <a:cs typeface="Times New Roman" panose="02020603050405020304" pitchFamily="18" charset="0"/>
              </a:rPr>
              <a:t>Annual total: $2.5 million</a:t>
            </a:r>
            <a:endParaRPr lang="en-US" sz="1800" b="1"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700751C-45A1-47DC-B879-1DCEB0DD33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0441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8AE3-2871-43AC-A092-B1392D279F2C}"/>
              </a:ext>
            </a:extLst>
          </p:cNvPr>
          <p:cNvSpPr>
            <a:spLocks noGrp="1"/>
          </p:cNvSpPr>
          <p:nvPr>
            <p:ph type="title"/>
          </p:nvPr>
        </p:nvSpPr>
        <p:spPr/>
        <p:txBody>
          <a:bodyPr/>
          <a:lstStyle/>
          <a:p>
            <a:r>
              <a:rPr lang="en-US" dirty="0">
                <a:solidFill>
                  <a:srgbClr val="0099CC"/>
                </a:solidFill>
              </a:rPr>
              <a:t>Governing Board members</a:t>
            </a:r>
          </a:p>
        </p:txBody>
      </p:sp>
      <p:sp>
        <p:nvSpPr>
          <p:cNvPr id="3" name="Text Placeholder 2">
            <a:extLst>
              <a:ext uri="{FF2B5EF4-FFF2-40B4-BE49-F238E27FC236}">
                <a16:creationId xmlns:a16="http://schemas.microsoft.com/office/drawing/2014/main" id="{84B9187B-AEFF-463B-87BC-1DEDD6264166}"/>
              </a:ext>
            </a:extLst>
          </p:cNvPr>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Commissioner Jim McDonough, Ramsey County, Chair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Deputy Mayor Jaime Tincher, city of Saint Paul, Vice Chair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Mayor Marylee Abrams, city of Maplewood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Ling Becker, Workforce Solutions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Johanna Berg, Ramsey County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Tonya Brownlow, Emma Norton Services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Kizzy Downie, Model Cities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Angela Gauthier, Ain Dah Yung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Superintendent Joe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Gothard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St. Paul Public Schools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Gutzmann</a:t>
            </a:r>
            <a:r>
              <a:rPr lang="en-US" sz="1800" dirty="0">
                <a:effectLst/>
                <a:latin typeface="Calibri" panose="020F0502020204030204" pitchFamily="34" charset="0"/>
                <a:ea typeface="Calibri" panose="020F0502020204030204" pitchFamily="34" charset="0"/>
                <a:cs typeface="Times New Roman" panose="02020603050405020304" pitchFamily="18" charset="0"/>
              </a:rPr>
              <a:t>, St. Paul Public Housing</a:t>
            </a:r>
          </a:p>
          <a:p>
            <a:endParaRPr lang="en-US" dirty="0"/>
          </a:p>
        </p:txBody>
      </p:sp>
      <p:sp>
        <p:nvSpPr>
          <p:cNvPr id="4" name="Text Placeholder 3">
            <a:extLst>
              <a:ext uri="{FF2B5EF4-FFF2-40B4-BE49-F238E27FC236}">
                <a16:creationId xmlns:a16="http://schemas.microsoft.com/office/drawing/2014/main" id="{55234953-730C-43EF-8E4C-5D3E7BD33244}"/>
              </a:ext>
            </a:extLst>
          </p:cNvPr>
          <p:cNvSpPr>
            <a:spLocks noGrp="1"/>
          </p:cNvSpPr>
          <p:nvPr>
            <p:ph type="body" idx="2"/>
          </p:nvPr>
        </p:nvSpPr>
        <p:spPr>
          <a:xfrm>
            <a:off x="4572000" y="1536633"/>
            <a:ext cx="4387442" cy="4555200"/>
          </a:xfrm>
        </p:spPr>
        <p:txBody>
          <a:bodyPr/>
          <a:lstStyle/>
          <a:p>
            <a:pPr marL="0"/>
            <a:r>
              <a:rPr lang="en-US" sz="1800" dirty="0">
                <a:effectLst/>
                <a:latin typeface="Calibri" panose="020F0502020204030204" pitchFamily="34" charset="0"/>
                <a:ea typeface="Calibri" panose="020F0502020204030204" pitchFamily="34" charset="0"/>
                <a:cs typeface="Times New Roman" panose="02020603050405020304" pitchFamily="18" charset="0"/>
              </a:rPr>
              <a:t>Dr. Eric Jolly, St. Paul &amp; Minnesota Foundation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 Katzenmeyer, People, Inc.</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Trisha Cummins-Kauffman, Solid Ground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Tiffany Scott Knox, St. Paul Promise Neighborhood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Ruby Lee, CLUES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Rebecca Noecker, Councilmember, City of St. Paul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Marika Reese, Ubuntu Care Services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Brooke Schultz,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Radias</a:t>
            </a:r>
            <a:r>
              <a:rPr lang="en-US" sz="1800" dirty="0">
                <a:effectLst/>
                <a:latin typeface="Calibri" panose="020F0502020204030204" pitchFamily="34" charset="0"/>
                <a:ea typeface="Calibri" panose="020F0502020204030204" pitchFamily="34" charset="0"/>
                <a:cs typeface="Times New Roman" panose="02020603050405020304" pitchFamily="18" charset="0"/>
              </a:rPr>
              <a:t> Health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Deborah Smith, Project for Pride in Living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Terri Smith, Metropolitan Council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Lucy Zanders, Theresa Living Center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Otis Zanders,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Ujamma</a:t>
            </a:r>
            <a:r>
              <a:rPr lang="en-US" sz="1800" dirty="0">
                <a:effectLst/>
                <a:latin typeface="Calibri" panose="020F0502020204030204" pitchFamily="34" charset="0"/>
                <a:ea typeface="Calibri" panose="020F0502020204030204" pitchFamily="34" charset="0"/>
                <a:cs typeface="Times New Roman" panose="02020603050405020304" pitchFamily="18" charset="0"/>
              </a:rPr>
              <a:t> Place</a:t>
            </a:r>
          </a:p>
          <a:p>
            <a:endParaRPr lang="en-US" dirty="0"/>
          </a:p>
        </p:txBody>
      </p:sp>
      <p:sp>
        <p:nvSpPr>
          <p:cNvPr id="5" name="Slide Number Placeholder 4">
            <a:extLst>
              <a:ext uri="{FF2B5EF4-FFF2-40B4-BE49-F238E27FC236}">
                <a16:creationId xmlns:a16="http://schemas.microsoft.com/office/drawing/2014/main" id="{CD8C49D5-142A-4CE6-B362-2842F9ACB0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8617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B497-7A60-437D-833E-4E27F07CEEB8}"/>
              </a:ext>
            </a:extLst>
          </p:cNvPr>
          <p:cNvSpPr>
            <a:spLocks noGrp="1"/>
          </p:cNvSpPr>
          <p:nvPr>
            <p:ph type="title"/>
          </p:nvPr>
        </p:nvSpPr>
        <p:spPr/>
        <p:txBody>
          <a:bodyPr/>
          <a:lstStyle/>
          <a:p>
            <a:r>
              <a:rPr lang="en-US" dirty="0">
                <a:solidFill>
                  <a:srgbClr val="0099CC"/>
                </a:solidFill>
              </a:rPr>
              <a:t>Steering Committee Members</a:t>
            </a:r>
          </a:p>
        </p:txBody>
      </p:sp>
      <p:sp>
        <p:nvSpPr>
          <p:cNvPr id="3" name="Text Placeholder 2">
            <a:extLst>
              <a:ext uri="{FF2B5EF4-FFF2-40B4-BE49-F238E27FC236}">
                <a16:creationId xmlns:a16="http://schemas.microsoft.com/office/drawing/2014/main" id="{F2798BAD-75EF-4D9E-99D0-1919F1857BF0}"/>
              </a:ext>
            </a:extLst>
          </p:cNvPr>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Keith Allen, M Heath Fairview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Nikki Beasley, YWCA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Ricardo Cervantes, City of St. Paul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KaTina Cummings, Catholic Charities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Alexis Dauenhauer, American Indian Family Center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Sue Hackett, Aeon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Holly Henning, Ain dah Yung Center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Helene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Freint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Health Care for Homeless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Nick Gisi, Union Gospel Mission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Nicolle Goodman, City of St. Paul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Andrea Hinderaker, Model Cities</a:t>
            </a:r>
          </a:p>
          <a:p>
            <a:endParaRPr lang="en-US" dirty="0"/>
          </a:p>
        </p:txBody>
      </p:sp>
      <p:sp>
        <p:nvSpPr>
          <p:cNvPr id="4" name="Text Placeholder 3">
            <a:extLst>
              <a:ext uri="{FF2B5EF4-FFF2-40B4-BE49-F238E27FC236}">
                <a16:creationId xmlns:a16="http://schemas.microsoft.com/office/drawing/2014/main" id="{C4EA2344-FF06-468C-A6AA-4BA8C78CAE38}"/>
              </a:ext>
            </a:extLst>
          </p:cNvPr>
          <p:cNvSpPr>
            <a:spLocks noGrp="1"/>
          </p:cNvSpPr>
          <p:nvPr>
            <p:ph type="body" idx="2"/>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Jacqueline Jones, Amherst H. Wilder Foundation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Keith Lattimore, Ramsey County, Chair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Faith Lofton,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Ujamma</a:t>
            </a:r>
            <a:r>
              <a:rPr lang="en-US" sz="1800" dirty="0">
                <a:effectLst/>
                <a:latin typeface="Calibri" panose="020F0502020204030204" pitchFamily="34" charset="0"/>
                <a:ea typeface="Calibri" panose="020F0502020204030204" pitchFamily="34" charset="0"/>
                <a:cs typeface="Times New Roman" panose="02020603050405020304" pitchFamily="18" charset="0"/>
              </a:rPr>
              <a:t> Place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Richard McLemore II, McLemore Holdings &amp; Consulting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 Michels, Catholic Charities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Dominic Mitchell, St. Paul Public Housing Agency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Jesse Mollner, St. Paul Police Department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Alan Ostergaard,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Radias</a:t>
            </a:r>
            <a:r>
              <a:rPr lang="en-US" sz="1800" dirty="0">
                <a:effectLst/>
                <a:latin typeface="Calibri" panose="020F0502020204030204" pitchFamily="34" charset="0"/>
                <a:ea typeface="Calibri" panose="020F0502020204030204" pitchFamily="34" charset="0"/>
                <a:cs typeface="Times New Roman" panose="02020603050405020304" pitchFamily="18" charset="0"/>
              </a:rPr>
              <a:t> Health, Vice Chair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Maria Wetherall, Ramsey County </a:t>
            </a:r>
          </a:p>
          <a:p>
            <a:endParaRPr lang="en-US" dirty="0"/>
          </a:p>
        </p:txBody>
      </p:sp>
      <p:sp>
        <p:nvSpPr>
          <p:cNvPr id="5" name="Slide Number Placeholder 4">
            <a:extLst>
              <a:ext uri="{FF2B5EF4-FFF2-40B4-BE49-F238E27FC236}">
                <a16:creationId xmlns:a16="http://schemas.microsoft.com/office/drawing/2014/main" id="{E4DE893F-C8A1-4D60-A50B-202BB46FC6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15629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6DE046-0C09-4D67-8975-34A56A0F5998}"/>
              </a:ext>
            </a:extLst>
          </p:cNvPr>
          <p:cNvSpPr>
            <a:spLocks noGrp="1"/>
          </p:cNvSpPr>
          <p:nvPr>
            <p:ph type="body" idx="1"/>
          </p:nvPr>
        </p:nvSpPr>
        <p:spPr>
          <a:xfrm>
            <a:off x="311700" y="3428999"/>
            <a:ext cx="8520600" cy="2662833"/>
          </a:xfrm>
        </p:spPr>
        <p:txBody>
          <a:bodyPr/>
          <a:lstStyle/>
          <a:p>
            <a:pPr marL="139700" indent="0">
              <a:buNone/>
            </a:pPr>
            <a:r>
              <a:rPr lang="en-US" dirty="0">
                <a:latin typeface="Red Hat Text" panose="02010503040201060303" pitchFamily="2" charset="0"/>
              </a:rPr>
              <a:t>Collaborate with community partners and coordinate and city teams to have a trained, skilled, integrated, diverse response capability for 911 low-acuity or non-medical calls.</a:t>
            </a:r>
          </a:p>
          <a:p>
            <a:pPr marL="139700" indent="0">
              <a:buNone/>
            </a:pPr>
            <a:endParaRPr lang="en-US" dirty="0">
              <a:latin typeface="Red Hat Text" panose="02010503040201060303" pitchFamily="2" charset="0"/>
            </a:endParaRPr>
          </a:p>
          <a:p>
            <a:pPr marL="425450" lvl="2" indent="-285750">
              <a:lnSpc>
                <a:spcPct val="100000"/>
              </a:lnSpc>
              <a:spcBef>
                <a:spcPts val="0"/>
              </a:spcBef>
              <a:buFont typeface="Arial" panose="020B0604020202020204" pitchFamily="34" charset="0"/>
              <a:buChar char="•"/>
            </a:pPr>
            <a:r>
              <a:rPr lang="en-US" dirty="0">
                <a:latin typeface="Red Hat Text" panose="02010503040201060303" pitchFamily="2" charset="0"/>
              </a:rPr>
              <a:t>Address short-term needs through immediate stabilization</a:t>
            </a:r>
          </a:p>
          <a:p>
            <a:pPr marL="425450" lvl="2" indent="-285750">
              <a:lnSpc>
                <a:spcPct val="100000"/>
              </a:lnSpc>
              <a:spcBef>
                <a:spcPts val="0"/>
              </a:spcBef>
              <a:buFont typeface="Arial" panose="020B0604020202020204" pitchFamily="34" charset="0"/>
              <a:buChar char="•"/>
            </a:pPr>
            <a:r>
              <a:rPr lang="en-US" dirty="0">
                <a:latin typeface="Red Hat Text" panose="02010503040201060303" pitchFamily="2" charset="0"/>
              </a:rPr>
              <a:t>Identify and coordinate long-term solutions for residents in need</a:t>
            </a:r>
          </a:p>
          <a:p>
            <a:pPr marL="425450" indent="-285750">
              <a:lnSpc>
                <a:spcPct val="100000"/>
              </a:lnSpc>
              <a:buFont typeface="Arial" panose="020B0604020202020204" pitchFamily="34" charset="0"/>
              <a:buChar char="•"/>
            </a:pPr>
            <a:r>
              <a:rPr lang="en-US" sz="1400" dirty="0">
                <a:latin typeface="Red Hat Text" panose="02010503040201060303" pitchFamily="2" charset="0"/>
              </a:rPr>
              <a:t>Increase safety and improve outcomes by assisting people living with or experiencing mental illness, chemical dependency, and/or homelessness</a:t>
            </a:r>
          </a:p>
          <a:p>
            <a:pPr marL="425450" indent="-285750">
              <a:lnSpc>
                <a:spcPct val="100000"/>
              </a:lnSpc>
              <a:buFont typeface="Arial" panose="020B0604020202020204" pitchFamily="34" charset="0"/>
              <a:buChar char="•"/>
            </a:pPr>
            <a:r>
              <a:rPr lang="en-US" sz="1400" dirty="0">
                <a:latin typeface="Red Hat Text" panose="02010503040201060303" pitchFamily="2" charset="0"/>
              </a:rPr>
              <a:t>Support and encourage wellness while reducing the stigma related to mental illness, chemical dependency and homelessness</a:t>
            </a:r>
          </a:p>
          <a:p>
            <a:endParaRPr lang="en-US" dirty="0"/>
          </a:p>
        </p:txBody>
      </p:sp>
      <p:sp>
        <p:nvSpPr>
          <p:cNvPr id="4" name="Slide Number Placeholder 3">
            <a:extLst>
              <a:ext uri="{FF2B5EF4-FFF2-40B4-BE49-F238E27FC236}">
                <a16:creationId xmlns:a16="http://schemas.microsoft.com/office/drawing/2014/main" id="{5AB73ECA-B264-4A18-A698-85ECBE7312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Rectangle: Rounded Corners 5">
            <a:extLst>
              <a:ext uri="{FF2B5EF4-FFF2-40B4-BE49-F238E27FC236}">
                <a16:creationId xmlns:a16="http://schemas.microsoft.com/office/drawing/2014/main" id="{A5CBF295-BA57-403D-B346-9DF80C0F33EA}"/>
              </a:ext>
            </a:extLst>
          </p:cNvPr>
          <p:cNvSpPr/>
          <p:nvPr/>
        </p:nvSpPr>
        <p:spPr>
          <a:xfrm>
            <a:off x="311700" y="1356867"/>
            <a:ext cx="1979341" cy="1843088"/>
          </a:xfrm>
          <a:prstGeom prst="round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Red Hat Text" panose="02010503040201060303" pitchFamily="2" charset="0"/>
            </a:endParaRPr>
          </a:p>
          <a:p>
            <a:pPr algn="ctr"/>
            <a:r>
              <a:rPr lang="en-US" b="1" dirty="0">
                <a:solidFill>
                  <a:schemeClr val="bg1"/>
                </a:solidFill>
                <a:latin typeface="Red Hat Text" panose="02010503040201060303" pitchFamily="2" charset="0"/>
              </a:rPr>
              <a:t>Community Outreach and Stabilization Unit (COAST)</a:t>
            </a:r>
          </a:p>
          <a:p>
            <a:pPr algn="ctr"/>
            <a:endParaRPr lang="en-US" dirty="0">
              <a:solidFill>
                <a:schemeClr val="bg1"/>
              </a:solidFill>
              <a:latin typeface="Red Hat Text" panose="02010503040201060303" pitchFamily="2" charset="0"/>
            </a:endParaRPr>
          </a:p>
          <a:p>
            <a:pPr algn="ctr"/>
            <a:endParaRPr lang="en-US" dirty="0">
              <a:solidFill>
                <a:schemeClr val="bg1"/>
              </a:solidFill>
              <a:latin typeface="Red Hat Text" panose="02010503040201060303" pitchFamily="2" charset="0"/>
            </a:endParaRPr>
          </a:p>
          <a:p>
            <a:pPr algn="ctr"/>
            <a:r>
              <a:rPr lang="en-US" dirty="0">
                <a:solidFill>
                  <a:schemeClr val="bg1"/>
                </a:solidFill>
                <a:latin typeface="Red Hat Text" panose="02010503040201060303" pitchFamily="2" charset="0"/>
              </a:rPr>
              <a:t>Saint Paul Police Department  </a:t>
            </a:r>
          </a:p>
          <a:p>
            <a:pPr algn="ctr"/>
            <a:endParaRPr lang="en-US" dirty="0">
              <a:solidFill>
                <a:schemeClr val="bg1"/>
              </a:solidFill>
              <a:latin typeface="Red Hat Text" panose="02010503040201060303" pitchFamily="2" charset="0"/>
            </a:endParaRPr>
          </a:p>
        </p:txBody>
      </p:sp>
      <p:sp>
        <p:nvSpPr>
          <p:cNvPr id="7" name="Rectangle: Rounded Corners 6">
            <a:extLst>
              <a:ext uri="{FF2B5EF4-FFF2-40B4-BE49-F238E27FC236}">
                <a16:creationId xmlns:a16="http://schemas.microsoft.com/office/drawing/2014/main" id="{C0CF7FF9-FE3D-460D-AF71-2D39AF89C6AA}"/>
              </a:ext>
            </a:extLst>
          </p:cNvPr>
          <p:cNvSpPr/>
          <p:nvPr/>
        </p:nvSpPr>
        <p:spPr>
          <a:xfrm>
            <a:off x="2438598" y="1355785"/>
            <a:ext cx="1979341" cy="1843088"/>
          </a:xfrm>
          <a:prstGeom prst="round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mn-lt"/>
              <a:cs typeface="+mn-lt"/>
            </a:endParaRPr>
          </a:p>
          <a:p>
            <a:pPr algn="ctr"/>
            <a:r>
              <a:rPr lang="en-US" b="1" dirty="0">
                <a:solidFill>
                  <a:schemeClr val="bg1"/>
                </a:solidFill>
                <a:latin typeface="Red Hat Text"/>
              </a:rPr>
              <a:t>Community Advocacy Response Team (CARES)</a:t>
            </a:r>
          </a:p>
          <a:p>
            <a:pPr algn="ctr"/>
            <a:endParaRPr lang="en-US" dirty="0">
              <a:solidFill>
                <a:schemeClr val="bg1"/>
              </a:solidFill>
              <a:latin typeface="Red Hat Text"/>
            </a:endParaRPr>
          </a:p>
          <a:p>
            <a:pPr algn="ctr"/>
            <a:endParaRPr lang="en-US" dirty="0">
              <a:solidFill>
                <a:schemeClr val="bg1"/>
              </a:solidFill>
              <a:latin typeface="Red Hat Text"/>
            </a:endParaRPr>
          </a:p>
          <a:p>
            <a:pPr algn="ctr"/>
            <a:r>
              <a:rPr lang="en-US" dirty="0">
                <a:solidFill>
                  <a:schemeClr val="bg1"/>
                </a:solidFill>
                <a:latin typeface="Red Hat Text"/>
              </a:rPr>
              <a:t>Saint Paul Fire </a:t>
            </a:r>
          </a:p>
          <a:p>
            <a:pPr algn="ctr"/>
            <a:r>
              <a:rPr lang="en-US" dirty="0">
                <a:solidFill>
                  <a:schemeClr val="bg1"/>
                </a:solidFill>
                <a:latin typeface="Red Hat Text"/>
              </a:rPr>
              <a:t>Department</a:t>
            </a:r>
            <a:endParaRPr lang="en-US" dirty="0">
              <a:solidFill>
                <a:schemeClr val="bg1"/>
              </a:solidFill>
              <a:ea typeface="+mn-lt"/>
              <a:cs typeface="+mn-lt"/>
            </a:endParaRPr>
          </a:p>
          <a:p>
            <a:pPr algn="ctr"/>
            <a:endParaRPr lang="en-US" dirty="0">
              <a:solidFill>
                <a:schemeClr val="bg1"/>
              </a:solidFill>
              <a:latin typeface="Red Hat Text" panose="02010503040201060303" pitchFamily="2" charset="0"/>
            </a:endParaRPr>
          </a:p>
        </p:txBody>
      </p:sp>
      <p:sp>
        <p:nvSpPr>
          <p:cNvPr id="8" name="Rectangle: Rounded Corners 7">
            <a:extLst>
              <a:ext uri="{FF2B5EF4-FFF2-40B4-BE49-F238E27FC236}">
                <a16:creationId xmlns:a16="http://schemas.microsoft.com/office/drawing/2014/main" id="{57B10E06-2F8B-436F-B49B-467D0C75C051}"/>
              </a:ext>
            </a:extLst>
          </p:cNvPr>
          <p:cNvSpPr/>
          <p:nvPr/>
        </p:nvSpPr>
        <p:spPr>
          <a:xfrm>
            <a:off x="4645778" y="1355785"/>
            <a:ext cx="1979341" cy="1843088"/>
          </a:xfrm>
          <a:prstGeom prst="round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dirty="0">
              <a:solidFill>
                <a:schemeClr val="bg1"/>
              </a:solidFill>
              <a:latin typeface="Red Hat Text"/>
            </a:endParaRPr>
          </a:p>
          <a:p>
            <a:pPr algn="ctr"/>
            <a:endParaRPr lang="en-US" dirty="0">
              <a:ea typeface="+mn-lt"/>
              <a:cs typeface="+mn-lt"/>
            </a:endParaRPr>
          </a:p>
          <a:p>
            <a:pPr algn="ctr"/>
            <a:r>
              <a:rPr lang="en-US" b="1" dirty="0">
                <a:solidFill>
                  <a:schemeClr val="bg1"/>
                </a:solidFill>
                <a:latin typeface="Red Hat Text"/>
              </a:rPr>
              <a:t>Homeless Assistance Response Team (HART)</a:t>
            </a:r>
          </a:p>
          <a:p>
            <a:pPr algn="ctr"/>
            <a:endParaRPr lang="en-US" dirty="0">
              <a:solidFill>
                <a:schemeClr val="bg1"/>
              </a:solidFill>
              <a:latin typeface="Red Hat Text"/>
              <a:ea typeface="+mn-lt"/>
              <a:cs typeface="+mn-lt"/>
            </a:endParaRPr>
          </a:p>
          <a:p>
            <a:pPr algn="ctr"/>
            <a:endParaRPr lang="en-US" dirty="0">
              <a:solidFill>
                <a:schemeClr val="bg1"/>
              </a:solidFill>
              <a:latin typeface="Red Hat Text"/>
              <a:ea typeface="+mn-lt"/>
              <a:cs typeface="+mn-lt"/>
            </a:endParaRPr>
          </a:p>
          <a:p>
            <a:pPr algn="ctr"/>
            <a:r>
              <a:rPr lang="en-US" dirty="0">
                <a:solidFill>
                  <a:schemeClr val="bg1"/>
                </a:solidFill>
                <a:latin typeface="Red Hat Text"/>
              </a:rPr>
              <a:t>Dept. of Safety and Inspections</a:t>
            </a:r>
            <a:endParaRPr lang="en-US" dirty="0">
              <a:solidFill>
                <a:schemeClr val="bg1"/>
              </a:solidFill>
              <a:latin typeface="Red Hat Text"/>
              <a:ea typeface="+mn-lt"/>
              <a:cs typeface="+mn-lt"/>
            </a:endParaRPr>
          </a:p>
          <a:p>
            <a:pPr algn="ctr"/>
            <a:endParaRPr lang="en-US" dirty="0">
              <a:solidFill>
                <a:schemeClr val="bg1"/>
              </a:solidFill>
              <a:latin typeface="Red Hat Text"/>
              <a:ea typeface="+mn-lt"/>
              <a:cs typeface="+mn-lt"/>
            </a:endParaRPr>
          </a:p>
          <a:p>
            <a:pPr algn="ctr"/>
            <a:endParaRPr lang="en-US" b="1" dirty="0">
              <a:solidFill>
                <a:schemeClr val="bg1"/>
              </a:solidFill>
              <a:latin typeface="Red Hat Text" panose="02010503040201060303" pitchFamily="2" charset="0"/>
            </a:endParaRPr>
          </a:p>
        </p:txBody>
      </p:sp>
      <p:sp>
        <p:nvSpPr>
          <p:cNvPr id="9" name="Rectangle: Rounded Corners 8">
            <a:extLst>
              <a:ext uri="{FF2B5EF4-FFF2-40B4-BE49-F238E27FC236}">
                <a16:creationId xmlns:a16="http://schemas.microsoft.com/office/drawing/2014/main" id="{C4577CB2-7EC7-4344-86FE-65BF8DA7E2C1}"/>
              </a:ext>
            </a:extLst>
          </p:cNvPr>
          <p:cNvSpPr/>
          <p:nvPr/>
        </p:nvSpPr>
        <p:spPr>
          <a:xfrm>
            <a:off x="6852959" y="1355785"/>
            <a:ext cx="1979341" cy="1843088"/>
          </a:xfrm>
          <a:prstGeom prst="round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Red Hat Text" panose="02010503040201060303" pitchFamily="2" charset="0"/>
            </a:endParaRPr>
          </a:p>
          <a:p>
            <a:pPr algn="ctr"/>
            <a:r>
              <a:rPr lang="en-US" b="1" dirty="0">
                <a:solidFill>
                  <a:schemeClr val="bg1"/>
                </a:solidFill>
                <a:latin typeface="Red Hat Text" panose="02010503040201060303" pitchFamily="2" charset="0"/>
              </a:rPr>
              <a:t>Office of Neighborhood Safety </a:t>
            </a:r>
          </a:p>
          <a:p>
            <a:pPr algn="ctr"/>
            <a:r>
              <a:rPr lang="en-US" b="1" dirty="0">
                <a:solidFill>
                  <a:schemeClr val="bg1"/>
                </a:solidFill>
                <a:latin typeface="Red Hat Text" panose="02010503040201060303" pitchFamily="2" charset="0"/>
              </a:rPr>
              <a:t>(ONS)</a:t>
            </a:r>
          </a:p>
          <a:p>
            <a:pPr algn="ctr"/>
            <a:endParaRPr lang="en-US" b="1" dirty="0">
              <a:solidFill>
                <a:schemeClr val="bg1"/>
              </a:solidFill>
              <a:latin typeface="Red Hat Text" panose="02010503040201060303" pitchFamily="2" charset="0"/>
            </a:endParaRPr>
          </a:p>
          <a:p>
            <a:pPr algn="ctr"/>
            <a:endParaRPr lang="en-US" b="1" dirty="0">
              <a:solidFill>
                <a:schemeClr val="bg1"/>
              </a:solidFill>
              <a:latin typeface="Red Hat Text" panose="02010503040201060303" pitchFamily="2" charset="0"/>
            </a:endParaRPr>
          </a:p>
          <a:p>
            <a:pPr algn="ctr"/>
            <a:r>
              <a:rPr lang="en-US" dirty="0">
                <a:solidFill>
                  <a:schemeClr val="bg1"/>
                </a:solidFill>
                <a:latin typeface="Red Hat Text" panose="02010503040201060303" pitchFamily="2" charset="0"/>
              </a:rPr>
              <a:t>City Attorney Office</a:t>
            </a:r>
          </a:p>
          <a:p>
            <a:pPr algn="ctr"/>
            <a:endParaRPr lang="en-US" b="1" dirty="0">
              <a:solidFill>
                <a:schemeClr val="bg1"/>
              </a:solidFill>
              <a:latin typeface="Red Hat Text" panose="02010503040201060303" pitchFamily="2" charset="0"/>
            </a:endParaRPr>
          </a:p>
        </p:txBody>
      </p:sp>
      <p:pic>
        <p:nvPicPr>
          <p:cNvPr id="11" name="Picture 10">
            <a:extLst>
              <a:ext uri="{FF2B5EF4-FFF2-40B4-BE49-F238E27FC236}">
                <a16:creationId xmlns:a16="http://schemas.microsoft.com/office/drawing/2014/main" id="{0D99BCC3-D667-4473-91BD-A8E969275145}"/>
              </a:ext>
            </a:extLst>
          </p:cNvPr>
          <p:cNvPicPr>
            <a:picLocks noChangeAspect="1"/>
          </p:cNvPicPr>
          <p:nvPr/>
        </p:nvPicPr>
        <p:blipFill>
          <a:blip r:embed="rId2"/>
          <a:stretch>
            <a:fillRect/>
          </a:stretch>
        </p:blipFill>
        <p:spPr>
          <a:xfrm>
            <a:off x="0" y="0"/>
            <a:ext cx="9144000" cy="989290"/>
          </a:xfrm>
          <a:prstGeom prst="rect">
            <a:avLst/>
          </a:prstGeom>
        </p:spPr>
      </p:pic>
    </p:spTree>
    <p:extLst>
      <p:ext uri="{BB962C8B-B14F-4D97-AF65-F5344CB8AC3E}">
        <p14:creationId xmlns:p14="http://schemas.microsoft.com/office/powerpoint/2010/main" val="186303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387201" y="1357782"/>
            <a:ext cx="8520600" cy="112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dirty="0">
                <a:solidFill>
                  <a:srgbClr val="3389B3"/>
                </a:solidFill>
                <a:latin typeface="Arial"/>
                <a:ea typeface="Arial"/>
                <a:cs typeface="Arial"/>
                <a:sym typeface="Arial"/>
              </a:rPr>
              <a:t>Questions?</a:t>
            </a:r>
            <a:endParaRPr dirty="0">
              <a:solidFill>
                <a:srgbClr val="3389B3"/>
              </a:solidFill>
              <a:latin typeface="Arial"/>
              <a:ea typeface="Arial"/>
              <a:cs typeface="Arial"/>
              <a:sym typeface="Arial"/>
            </a:endParaRPr>
          </a:p>
        </p:txBody>
      </p:sp>
      <p:sp>
        <p:nvSpPr>
          <p:cNvPr id="268" name="Google Shape;268;p2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pic>
        <p:nvPicPr>
          <p:cNvPr id="269" name="Google Shape;269;p22"/>
          <p:cNvPicPr preferRelativeResize="0"/>
          <p:nvPr/>
        </p:nvPicPr>
        <p:blipFill rotWithShape="1">
          <a:blip r:embed="rId3">
            <a:alphaModFix/>
          </a:blip>
          <a:srcRect/>
          <a:stretch/>
        </p:blipFill>
        <p:spPr>
          <a:xfrm>
            <a:off x="6639950" y="108273"/>
            <a:ext cx="2381200" cy="702450"/>
          </a:xfrm>
          <a:prstGeom prst="rect">
            <a:avLst/>
          </a:prstGeom>
          <a:noFill/>
          <a:ln>
            <a:noFill/>
          </a:ln>
        </p:spPr>
      </p:pic>
      <p:sp>
        <p:nvSpPr>
          <p:cNvPr id="5" name="Google Shape;267;p22">
            <a:extLst>
              <a:ext uri="{FF2B5EF4-FFF2-40B4-BE49-F238E27FC236}">
                <a16:creationId xmlns:a16="http://schemas.microsoft.com/office/drawing/2014/main" id="{A3F3DA32-F54A-46F5-9D80-7F84E4E2EB2F}"/>
              </a:ext>
            </a:extLst>
          </p:cNvPr>
          <p:cNvSpPr txBox="1">
            <a:spLocks/>
          </p:cNvSpPr>
          <p:nvPr/>
        </p:nvSpPr>
        <p:spPr>
          <a:xfrm>
            <a:off x="662730" y="3483722"/>
            <a:ext cx="7684316" cy="29962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1100"/>
            </a:pPr>
            <a:r>
              <a:rPr lang="en-US" sz="2400" dirty="0">
                <a:solidFill>
                  <a:srgbClr val="3389B3"/>
                </a:solidFill>
              </a:rPr>
              <a:t>CoC Staff Team: </a:t>
            </a:r>
          </a:p>
          <a:p>
            <a:pPr>
              <a:buSzPts val="1100"/>
            </a:pPr>
            <a:r>
              <a:rPr lang="en-US" sz="2400" dirty="0">
                <a:solidFill>
                  <a:srgbClr val="3389B3"/>
                </a:solidFill>
              </a:rPr>
              <a:t>Loni Aadalen, Ellen Watters, Mary Kay Bailey, Mark Herzfeld, Joseph Desenclos, Leigh Ann Ahmad, Maggie Dreon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body" idx="1"/>
          </p:nvPr>
        </p:nvSpPr>
        <p:spPr>
          <a:xfrm>
            <a:off x="269650" y="1223300"/>
            <a:ext cx="8588700" cy="1261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solidFill>
                  <a:srgbClr val="000000"/>
                </a:solidFill>
                <a:latin typeface="+mn-lt"/>
                <a:ea typeface="Poppins"/>
                <a:cs typeface="Poppins"/>
                <a:sym typeface="Poppins"/>
              </a:rPr>
              <a:t>Growing Crisis:</a:t>
            </a:r>
            <a:r>
              <a:rPr lang="en" sz="1600" dirty="0">
                <a:solidFill>
                  <a:srgbClr val="000000"/>
                </a:solidFill>
                <a:latin typeface="+mn-lt"/>
                <a:ea typeface="Poppins"/>
                <a:cs typeface="Poppins"/>
                <a:sym typeface="Poppins"/>
              </a:rPr>
              <a:t> </a:t>
            </a:r>
            <a:endParaRPr sz="1600" dirty="0">
              <a:solidFill>
                <a:srgbClr val="000000"/>
              </a:solidFill>
              <a:latin typeface="+mn-lt"/>
              <a:ea typeface="Poppins"/>
              <a:cs typeface="Poppins"/>
              <a:sym typeface="Poppins"/>
            </a:endParaRPr>
          </a:p>
          <a:p>
            <a:pPr marL="457200" lvl="0" indent="-317500" algn="l" rtl="0">
              <a:lnSpc>
                <a:spcPct val="115000"/>
              </a:lnSpc>
              <a:spcBef>
                <a:spcPts val="0"/>
              </a:spcBef>
              <a:spcAft>
                <a:spcPts val="0"/>
              </a:spcAft>
              <a:buClr>
                <a:srgbClr val="000000"/>
              </a:buClr>
              <a:buSzPts val="1400"/>
              <a:buFont typeface="Poppins"/>
              <a:buChar char="●"/>
            </a:pPr>
            <a:r>
              <a:rPr lang="en-US" sz="1400" dirty="0">
                <a:solidFill>
                  <a:srgbClr val="000000"/>
                </a:solidFill>
                <a:latin typeface="+mn-lt"/>
                <a:ea typeface="Poppins"/>
                <a:cs typeface="Poppins"/>
                <a:sym typeface="Poppins"/>
              </a:rPr>
              <a:t>Between Jan. 2016 and Jan. 2021, unsheltered homelessness increased by ~130% from 136 to 314 people. </a:t>
            </a:r>
          </a:p>
          <a:p>
            <a:pPr marL="457200" lvl="0" indent="-317500" algn="l" rtl="0">
              <a:lnSpc>
                <a:spcPct val="115000"/>
              </a:lnSpc>
              <a:spcBef>
                <a:spcPts val="0"/>
              </a:spcBef>
              <a:spcAft>
                <a:spcPts val="0"/>
              </a:spcAft>
              <a:buClr>
                <a:srgbClr val="000000"/>
              </a:buClr>
              <a:buSzPts val="1400"/>
              <a:buFont typeface="Poppins"/>
              <a:buChar char="●"/>
            </a:pPr>
            <a:r>
              <a:rPr lang="en-US" sz="1400" dirty="0">
                <a:solidFill>
                  <a:srgbClr val="000000"/>
                </a:solidFill>
                <a:latin typeface="+mn-lt"/>
                <a:ea typeface="Poppins"/>
                <a:cs typeface="Poppins"/>
                <a:sym typeface="Poppins"/>
              </a:rPr>
              <a:t>1/27/21 point-in-time (PIT) count found 1,447 people experiencing homelessness in shelters or unsheltered, the highest # in the past 5 years.</a:t>
            </a:r>
          </a:p>
          <a:p>
            <a:pPr marL="457200" lvl="0" indent="0" algn="l" rtl="0">
              <a:lnSpc>
                <a:spcPct val="100000"/>
              </a:lnSpc>
              <a:spcBef>
                <a:spcPts val="0"/>
              </a:spcBef>
              <a:spcAft>
                <a:spcPts val="0"/>
              </a:spcAft>
              <a:buNone/>
            </a:pPr>
            <a:endParaRPr sz="1200" dirty="0">
              <a:solidFill>
                <a:srgbClr val="000000"/>
              </a:solidFill>
              <a:latin typeface="Calibri"/>
              <a:ea typeface="Calibri"/>
              <a:cs typeface="Calibri"/>
              <a:sym typeface="Calibri"/>
            </a:endParaRPr>
          </a:p>
        </p:txBody>
      </p:sp>
      <p:sp>
        <p:nvSpPr>
          <p:cNvPr id="107" name="Google Shape;107;p26"/>
          <p:cNvSpPr txBox="1">
            <a:spLocks noGrp="1"/>
          </p:cNvSpPr>
          <p:nvPr>
            <p:ph type="title"/>
          </p:nvPr>
        </p:nvSpPr>
        <p:spPr>
          <a:xfrm>
            <a:off x="173950" y="170900"/>
            <a:ext cx="8970000" cy="10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3389B3"/>
                </a:solidFill>
                <a:latin typeface="+mj-lt"/>
                <a:ea typeface="Lalezar"/>
                <a:cs typeface="Lalezar"/>
                <a:sym typeface="Lalezar"/>
              </a:rPr>
              <a:t>Context: The Landscape Affecting Homelessness</a:t>
            </a:r>
            <a:endParaRPr dirty="0">
              <a:solidFill>
                <a:srgbClr val="3389B3"/>
              </a:solidFill>
              <a:latin typeface="+mj-lt"/>
              <a:ea typeface="Lalezar"/>
              <a:cs typeface="Lalezar"/>
              <a:sym typeface="Lalezar"/>
            </a:endParaRPr>
          </a:p>
          <a:p>
            <a:pPr marL="0" lvl="0" indent="0" algn="l" rtl="0">
              <a:spcBef>
                <a:spcPts val="300"/>
              </a:spcBef>
              <a:spcAft>
                <a:spcPts val="0"/>
              </a:spcAft>
              <a:buNone/>
            </a:pPr>
            <a:r>
              <a:rPr lang="en" sz="2000" dirty="0">
                <a:solidFill>
                  <a:srgbClr val="8C9A1B"/>
                </a:solidFill>
                <a:latin typeface="Poppins"/>
                <a:ea typeface="Poppins"/>
                <a:cs typeface="Poppins"/>
                <a:sym typeface="Poppins"/>
              </a:rPr>
              <a:t>COVID, economic fallout, racial disparities, housing market..all factors</a:t>
            </a:r>
            <a:endParaRPr sz="2000" dirty="0">
              <a:solidFill>
                <a:srgbClr val="8C9A1B"/>
              </a:solidFill>
              <a:latin typeface="Poppins"/>
              <a:ea typeface="Poppins"/>
              <a:cs typeface="Poppins"/>
              <a:sym typeface="Poppins"/>
            </a:endParaRPr>
          </a:p>
        </p:txBody>
      </p:sp>
      <p:sp>
        <p:nvSpPr>
          <p:cNvPr id="108" name="Google Shape;108;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09" name="Google Shape;109;p26"/>
          <p:cNvSpPr txBox="1"/>
          <p:nvPr/>
        </p:nvSpPr>
        <p:spPr>
          <a:xfrm>
            <a:off x="211000" y="2680050"/>
            <a:ext cx="8455500" cy="149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latin typeface="+mn-lt"/>
                <a:ea typeface="Poppins"/>
                <a:cs typeface="Poppins"/>
                <a:sym typeface="Poppins"/>
              </a:rPr>
              <a:t>Demand Exceeds Supply:</a:t>
            </a:r>
            <a:r>
              <a:rPr lang="en" sz="1600" dirty="0">
                <a:latin typeface="+mn-lt"/>
                <a:ea typeface="Poppins"/>
                <a:cs typeface="Poppins"/>
                <a:sym typeface="Poppins"/>
              </a:rPr>
              <a:t> </a:t>
            </a:r>
            <a:endParaRPr sz="1600" dirty="0">
              <a:latin typeface="+mn-lt"/>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US" dirty="0">
                <a:latin typeface="+mn-lt"/>
                <a:ea typeface="Poppins"/>
                <a:cs typeface="Poppins"/>
                <a:sym typeface="Poppins"/>
              </a:rPr>
              <a:t>Gap of +15K housing units for those at or below 30% Area Median Income in Ramsey County in 2020</a:t>
            </a:r>
          </a:p>
          <a:p>
            <a:pPr marL="457200" lvl="0" indent="-317500" algn="l" rtl="0">
              <a:lnSpc>
                <a:spcPct val="115000"/>
              </a:lnSpc>
              <a:spcBef>
                <a:spcPts val="0"/>
              </a:spcBef>
              <a:spcAft>
                <a:spcPts val="0"/>
              </a:spcAft>
              <a:buSzPts val="1400"/>
              <a:buFont typeface="Poppins"/>
              <a:buChar char="●"/>
            </a:pPr>
            <a:r>
              <a:rPr lang="en-US" dirty="0">
                <a:latin typeface="+mn-lt"/>
                <a:ea typeface="Poppins"/>
                <a:cs typeface="Poppins"/>
                <a:sym typeface="Poppins"/>
              </a:rPr>
              <a:t>The 1,030 people entering over 12 months into transitional housing (96), rapid rehousing (313) or  permanent supportive housing (621) is insufficient compared to Coordinated Entry (CE) waiting list with approximately 2,400 persons as of October 1, 2021.</a:t>
            </a:r>
          </a:p>
        </p:txBody>
      </p:sp>
      <p:sp>
        <p:nvSpPr>
          <p:cNvPr id="110" name="Google Shape;110;p26"/>
          <p:cNvSpPr txBox="1"/>
          <p:nvPr/>
        </p:nvSpPr>
        <p:spPr>
          <a:xfrm>
            <a:off x="240908" y="4473525"/>
            <a:ext cx="8505900" cy="160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dirty="0">
                <a:solidFill>
                  <a:schemeClr val="dk1"/>
                </a:solidFill>
                <a:latin typeface="+mn-lt"/>
                <a:ea typeface="Poppins"/>
                <a:cs typeface="Poppins"/>
                <a:sym typeface="Poppins"/>
              </a:rPr>
              <a:t>Significant Disparities</a:t>
            </a:r>
            <a:r>
              <a:rPr lang="en" sz="1600" dirty="0">
                <a:solidFill>
                  <a:schemeClr val="dk1"/>
                </a:solidFill>
                <a:latin typeface="+mn-lt"/>
                <a:ea typeface="Poppins"/>
                <a:cs typeface="Poppins"/>
                <a:sym typeface="Poppins"/>
              </a:rPr>
              <a:t>: </a:t>
            </a:r>
            <a:endParaRPr sz="1600" dirty="0">
              <a:solidFill>
                <a:schemeClr val="dk1"/>
              </a:solidFill>
              <a:latin typeface="+mn-lt"/>
              <a:ea typeface="Poppins"/>
              <a:cs typeface="Poppins"/>
              <a:sym typeface="Poppins"/>
            </a:endParaRPr>
          </a:p>
          <a:p>
            <a:pPr marL="457200" lvl="0" indent="-317500" algn="l" rtl="0">
              <a:lnSpc>
                <a:spcPct val="115000"/>
              </a:lnSpc>
              <a:spcBef>
                <a:spcPts val="0"/>
              </a:spcBef>
              <a:spcAft>
                <a:spcPts val="0"/>
              </a:spcAft>
              <a:buClr>
                <a:schemeClr val="dk1"/>
              </a:buClr>
              <a:buSzPts val="1400"/>
              <a:buFont typeface="Poppins"/>
              <a:buChar char="●"/>
            </a:pPr>
            <a:r>
              <a:rPr lang="en-US" dirty="0">
                <a:solidFill>
                  <a:schemeClr val="dk1"/>
                </a:solidFill>
                <a:latin typeface="+mn-lt"/>
                <a:ea typeface="Poppins"/>
                <a:cs typeface="Poppins"/>
                <a:sym typeface="Poppins"/>
              </a:rPr>
              <a:t>People who identify as African Americans make up 13% of Ramsey county’s population, 27% of county residents experiencing poverty, and 47% of the county’s homeless population in shelters or street outreach in 2021.</a:t>
            </a:r>
          </a:p>
          <a:p>
            <a:pPr marL="457200" lvl="0" indent="-317500" algn="l" rtl="0">
              <a:lnSpc>
                <a:spcPct val="115000"/>
              </a:lnSpc>
              <a:spcBef>
                <a:spcPts val="0"/>
              </a:spcBef>
              <a:spcAft>
                <a:spcPts val="0"/>
              </a:spcAft>
              <a:buClr>
                <a:schemeClr val="dk1"/>
              </a:buClr>
              <a:buSzPts val="1400"/>
              <a:buFont typeface="Poppins"/>
              <a:buChar char="●"/>
            </a:pPr>
            <a:r>
              <a:rPr lang="en" dirty="0">
                <a:solidFill>
                  <a:schemeClr val="dk1"/>
                </a:solidFill>
                <a:latin typeface="+mn-lt"/>
                <a:ea typeface="Poppins"/>
                <a:cs typeface="Poppins"/>
                <a:sym typeface="Poppins"/>
              </a:rPr>
              <a:t>People who identify as American Indians were 14.5 times more likely to experience homelessness than White people in 2020. African Americans were eight times more likely and Latinx twice as likely compared to whites. </a:t>
            </a:r>
            <a:endParaRPr sz="2000" dirty="0">
              <a:solidFill>
                <a:schemeClr val="dk1"/>
              </a:solidFill>
              <a:latin typeface="+mn-lt"/>
              <a:ea typeface="Calibri"/>
              <a:cs typeface="Calibri"/>
              <a:sym typeface="Calibri"/>
            </a:endParaRPr>
          </a:p>
        </p:txBody>
      </p:sp>
      <p:sp>
        <p:nvSpPr>
          <p:cNvPr id="9" name="Google Shape;111;p26">
            <a:extLst>
              <a:ext uri="{FF2B5EF4-FFF2-40B4-BE49-F238E27FC236}">
                <a16:creationId xmlns:a16="http://schemas.microsoft.com/office/drawing/2014/main" id="{F7E8EF1D-97F5-4D91-9F33-EF3B60758ADE}"/>
              </a:ext>
            </a:extLst>
          </p:cNvPr>
          <p:cNvSpPr txBox="1"/>
          <p:nvPr/>
        </p:nvSpPr>
        <p:spPr>
          <a:xfrm>
            <a:off x="240908" y="6386800"/>
            <a:ext cx="83382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Poppins"/>
                <a:ea typeface="Poppins"/>
                <a:cs typeface="Poppins"/>
                <a:sym typeface="Poppins"/>
              </a:rPr>
              <a:t>Sources:</a:t>
            </a:r>
            <a:r>
              <a:rPr lang="en" sz="1000" b="1" dirty="0">
                <a:latin typeface="Poppins"/>
                <a:ea typeface="Poppins"/>
                <a:cs typeface="Poppins"/>
                <a:sym typeface="Poppins"/>
              </a:rPr>
              <a:t> </a:t>
            </a:r>
            <a:r>
              <a:rPr lang="en" sz="1000" u="sng" dirty="0">
                <a:solidFill>
                  <a:schemeClr val="hlink"/>
                </a:solidFill>
                <a:latin typeface="Poppins"/>
                <a:ea typeface="Poppins"/>
                <a:cs typeface="Poppins"/>
                <a:sym typeface="Poppins"/>
                <a:hlinkClick r:id="rId3"/>
              </a:rPr>
              <a:t>HHR Homeless Needs Assessment (2020)</a:t>
            </a:r>
            <a:r>
              <a:rPr lang="en" sz="1000" dirty="0">
                <a:latin typeface="Poppins"/>
                <a:ea typeface="Poppins"/>
                <a:cs typeface="Poppins"/>
                <a:sym typeface="Poppins"/>
              </a:rPr>
              <a:t>; </a:t>
            </a:r>
            <a:r>
              <a:rPr lang="en" sz="1000" u="sng" dirty="0">
                <a:solidFill>
                  <a:schemeClr val="hlink"/>
                </a:solidFill>
                <a:latin typeface="Poppins"/>
                <a:ea typeface="Poppins"/>
                <a:cs typeface="Poppins"/>
                <a:sym typeface="Poppins"/>
                <a:hlinkClick r:id="rId4"/>
              </a:rPr>
              <a:t>Ramsey County PIT Counts (2013-2018 and 2020)</a:t>
            </a:r>
            <a:r>
              <a:rPr lang="en" sz="1000" u="sng" dirty="0">
                <a:solidFill>
                  <a:schemeClr val="hlink"/>
                </a:solidFill>
                <a:latin typeface="Poppins"/>
                <a:ea typeface="Poppins"/>
                <a:cs typeface="Poppins"/>
                <a:sym typeface="Poppins"/>
              </a:rPr>
              <a:t>; </a:t>
            </a:r>
            <a:r>
              <a:rPr lang="en" sz="1000" u="sng" dirty="0">
                <a:solidFill>
                  <a:schemeClr val="hlink"/>
                </a:solidFill>
                <a:latin typeface="Poppins"/>
                <a:ea typeface="Poppins"/>
                <a:cs typeface="Poppins"/>
                <a:sym typeface="Poppins"/>
                <a:hlinkClick r:id="rId5"/>
              </a:rPr>
              <a:t>HHR Data Dashboard 2021</a:t>
            </a:r>
            <a:endParaRPr sz="1000" dirty="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C6E7-E170-4E2F-AB2B-CB505F0960F6}"/>
              </a:ext>
            </a:extLst>
          </p:cNvPr>
          <p:cNvSpPr>
            <a:spLocks noGrp="1"/>
          </p:cNvSpPr>
          <p:nvPr>
            <p:ph type="title"/>
          </p:nvPr>
        </p:nvSpPr>
        <p:spPr>
          <a:xfrm>
            <a:off x="196291" y="115678"/>
            <a:ext cx="8520600" cy="763500"/>
          </a:xfrm>
        </p:spPr>
        <p:txBody>
          <a:bodyPr/>
          <a:lstStyle/>
          <a:p>
            <a:r>
              <a:rPr lang="en-US" dirty="0">
                <a:solidFill>
                  <a:srgbClr val="0099CC"/>
                </a:solidFill>
              </a:rPr>
              <a:t>Minnesota has 10 </a:t>
            </a:r>
            <a:r>
              <a:rPr lang="en-US" dirty="0" err="1">
                <a:solidFill>
                  <a:srgbClr val="0099CC"/>
                </a:solidFill>
              </a:rPr>
              <a:t>CoCs</a:t>
            </a:r>
            <a:endParaRPr lang="en-US" dirty="0">
              <a:solidFill>
                <a:srgbClr val="0099CC"/>
              </a:solidFill>
            </a:endParaRPr>
          </a:p>
        </p:txBody>
      </p:sp>
      <p:sp>
        <p:nvSpPr>
          <p:cNvPr id="3" name="Slide Number Placeholder 2">
            <a:extLst>
              <a:ext uri="{FF2B5EF4-FFF2-40B4-BE49-F238E27FC236}">
                <a16:creationId xmlns:a16="http://schemas.microsoft.com/office/drawing/2014/main" id="{CEEDBFE5-9F8F-403C-BB31-B82EAE1C51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4">
            <a:extLst>
              <a:ext uri="{FF2B5EF4-FFF2-40B4-BE49-F238E27FC236}">
                <a16:creationId xmlns:a16="http://schemas.microsoft.com/office/drawing/2014/main" id="{BD5A0CD9-B0F2-4C3C-83D2-331C07B93DF1}"/>
              </a:ext>
            </a:extLst>
          </p:cNvPr>
          <p:cNvPicPr>
            <a:picLocks noChangeAspect="1"/>
          </p:cNvPicPr>
          <p:nvPr/>
        </p:nvPicPr>
        <p:blipFill>
          <a:blip r:embed="rId2"/>
          <a:stretch>
            <a:fillRect/>
          </a:stretch>
        </p:blipFill>
        <p:spPr>
          <a:xfrm>
            <a:off x="1864310" y="851876"/>
            <a:ext cx="5772476" cy="6006124"/>
          </a:xfrm>
          <a:prstGeom prst="rect">
            <a:avLst/>
          </a:prstGeom>
        </p:spPr>
      </p:pic>
      <p:pic>
        <p:nvPicPr>
          <p:cNvPr id="6" name="Google Shape;79;p2">
            <a:extLst>
              <a:ext uri="{FF2B5EF4-FFF2-40B4-BE49-F238E27FC236}">
                <a16:creationId xmlns:a16="http://schemas.microsoft.com/office/drawing/2014/main" id="{C4FD0D26-3358-4561-B319-C6E3D4BB2370}"/>
              </a:ext>
            </a:extLst>
          </p:cNvPr>
          <p:cNvPicPr preferRelativeResize="0"/>
          <p:nvPr/>
        </p:nvPicPr>
        <p:blipFill rotWithShape="1">
          <a:blip r:embed="rId3">
            <a:alphaModFix/>
          </a:blip>
          <a:srcRect/>
          <a:stretch/>
        </p:blipFill>
        <p:spPr>
          <a:xfrm>
            <a:off x="6639950" y="108273"/>
            <a:ext cx="2381200" cy="702450"/>
          </a:xfrm>
          <a:prstGeom prst="rect">
            <a:avLst/>
          </a:prstGeom>
          <a:noFill/>
          <a:ln>
            <a:noFill/>
          </a:ln>
        </p:spPr>
      </p:pic>
    </p:spTree>
    <p:extLst>
      <p:ext uri="{BB962C8B-B14F-4D97-AF65-F5344CB8AC3E}">
        <p14:creationId xmlns:p14="http://schemas.microsoft.com/office/powerpoint/2010/main" val="349010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219000" y="115850"/>
            <a:ext cx="6605700" cy="92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dirty="0">
                <a:solidFill>
                  <a:srgbClr val="3389B3"/>
                </a:solidFill>
                <a:latin typeface="Arial"/>
                <a:ea typeface="Arial"/>
                <a:cs typeface="Arial"/>
                <a:sym typeface="Arial"/>
              </a:rPr>
              <a:t>Heading Home Ramsey Continuum of Care (</a:t>
            </a:r>
            <a:r>
              <a:rPr lang="en" sz="3600" dirty="0">
                <a:solidFill>
                  <a:srgbClr val="3389B3"/>
                </a:solidFill>
              </a:rPr>
              <a:t>CoC)</a:t>
            </a:r>
            <a:endParaRPr sz="36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br>
              <a:rPr lang="en-US" sz="3000" dirty="0">
                <a:latin typeface="Arial"/>
                <a:ea typeface="Arial"/>
                <a:cs typeface="Arial"/>
                <a:sym typeface="Arial"/>
              </a:rPr>
            </a:br>
            <a:br>
              <a:rPr lang="en-US" sz="3000" dirty="0">
                <a:latin typeface="Arial"/>
                <a:ea typeface="Arial"/>
                <a:cs typeface="Arial"/>
                <a:sym typeface="Arial"/>
              </a:rPr>
            </a:br>
            <a:endParaRPr sz="3000" dirty="0">
              <a:latin typeface="Arial"/>
              <a:ea typeface="Arial"/>
              <a:cs typeface="Arial"/>
              <a:sym typeface="Arial"/>
            </a:endParaRPr>
          </a:p>
        </p:txBody>
      </p:sp>
      <p:sp>
        <p:nvSpPr>
          <p:cNvPr id="85" name="Google Shape;8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sp>
        <p:nvSpPr>
          <p:cNvPr id="86" name="Google Shape;86;p3"/>
          <p:cNvSpPr txBox="1">
            <a:spLocks noGrp="1"/>
          </p:cNvSpPr>
          <p:nvPr>
            <p:ph type="body" idx="1"/>
          </p:nvPr>
        </p:nvSpPr>
        <p:spPr>
          <a:xfrm>
            <a:off x="219000" y="1438925"/>
            <a:ext cx="6932400" cy="43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600" b="1"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 sz="1600" b="1" dirty="0">
                <a:solidFill>
                  <a:schemeClr val="dk1"/>
                </a:solidFill>
                <a:latin typeface="Arial"/>
                <a:ea typeface="Arial"/>
                <a:cs typeface="Arial"/>
                <a:sym typeface="Arial"/>
              </a:rPr>
              <a:t>Vision:</a:t>
            </a:r>
            <a:endParaRPr sz="16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 sz="1400" dirty="0">
                <a:solidFill>
                  <a:schemeClr val="dk1"/>
                </a:solidFill>
                <a:latin typeface="Arial"/>
                <a:ea typeface="Arial"/>
                <a:cs typeface="Arial"/>
                <a:sym typeface="Arial"/>
              </a:rPr>
              <a:t>We work together to create a community where homelessness is rare, brief, and non-recurring, </a:t>
            </a:r>
            <a:r>
              <a:rPr lang="en" sz="1400" dirty="0">
                <a:solidFill>
                  <a:srgbClr val="000000"/>
                </a:solidFill>
                <a:latin typeface="Arial"/>
                <a:ea typeface="Arial"/>
                <a:cs typeface="Arial"/>
                <a:sym typeface="Arial"/>
              </a:rPr>
              <a:t>where we eliminate racial disparities,</a:t>
            </a:r>
            <a:r>
              <a:rPr lang="en" sz="1400" dirty="0">
                <a:solidFill>
                  <a:schemeClr val="dk1"/>
                </a:solidFill>
                <a:latin typeface="Arial"/>
                <a:ea typeface="Arial"/>
                <a:cs typeface="Arial"/>
                <a:sym typeface="Arial"/>
              </a:rPr>
              <a:t> and</a:t>
            </a:r>
            <a:r>
              <a:rPr lang="en" dirty="0">
                <a:solidFill>
                  <a:schemeClr val="dk1"/>
                </a:solidFill>
                <a:latin typeface="Arial"/>
                <a:ea typeface="Arial"/>
                <a:cs typeface="Arial"/>
                <a:sym typeface="Arial"/>
              </a:rPr>
              <a:t> </a:t>
            </a:r>
            <a:r>
              <a:rPr lang="en" sz="1400" dirty="0">
                <a:solidFill>
                  <a:schemeClr val="dk1"/>
                </a:solidFill>
                <a:latin typeface="Arial"/>
                <a:ea typeface="Arial"/>
                <a:cs typeface="Arial"/>
                <a:sym typeface="Arial"/>
              </a:rPr>
              <a:t>everyone is housed.</a:t>
            </a:r>
            <a:endParaRPr sz="1400" dirty="0">
              <a:solidFill>
                <a:schemeClr val="dk1"/>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1400" dirty="0">
              <a:solidFill>
                <a:schemeClr val="dk1"/>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1600" b="1"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 sz="1600" b="1" dirty="0">
                <a:solidFill>
                  <a:schemeClr val="dk1"/>
                </a:solidFill>
                <a:latin typeface="Arial"/>
                <a:ea typeface="Arial"/>
                <a:cs typeface="Arial"/>
                <a:sym typeface="Arial"/>
              </a:rPr>
              <a:t>Mission:</a:t>
            </a:r>
            <a:endParaRPr sz="16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 sz="1400" dirty="0">
                <a:solidFill>
                  <a:schemeClr val="dk1"/>
                </a:solidFill>
                <a:latin typeface="Arial"/>
                <a:ea typeface="Arial"/>
                <a:cs typeface="Arial"/>
                <a:sym typeface="Arial"/>
              </a:rPr>
              <a:t>Prevent and end homelessness by delivering effective, people-centered, integrated responses that are </a:t>
            </a:r>
            <a:r>
              <a:rPr lang="en" sz="1400" dirty="0">
                <a:solidFill>
                  <a:srgbClr val="000000"/>
                </a:solidFill>
                <a:latin typeface="Arial"/>
                <a:ea typeface="Arial"/>
                <a:cs typeface="Arial"/>
                <a:sym typeface="Arial"/>
              </a:rPr>
              <a:t>racially </a:t>
            </a:r>
            <a:r>
              <a:rPr lang="en" sz="1400" dirty="0">
                <a:solidFill>
                  <a:schemeClr val="dk1"/>
                </a:solidFill>
                <a:latin typeface="Arial"/>
                <a:ea typeface="Arial"/>
                <a:cs typeface="Arial"/>
                <a:sym typeface="Arial"/>
              </a:rPr>
              <a:t>equitable and driven by community voice, advocacy, and learning.  </a:t>
            </a:r>
            <a:endParaRPr sz="2000" dirty="0">
              <a:solidFill>
                <a:srgbClr val="000000"/>
              </a:solidFill>
              <a:latin typeface="Arial"/>
              <a:ea typeface="Arial"/>
              <a:cs typeface="Arial"/>
              <a:sym typeface="Arial"/>
            </a:endParaRPr>
          </a:p>
        </p:txBody>
      </p:sp>
      <p:pic>
        <p:nvPicPr>
          <p:cNvPr id="87" name="Google Shape;87;p3"/>
          <p:cNvPicPr preferRelativeResize="0"/>
          <p:nvPr/>
        </p:nvPicPr>
        <p:blipFill rotWithShape="1">
          <a:blip r:embed="rId3">
            <a:alphaModFix/>
          </a:blip>
          <a:srcRect/>
          <a:stretch/>
        </p:blipFill>
        <p:spPr>
          <a:xfrm>
            <a:off x="5587175" y="3600575"/>
            <a:ext cx="3257425" cy="3257425"/>
          </a:xfrm>
          <a:prstGeom prst="rect">
            <a:avLst/>
          </a:prstGeom>
          <a:noFill/>
          <a:ln>
            <a:noFill/>
          </a:ln>
        </p:spPr>
      </p:pic>
      <p:pic>
        <p:nvPicPr>
          <p:cNvPr id="88" name="Google Shape;88;p3"/>
          <p:cNvPicPr preferRelativeResize="0"/>
          <p:nvPr/>
        </p:nvPicPr>
        <p:blipFill rotWithShape="1">
          <a:blip r:embed="rId4">
            <a:alphaModFix/>
          </a:blip>
          <a:srcRect/>
          <a:stretch/>
        </p:blipFill>
        <p:spPr>
          <a:xfrm>
            <a:off x="6639950" y="115848"/>
            <a:ext cx="2381200" cy="702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8736-2B16-4BD8-BF62-5362A05EF9D8}"/>
              </a:ext>
            </a:extLst>
          </p:cNvPr>
          <p:cNvSpPr>
            <a:spLocks noGrp="1"/>
          </p:cNvSpPr>
          <p:nvPr>
            <p:ph type="title"/>
          </p:nvPr>
        </p:nvSpPr>
        <p:spPr/>
        <p:txBody>
          <a:bodyPr/>
          <a:lstStyle/>
          <a:p>
            <a:r>
              <a:rPr lang="en-US" dirty="0">
                <a:solidFill>
                  <a:srgbClr val="0099CC"/>
                </a:solidFill>
              </a:rPr>
              <a:t>Ramsey County’s COVID Emergency Operations Aimed to:</a:t>
            </a:r>
          </a:p>
        </p:txBody>
      </p:sp>
      <p:sp>
        <p:nvSpPr>
          <p:cNvPr id="3" name="Text Placeholder 2">
            <a:extLst>
              <a:ext uri="{FF2B5EF4-FFF2-40B4-BE49-F238E27FC236}">
                <a16:creationId xmlns:a16="http://schemas.microsoft.com/office/drawing/2014/main" id="{91D35344-4985-40D9-9C14-D1577FE72BAA}"/>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Support shelter partners to depopulate shelters</a:t>
            </a:r>
            <a:endParaRPr lang="en-US" sz="2400" dirty="0">
              <a:solidFill>
                <a:srgbClr val="000000"/>
              </a:solidFill>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Initially focused on those at greatest risk (elderly and medically fragile)</a:t>
            </a:r>
            <a:endParaRPr lang="en-US" sz="24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Support cities to minimize encampments and reduce number living on streets</a:t>
            </a:r>
            <a:endParaRPr lang="en-US" sz="24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Provide increased day spaces to help support people to come inside</a:t>
            </a:r>
            <a:endParaRPr lang="en-US" sz="2400" b="0" i="0" u="none" strike="noStrike"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EDA7592-FB4B-4BD7-BC4B-F9E1C61E8A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99834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9107-D17E-426E-9D30-7B1BDB43E61B}"/>
              </a:ext>
            </a:extLst>
          </p:cNvPr>
          <p:cNvSpPr>
            <a:spLocks noGrp="1"/>
          </p:cNvSpPr>
          <p:nvPr>
            <p:ph type="title"/>
          </p:nvPr>
        </p:nvSpPr>
        <p:spPr/>
        <p:txBody>
          <a:bodyPr/>
          <a:lstStyle/>
          <a:p>
            <a:r>
              <a:rPr lang="en-US" dirty="0">
                <a:solidFill>
                  <a:srgbClr val="0099CC"/>
                </a:solidFill>
              </a:rPr>
              <a:t>Summary of County COVID Operations:</a:t>
            </a:r>
          </a:p>
        </p:txBody>
      </p:sp>
      <p:sp>
        <p:nvSpPr>
          <p:cNvPr id="3" name="Text Placeholder 2">
            <a:extLst>
              <a:ext uri="{FF2B5EF4-FFF2-40B4-BE49-F238E27FC236}">
                <a16:creationId xmlns:a16="http://schemas.microsoft.com/office/drawing/2014/main" id="{E93EE6E6-B901-4CA6-8A92-9415F3D28F1A}"/>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Total # single/adult beds added through RC-operated shelters: 509 at peak, currently 293</a:t>
            </a:r>
            <a:endParaRPr lang="en-US" sz="24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Isolation and Quarantine for exposed or ill within homeless population: 32 beds </a:t>
            </a:r>
            <a:endParaRPr lang="en-US" sz="24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Family shelter supports added: 100 beds</a:t>
            </a:r>
            <a:endParaRPr lang="en-US" sz="2400" b="0" i="0" u="none" strike="noStrike" dirty="0">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Day operations supports added: Freedom house</a:t>
            </a:r>
          </a:p>
          <a:p>
            <a:pPr rtl="0" fontAlgn="base">
              <a:spcBef>
                <a:spcPts val="1000"/>
              </a:spcBef>
              <a:spcAft>
                <a:spcPts val="0"/>
              </a:spcAft>
              <a:buFont typeface="Arial" panose="020B0604020202020204" pitchFamily="34" charset="0"/>
              <a:buChar char="•"/>
            </a:pPr>
            <a:endParaRPr lang="en-US" sz="2400" i="0" u="none" strike="noStrike" dirty="0">
              <a:solidFill>
                <a:srgbClr val="595959"/>
              </a:solidFill>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2400" b="0" i="0" u="none" strike="noStrike" dirty="0">
                <a:solidFill>
                  <a:srgbClr val="595959"/>
                </a:solidFill>
                <a:effectLst/>
                <a:latin typeface="Arial" panose="020B0604020202020204" pitchFamily="34" charset="0"/>
              </a:rPr>
              <a:t>Monthly Operating Costs: ~$3 Million</a:t>
            </a:r>
            <a:br>
              <a:rPr lang="en-US" dirty="0"/>
            </a:br>
            <a:endParaRPr lang="en-US" dirty="0"/>
          </a:p>
        </p:txBody>
      </p:sp>
      <p:sp>
        <p:nvSpPr>
          <p:cNvPr id="4" name="Slide Number Placeholder 3">
            <a:extLst>
              <a:ext uri="{FF2B5EF4-FFF2-40B4-BE49-F238E27FC236}">
                <a16:creationId xmlns:a16="http://schemas.microsoft.com/office/drawing/2014/main" id="{6FDDA0A3-62F1-4B2C-9E45-EA0C0BE443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88091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3DE4-F2FC-4816-8A5C-A14C7228A6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87D21FA-75AB-47E3-8EDD-7CE011A8FE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169BE4-69B0-45D4-8F80-E694FCFBA1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2050" name="x_Graphic 2">
            <a:extLst>
              <a:ext uri="{FF2B5EF4-FFF2-40B4-BE49-F238E27FC236}">
                <a16:creationId xmlns:a16="http://schemas.microsoft.com/office/drawing/2014/main" id="{082B78E8-8E31-4684-8A3F-386DB97C6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98" y="348143"/>
            <a:ext cx="8215618" cy="616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7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1838-0FEB-4208-848B-4ED5D09B3130}"/>
              </a:ext>
            </a:extLst>
          </p:cNvPr>
          <p:cNvSpPr>
            <a:spLocks noGrp="1"/>
          </p:cNvSpPr>
          <p:nvPr>
            <p:ph type="title"/>
          </p:nvPr>
        </p:nvSpPr>
        <p:spPr/>
        <p:txBody>
          <a:bodyPr/>
          <a:lstStyle/>
          <a:p>
            <a:r>
              <a:rPr lang="en-US" dirty="0">
                <a:solidFill>
                  <a:srgbClr val="0099CC"/>
                </a:solidFill>
              </a:rPr>
              <a:t>Charge to the CoC:</a:t>
            </a:r>
          </a:p>
        </p:txBody>
      </p:sp>
      <p:sp>
        <p:nvSpPr>
          <p:cNvPr id="3" name="Text Placeholder 2">
            <a:extLst>
              <a:ext uri="{FF2B5EF4-FFF2-40B4-BE49-F238E27FC236}">
                <a16:creationId xmlns:a16="http://schemas.microsoft.com/office/drawing/2014/main" id="{D9C117CC-3FDE-4685-85D6-FB0CE822DC31}"/>
              </a:ext>
            </a:extLst>
          </p:cNvPr>
          <p:cNvSpPr>
            <a:spLocks noGrp="1"/>
          </p:cNvSpPr>
          <p:nvPr>
            <p:ph type="body" idx="1"/>
          </p:nvPr>
        </p:nvSpPr>
        <p:spPr/>
        <p:txBody>
          <a:bodyPr/>
          <a:lstStyle/>
          <a:p>
            <a:r>
              <a:rPr lang="en-US" dirty="0"/>
              <a:t>Help identify and develop community solutions to the needs of the Ramsey County homeless population given the loss of the Ramsey County Emergency Operated COVID Shelters and need to relocate 400+ individuals</a:t>
            </a:r>
          </a:p>
          <a:p>
            <a:endParaRPr lang="en-US" dirty="0"/>
          </a:p>
          <a:p>
            <a:r>
              <a:rPr lang="en-US" dirty="0"/>
              <a:t>CoC developed workgroups to assess:</a:t>
            </a:r>
          </a:p>
          <a:p>
            <a:pPr lvl="1"/>
            <a:r>
              <a:rPr lang="en-US" sz="1600" dirty="0"/>
              <a:t>The needs related to single adult emergency shelter after the depletion of the COVID emergency funds supporting this work</a:t>
            </a:r>
          </a:p>
          <a:p>
            <a:pPr lvl="1"/>
            <a:r>
              <a:rPr lang="en-US" sz="1600" dirty="0"/>
              <a:t>The need for families after the depletion of the COVID emergency funds supporting this work</a:t>
            </a:r>
          </a:p>
          <a:p>
            <a:pPr lvl="1"/>
            <a:endParaRPr lang="en-US" sz="1600" dirty="0"/>
          </a:p>
          <a:p>
            <a:r>
              <a:rPr lang="en-US" dirty="0"/>
              <a:t>4 Recommendations were developed by the workgroups, advanced to the Steering Committee, and adopted by the Governing Board</a:t>
            </a:r>
          </a:p>
        </p:txBody>
      </p:sp>
      <p:sp>
        <p:nvSpPr>
          <p:cNvPr id="4" name="Slide Number Placeholder 3">
            <a:extLst>
              <a:ext uri="{FF2B5EF4-FFF2-40B4-BE49-F238E27FC236}">
                <a16:creationId xmlns:a16="http://schemas.microsoft.com/office/drawing/2014/main" id="{5C7A5127-A4D7-4690-A7EB-4C0F08E79C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86029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986B-2C18-4335-93B3-733ED4A42313}"/>
              </a:ext>
            </a:extLst>
          </p:cNvPr>
          <p:cNvSpPr>
            <a:spLocks noGrp="1"/>
          </p:cNvSpPr>
          <p:nvPr>
            <p:ph type="title"/>
          </p:nvPr>
        </p:nvSpPr>
        <p:spPr>
          <a:xfrm>
            <a:off x="311700" y="190696"/>
            <a:ext cx="8520600" cy="763500"/>
          </a:xfrm>
        </p:spPr>
        <p:txBody>
          <a:bodyPr/>
          <a:lstStyle/>
          <a:p>
            <a:r>
              <a:rPr lang="en-US" dirty="0">
                <a:solidFill>
                  <a:srgbClr val="3389B3"/>
                </a:solidFill>
                <a:latin typeface="Arial"/>
                <a:ea typeface="Arial"/>
                <a:cs typeface="Arial"/>
                <a:sym typeface="Arial"/>
              </a:rPr>
              <a:t>Advancing the ‘Big 4’ asks from the shelter workgroups</a:t>
            </a:r>
            <a:endParaRPr lang="en-US" dirty="0"/>
          </a:p>
        </p:txBody>
      </p:sp>
      <p:sp>
        <p:nvSpPr>
          <p:cNvPr id="3" name="Text Placeholder 2">
            <a:extLst>
              <a:ext uri="{FF2B5EF4-FFF2-40B4-BE49-F238E27FC236}">
                <a16:creationId xmlns:a16="http://schemas.microsoft.com/office/drawing/2014/main" id="{32FD1ECE-E484-446E-AC71-EECA4604BA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3A2EFA-94DF-4C3B-8FE9-C939CB3A97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a:extLst>
              <a:ext uri="{FF2B5EF4-FFF2-40B4-BE49-F238E27FC236}">
                <a16:creationId xmlns:a16="http://schemas.microsoft.com/office/drawing/2014/main" id="{691EEF9E-0A12-4988-806C-51249A19A594}"/>
              </a:ext>
            </a:extLst>
          </p:cNvPr>
          <p:cNvPicPr>
            <a:picLocks noChangeAspect="1"/>
          </p:cNvPicPr>
          <p:nvPr/>
        </p:nvPicPr>
        <p:blipFill>
          <a:blip r:embed="rId2"/>
          <a:stretch>
            <a:fillRect/>
          </a:stretch>
        </p:blipFill>
        <p:spPr>
          <a:xfrm>
            <a:off x="216868" y="1274258"/>
            <a:ext cx="5031280" cy="2620037"/>
          </a:xfrm>
          <a:prstGeom prst="rect">
            <a:avLst/>
          </a:prstGeom>
        </p:spPr>
      </p:pic>
      <p:pic>
        <p:nvPicPr>
          <p:cNvPr id="8" name="Picture 7">
            <a:extLst>
              <a:ext uri="{FF2B5EF4-FFF2-40B4-BE49-F238E27FC236}">
                <a16:creationId xmlns:a16="http://schemas.microsoft.com/office/drawing/2014/main" id="{980F2DE8-ADFC-42E2-AAB4-FF8653ACA1EB}"/>
              </a:ext>
            </a:extLst>
          </p:cNvPr>
          <p:cNvPicPr>
            <a:picLocks noChangeAspect="1"/>
          </p:cNvPicPr>
          <p:nvPr/>
        </p:nvPicPr>
        <p:blipFill>
          <a:blip r:embed="rId3"/>
          <a:stretch>
            <a:fillRect/>
          </a:stretch>
        </p:blipFill>
        <p:spPr>
          <a:xfrm>
            <a:off x="1141652" y="3997803"/>
            <a:ext cx="7239000" cy="2524125"/>
          </a:xfrm>
          <a:prstGeom prst="rect">
            <a:avLst/>
          </a:prstGeom>
        </p:spPr>
      </p:pic>
    </p:spTree>
    <p:extLst>
      <p:ext uri="{BB962C8B-B14F-4D97-AF65-F5344CB8AC3E}">
        <p14:creationId xmlns:p14="http://schemas.microsoft.com/office/powerpoint/2010/main" val="20019655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1152</Words>
  <Application>Microsoft Office PowerPoint</Application>
  <PresentationFormat>On-screen Show (4:3)</PresentationFormat>
  <Paragraphs>157</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Courier New</vt:lpstr>
      <vt:lpstr>Red Hat Text</vt:lpstr>
      <vt:lpstr>Arial</vt:lpstr>
      <vt:lpstr>Poppins</vt:lpstr>
      <vt:lpstr>Calibri</vt:lpstr>
      <vt:lpstr>Simple Light</vt:lpstr>
      <vt:lpstr>PowerPoint Presentation</vt:lpstr>
      <vt:lpstr>Context: The Landscape Affecting Homelessness COVID, economic fallout, racial disparities, housing market..all factors</vt:lpstr>
      <vt:lpstr>Minnesota has 10 CoCs</vt:lpstr>
      <vt:lpstr>Heading Home Ramsey Continuum of Care (CoC)   </vt:lpstr>
      <vt:lpstr>Ramsey County’s COVID Emergency Operations Aimed to:</vt:lpstr>
      <vt:lpstr>Summary of County COVID Operations:</vt:lpstr>
      <vt:lpstr>PowerPoint Presentation</vt:lpstr>
      <vt:lpstr>Charge to the CoC:</vt:lpstr>
      <vt:lpstr>Advancing the ‘Big 4’ asks from the shelter workgroups</vt:lpstr>
      <vt:lpstr>Cost Breakdowns</vt:lpstr>
      <vt:lpstr>Governing Board members</vt:lpstr>
      <vt:lpstr>Steering Committee Members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Dreon, Margaret</dc:creator>
  <cp:lastModifiedBy>O'Rourke, Jennifer</cp:lastModifiedBy>
  <cp:revision>59</cp:revision>
  <dcterms:modified xsi:type="dcterms:W3CDTF">2022-03-08T21:22:36Z</dcterms:modified>
</cp:coreProperties>
</file>