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274" autoAdjust="0"/>
    <p:restoredTop sz="95407" autoAdjust="0"/>
  </p:normalViewPr>
  <p:slideViewPr>
    <p:cSldViewPr>
      <p:cViewPr varScale="1">
        <p:scale>
          <a:sx n="90" d="100"/>
          <a:sy n="90" d="100"/>
        </p:scale>
        <p:origin x="992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78889F71-37C5-40D9-A47D-86AF31CAFCCA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456D742-7B96-41AD-A5BC-DD949B0BF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1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1024C8CB-553E-4A1E-810D-D3C86322C6D4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896BE877-52F3-4203-B0CA-56332744FD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BE877-52F3-4203-B0CA-56332744FD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581400" y="2038350"/>
            <a:ext cx="5334000" cy="9144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14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25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581400" y="2038350"/>
            <a:ext cx="5334000" cy="9144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14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5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581400" y="2038350"/>
            <a:ext cx="5334000" cy="9144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14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15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5200" y="2038350"/>
            <a:ext cx="5334000" cy="9144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052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042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1"/>
            <a:ext cx="8686800" cy="3581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7808-2D3C-46C4-B19B-2ABD9C9846FD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80EE-6484-4B27-9883-7B13014D28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85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779"/>
            <a:ext cx="8839200" cy="384571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1"/>
            <a:ext cx="8839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447800" cy="273844"/>
          </a:xfrm>
        </p:spPr>
        <p:txBody>
          <a:bodyPr/>
          <a:lstStyle/>
          <a:p>
            <a:fld id="{2B5A7808-2D3C-46C4-B19B-2ABD9C9846FD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4767263"/>
            <a:ext cx="2438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00600" y="4767263"/>
            <a:ext cx="1524000" cy="242887"/>
          </a:xfrm>
        </p:spPr>
        <p:txBody>
          <a:bodyPr/>
          <a:lstStyle/>
          <a:p>
            <a:fld id="{52A180EE-6484-4B27-9883-7B13014D2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5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95231"/>
            <a:ext cx="4343400" cy="35053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231"/>
            <a:ext cx="4038600" cy="35053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7808-2D3C-46C4-B19B-2ABD9C9846FD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80EE-6484-4B27-9883-7B13014D28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205979"/>
            <a:ext cx="7315200" cy="384571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5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4781550"/>
            <a:ext cx="2133600" cy="248949"/>
          </a:xfrm>
        </p:spPr>
        <p:txBody>
          <a:bodyPr/>
          <a:lstStyle/>
          <a:p>
            <a:fld id="{2B5A7808-2D3C-46C4-B19B-2ABD9C9846FD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4781550"/>
            <a:ext cx="2895600" cy="2489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4781550"/>
            <a:ext cx="1600200" cy="248949"/>
          </a:xfrm>
        </p:spPr>
        <p:txBody>
          <a:bodyPr/>
          <a:lstStyle/>
          <a:p>
            <a:fld id="{52A180EE-6484-4B27-9883-7B13014D2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8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4781550"/>
            <a:ext cx="2133600" cy="248949"/>
          </a:xfrm>
        </p:spPr>
        <p:txBody>
          <a:bodyPr/>
          <a:lstStyle/>
          <a:p>
            <a:fld id="{2B5A7808-2D3C-46C4-B19B-2ABD9C9846FD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6600" y="4781550"/>
            <a:ext cx="2895600" cy="2489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4781550"/>
            <a:ext cx="1600200" cy="248949"/>
          </a:xfrm>
        </p:spPr>
        <p:txBody>
          <a:bodyPr/>
          <a:lstStyle/>
          <a:p>
            <a:fld id="{52A180EE-6484-4B27-9883-7B13014D2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23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7808-2D3C-46C4-B19B-2ABD9C9846FD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80EE-6484-4B27-9883-7B13014D28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0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36802A-4D33-437B-8C21-92D584AF0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00" y="971550"/>
            <a:ext cx="5106100" cy="1600200"/>
          </a:xfr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>
            <a:reflection endPos="0" dir="5400000" sy="-100000" algn="bl" rotWithShape="0"/>
          </a:effectLst>
        </p:spPr>
        <p:txBody>
          <a:bodyPr lIns="182880" tIns="182880" rIns="182880" bIns="182880" anchor="ctr" anchorCtr="0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MISSION</a:t>
            </a:r>
          </a:p>
          <a:p>
            <a:pPr marL="0" indent="0">
              <a:buNone/>
            </a:pPr>
            <a:r>
              <a:rPr lang="en-US" sz="2200" dirty="0"/>
              <a:t>To honor God by enriching the lives and touching the hearts of older adults.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2155BAA-A2CA-459E-8CB8-6E1F0C4F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5979"/>
            <a:ext cx="8610600" cy="460771"/>
          </a:xfrm>
        </p:spPr>
        <p:txBody>
          <a:bodyPr/>
          <a:lstStyle/>
          <a:p>
            <a:r>
              <a:rPr lang="en-US" dirty="0"/>
              <a:t>Mission, Vision and Values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109327-77D9-4223-AD28-0DEC8AFC5E8C}"/>
              </a:ext>
            </a:extLst>
          </p:cNvPr>
          <p:cNvGrpSpPr/>
          <p:nvPr userDrawn="1"/>
        </p:nvGrpSpPr>
        <p:grpSpPr>
          <a:xfrm>
            <a:off x="312568" y="2876550"/>
            <a:ext cx="5106100" cy="1524000"/>
            <a:chOff x="304100" y="2800350"/>
            <a:chExt cx="5168317" cy="1524000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F4EB8D54-2874-4ECB-9DB2-9532707E3182}"/>
                </a:ext>
              </a:extLst>
            </p:cNvPr>
            <p:cNvSpPr txBox="1">
              <a:spLocks/>
            </p:cNvSpPr>
            <p:nvPr/>
          </p:nvSpPr>
          <p:spPr>
            <a:xfrm>
              <a:off x="304100" y="2800350"/>
              <a:ext cx="5168317" cy="15240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lIns="182880" tIns="182880" rIns="182880" bIns="182880" rtlCol="0" anchor="ctr" anchorCtr="0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3300" dirty="0">
                  <a:solidFill>
                    <a:schemeClr val="tx2"/>
                  </a:solidFill>
                </a:rPr>
                <a:t>VISION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/>
                <a:t>To provide more choices and opportunities for more older adults to live well.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F6C6C8-7126-4BFE-8E55-6DEA3600F0F0}"/>
                </a:ext>
              </a:extLst>
            </p:cNvPr>
            <p:cNvSpPr/>
            <p:nvPr/>
          </p:nvSpPr>
          <p:spPr>
            <a:xfrm>
              <a:off x="312567" y="2803335"/>
              <a:ext cx="533400" cy="99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C04B3B-C815-4B7D-8916-802B39B12619}"/>
              </a:ext>
            </a:extLst>
          </p:cNvPr>
          <p:cNvGrpSpPr/>
          <p:nvPr userDrawn="1"/>
        </p:nvGrpSpPr>
        <p:grpSpPr>
          <a:xfrm>
            <a:off x="5636855" y="971550"/>
            <a:ext cx="3202345" cy="2514600"/>
            <a:chOff x="5713055" y="971550"/>
            <a:chExt cx="3202345" cy="2514600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28E60525-27D0-4231-895F-79D07CF50857}"/>
                </a:ext>
              </a:extLst>
            </p:cNvPr>
            <p:cNvSpPr txBox="1">
              <a:spLocks/>
            </p:cNvSpPr>
            <p:nvPr/>
          </p:nvSpPr>
          <p:spPr>
            <a:xfrm>
              <a:off x="5715000" y="971550"/>
              <a:ext cx="3200400" cy="2514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lIns="182880" tIns="182880" rIns="182880" bIns="182880" rtlCol="0" anchor="ctr" anchorCtr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800" dirty="0">
                  <a:solidFill>
                    <a:schemeClr val="tx2"/>
                  </a:solidFill>
                </a:rPr>
                <a:t>VALUES</a:t>
              </a:r>
              <a:br>
                <a:rPr lang="en-US" dirty="0"/>
              </a:br>
              <a:r>
                <a:rPr lang="en-US" sz="2200" b="1" u="sng" dirty="0">
                  <a:solidFill>
                    <a:schemeClr val="tx2"/>
                  </a:solidFill>
                </a:rPr>
                <a:t>C</a:t>
              </a:r>
              <a:r>
                <a:rPr lang="en-US" sz="2200" dirty="0"/>
                <a:t>hristian Ministry</a:t>
              </a:r>
              <a:br>
                <a:rPr lang="en-US" sz="2200" dirty="0"/>
              </a:br>
              <a:r>
                <a:rPr lang="en-US" sz="2200" b="1" u="sng" dirty="0">
                  <a:solidFill>
                    <a:schemeClr val="tx2"/>
                  </a:solidFill>
                </a:rPr>
                <a:t>R</a:t>
              </a:r>
              <a:r>
                <a:rPr lang="en-US" sz="2200" dirty="0"/>
                <a:t>eady &amp; Engaged People</a:t>
              </a:r>
              <a:br>
                <a:rPr lang="en-US" sz="2200" dirty="0"/>
              </a:br>
              <a:r>
                <a:rPr lang="en-US" sz="2200" b="1" u="sng" dirty="0">
                  <a:solidFill>
                    <a:schemeClr val="tx2"/>
                  </a:solidFill>
                </a:rPr>
                <a:t>O</a:t>
              </a:r>
              <a:r>
                <a:rPr lang="en-US" sz="2200" dirty="0"/>
                <a:t>perational Integrity</a:t>
              </a:r>
              <a:br>
                <a:rPr lang="en-US" sz="2200" dirty="0"/>
              </a:br>
              <a:r>
                <a:rPr lang="en-US" sz="2200" b="1" u="sng" dirty="0">
                  <a:solidFill>
                    <a:schemeClr val="tx2"/>
                  </a:solidFill>
                </a:rPr>
                <a:t>S</a:t>
              </a:r>
              <a:r>
                <a:rPr lang="en-US" sz="2200" dirty="0"/>
                <a:t>ervice Excellence</a:t>
              </a:r>
              <a:br>
                <a:rPr lang="en-US" sz="2200" dirty="0"/>
              </a:br>
              <a:r>
                <a:rPr lang="en-US" sz="2200" b="1" u="sng" dirty="0">
                  <a:solidFill>
                    <a:schemeClr val="tx2"/>
                  </a:solidFill>
                </a:rPr>
                <a:t>S</a:t>
              </a:r>
              <a:r>
                <a:rPr lang="en-US" sz="2200" dirty="0"/>
                <a:t>tewardship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2C8747-F48C-42B1-89C1-E3F03F0ABE6B}"/>
                </a:ext>
              </a:extLst>
            </p:cNvPr>
            <p:cNvSpPr/>
            <p:nvPr/>
          </p:nvSpPr>
          <p:spPr>
            <a:xfrm>
              <a:off x="5713055" y="971550"/>
              <a:ext cx="533400" cy="99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E20BC0-8588-4D3E-BAB8-AEEAA5CEF6E6}"/>
              </a:ext>
            </a:extLst>
          </p:cNvPr>
          <p:cNvSpPr/>
          <p:nvPr userDrawn="1"/>
        </p:nvSpPr>
        <p:spPr>
          <a:xfrm>
            <a:off x="312568" y="971550"/>
            <a:ext cx="533400" cy="990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6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581400" y="2038350"/>
            <a:ext cx="5334000" cy="9144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14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727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8769768-91D1-40D3-8EC4-F0F587F68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3"/>
            <a:ext cx="8001000" cy="91439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dirty="0"/>
              <a:t>Key Results Areas (KRAs) are a way to track and measure how well we are living our values to fulfill our mission.</a:t>
            </a:r>
            <a:endParaRPr lang="en-US" sz="2700" dirty="0">
              <a:latin typeface="Kievit Offc Medium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394FDC1-7CDF-426C-8339-6F82DA80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5979"/>
            <a:ext cx="8610600" cy="460771"/>
          </a:xfrm>
        </p:spPr>
        <p:txBody>
          <a:bodyPr/>
          <a:lstStyle/>
          <a:p>
            <a:r>
              <a:rPr lang="en-US" dirty="0"/>
              <a:t>Measuring Our Values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2298D394-708D-42C8-9601-995D1B5CC4DC}"/>
              </a:ext>
            </a:extLst>
          </p:cNvPr>
          <p:cNvSpPr txBox="1">
            <a:spLocks/>
          </p:cNvSpPr>
          <p:nvPr userDrawn="1"/>
        </p:nvSpPr>
        <p:spPr>
          <a:xfrm>
            <a:off x="533400" y="1733552"/>
            <a:ext cx="8153400" cy="304799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CHRISTIAN MINISTRY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Procession of Honor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StandUP</a:t>
            </a:r>
            <a:endParaRPr lang="en-US" sz="1600" i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READY &amp; ENGAGED PEOPLE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Open Shifts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Stability</a:t>
            </a:r>
            <a:endParaRPr lang="en-US" sz="1600" i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OPERATIONAL INTEGRITY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Emergency Room (ER) Visits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Census/Occupancy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SERVICE EXCELLENCE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Internal Customer Referrals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Customer Net Promoter Score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STEWARDSHIP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Total Margin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% of Communities/Divisions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Achieving Budget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494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84C7292-7744-8347-9C7E-94E24638B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350"/>
            <a:ext cx="9144000" cy="51435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1A51F9B-C088-4A83-BEE7-FAC63EC44AAC}"/>
              </a:ext>
            </a:extLst>
          </p:cNvPr>
          <p:cNvSpPr txBox="1">
            <a:spLocks/>
          </p:cNvSpPr>
          <p:nvPr userDrawn="1"/>
        </p:nvSpPr>
        <p:spPr>
          <a:xfrm>
            <a:off x="228600" y="133350"/>
            <a:ext cx="8610600" cy="4607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50 Current Locations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D066A5-5BE6-4CDD-A762-7BBB36FAA6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25943"/>
            <a:ext cx="976171" cy="4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4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ADC75F5C-C74F-44AE-8F0F-8FE0CB410FE1}"/>
              </a:ext>
            </a:extLst>
          </p:cNvPr>
          <p:cNvSpPr txBox="1">
            <a:spLocks/>
          </p:cNvSpPr>
          <p:nvPr userDrawn="1"/>
        </p:nvSpPr>
        <p:spPr>
          <a:xfrm>
            <a:off x="609600" y="434579"/>
            <a:ext cx="8153400" cy="449937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2"/>
                </a:solidFill>
              </a:rPr>
              <a:t>PHS MOTTO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Creating Smiles in the Eyes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of the People We Serve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0C92C7-1A36-412C-A28B-142811E2C4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25943"/>
            <a:ext cx="976171" cy="4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04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0C92C7-1A36-412C-A28B-142811E2C4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25943"/>
            <a:ext cx="976171" cy="46077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3322C0-0F3E-427F-A895-A56300C49AE1}"/>
              </a:ext>
            </a:extLst>
          </p:cNvPr>
          <p:cNvSpPr txBox="1">
            <a:spLocks/>
          </p:cNvSpPr>
          <p:nvPr userDrawn="1"/>
        </p:nvSpPr>
        <p:spPr>
          <a:xfrm>
            <a:off x="457200" y="282179"/>
            <a:ext cx="8153400" cy="449937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2"/>
                </a:solidFill>
              </a:rPr>
              <a:t>PHS EMPLOYEE PROMISE</a:t>
            </a:r>
          </a:p>
          <a:p>
            <a:pPr algn="ctr"/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Employees are the MOST IMPORTANT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resource in our ministry.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We are committed to an environment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where employees are VALUED and EMPOWERED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to make a difference.</a:t>
            </a:r>
          </a:p>
        </p:txBody>
      </p:sp>
    </p:spTree>
    <p:extLst>
      <p:ext uri="{BB962C8B-B14F-4D97-AF65-F5344CB8AC3E}">
        <p14:creationId xmlns:p14="http://schemas.microsoft.com/office/powerpoint/2010/main" val="403601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140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153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163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12AC0F8-331B-4782-AA45-36C36D4F832E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266700" y="206375"/>
            <a:ext cx="8610600" cy="460375"/>
          </a:xfrm>
        </p:spPr>
        <p:txBody>
          <a:bodyPr/>
          <a:lstStyle/>
          <a:p>
            <a:r>
              <a:rPr lang="en-US" dirty="0"/>
              <a:t>Growth Over 65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CB3B9-2D5D-4C4A-B4B0-AA1A8C924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00" y="4581746"/>
            <a:ext cx="990600" cy="4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88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12AC0F8-331B-4782-AA45-36C36D4F832E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266700" y="206375"/>
            <a:ext cx="8610600" cy="4603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Labor Force Growth Versus Demand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CB3B9-2D5D-4C4A-B4B0-AA1A8C924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00" y="4581746"/>
            <a:ext cx="990600" cy="4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19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12AC0F8-331B-4782-AA45-36C36D4F832E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266700" y="206375"/>
            <a:ext cx="8610600" cy="4603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Living Options and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CB3B9-2D5D-4C4A-B4B0-AA1A8C924E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00" y="4581746"/>
            <a:ext cx="990600" cy="4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581400" y="2038350"/>
            <a:ext cx="5334000" cy="9144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14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383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34AD22-2C02-4433-B895-A6BEDB191F8F}"/>
              </a:ext>
            </a:extLst>
          </p:cNvPr>
          <p:cNvSpPr txBox="1">
            <a:spLocks/>
          </p:cNvSpPr>
          <p:nvPr userDrawn="1"/>
        </p:nvSpPr>
        <p:spPr>
          <a:xfrm>
            <a:off x="381000" y="2099084"/>
            <a:ext cx="8610600" cy="3048000"/>
          </a:xfrm>
          <a:prstGeom prst="rect">
            <a:avLst/>
          </a:prstGeom>
        </p:spPr>
        <p:txBody>
          <a:bodyPr vert="horz" lIns="91440" tIns="45720" rIns="91440" bIns="45720" numCol="2" spcCol="64008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HOME CARE</a:t>
            </a:r>
          </a:p>
          <a:p>
            <a:r>
              <a:rPr lang="en-US" sz="2000" dirty="0"/>
              <a:t>Services, care and support for those whose needs are changing, but want to remain in familiar and comfortable surroundings</a:t>
            </a:r>
          </a:p>
          <a:p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SENIOR DINING CHOICES</a:t>
            </a:r>
          </a:p>
          <a:p>
            <a:r>
              <a:rPr lang="en-US" sz="2000" dirty="0"/>
              <a:t>Great tasting, nutritionally sound meals delivered directly to homes</a:t>
            </a:r>
          </a:p>
          <a:p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+mj-lt"/>
              </a:rPr>
              <a:t>HOSPICE</a:t>
            </a:r>
          </a:p>
          <a:p>
            <a:r>
              <a:rPr lang="en-US" sz="2000" dirty="0">
                <a:latin typeface="+mj-lt"/>
              </a:rPr>
              <a:t>Care for individuals and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their families when facing a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life-limiting illness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HOUSE CALLS</a:t>
            </a:r>
          </a:p>
          <a:p>
            <a:r>
              <a:rPr lang="en-US" sz="2000" dirty="0"/>
              <a:t>Comprehensive primary care for individuals provided a their place </a:t>
            </a:r>
            <a:br>
              <a:rPr lang="en-US" sz="2000" dirty="0"/>
            </a:br>
            <a:r>
              <a:rPr lang="en-US" sz="2000" dirty="0"/>
              <a:t>of residence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3DC6B-7D50-4B74-8C20-B4AA8DF22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463236"/>
            <a:ext cx="2614020" cy="1143000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A7543C6-DCF6-4208-8465-5E6831B02BBE}"/>
              </a:ext>
            </a:extLst>
          </p:cNvPr>
          <p:cNvSpPr txBox="1">
            <a:spLocks/>
          </p:cNvSpPr>
          <p:nvPr userDrawn="1"/>
        </p:nvSpPr>
        <p:spPr>
          <a:xfrm>
            <a:off x="3810000" y="438150"/>
            <a:ext cx="5029200" cy="914399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>
                <a:latin typeface="+mj-lt"/>
              </a:rPr>
              <a:t>Optage</a:t>
            </a:r>
            <a:r>
              <a:rPr lang="en-US" sz="2400" baseline="30000" dirty="0">
                <a:latin typeface="+mj-lt"/>
              </a:rPr>
              <a:t>®</a:t>
            </a:r>
            <a:r>
              <a:rPr lang="en-US" sz="2400" dirty="0">
                <a:latin typeface="+mj-lt"/>
              </a:rPr>
              <a:t> is the home and community services division of Presbyterian Homes &amp; Services.</a:t>
            </a:r>
            <a:r>
              <a:rPr lang="en-US" sz="2400" baseline="30000" dirty="0">
                <a:latin typeface="+mj-lt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73100-4683-42D6-840F-8E1D332508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1000" y="4581746"/>
            <a:ext cx="990600" cy="4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9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673100-4683-42D6-840F-8E1D332508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00" y="4581746"/>
            <a:ext cx="990600" cy="439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8B5B1D-6C58-44AE-B259-075AF61445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364498"/>
            <a:ext cx="3677432" cy="990600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3079E4E-413B-46B1-A647-188BA90A69C7}"/>
              </a:ext>
            </a:extLst>
          </p:cNvPr>
          <p:cNvSpPr txBox="1">
            <a:spLocks/>
          </p:cNvSpPr>
          <p:nvPr userDrawn="1"/>
        </p:nvSpPr>
        <p:spPr>
          <a:xfrm>
            <a:off x="4191000" y="651522"/>
            <a:ext cx="4495800" cy="416552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+mj-lt"/>
              </a:rPr>
              <a:t>Higher quality care at a lower cost</a:t>
            </a:r>
            <a:endParaRPr lang="en-US" sz="2400" baseline="30000" dirty="0">
              <a:latin typeface="+mj-lt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D738AB6-5C9E-4EB3-A2A1-9ADC5F5161C4}"/>
              </a:ext>
            </a:extLst>
          </p:cNvPr>
          <p:cNvSpPr txBox="1">
            <a:spLocks/>
          </p:cNvSpPr>
          <p:nvPr userDrawn="1"/>
        </p:nvSpPr>
        <p:spPr>
          <a:xfrm>
            <a:off x="591871" y="1895286"/>
            <a:ext cx="7942530" cy="181946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Geriatric medical care, care management and value-based contracting</a:t>
            </a:r>
          </a:p>
          <a:p>
            <a:r>
              <a:rPr lang="en-US" sz="1900" dirty="0"/>
              <a:t>Exclusively serving seniors in their own homes - 5,500 older adults!</a:t>
            </a:r>
          </a:p>
          <a:p>
            <a:r>
              <a:rPr lang="en-US" sz="1900" dirty="0"/>
              <a:t>15 physicians, 21 nurse practitioners, 55 nurses, 10 social workers</a:t>
            </a:r>
          </a:p>
          <a:p>
            <a:r>
              <a:rPr lang="en-US" sz="1900" dirty="0"/>
              <a:t>Co-owned by PHS and Allina Health</a:t>
            </a:r>
          </a:p>
          <a:p>
            <a:r>
              <a:rPr lang="en-US" sz="1900" dirty="0"/>
              <a:t>Over 15 years of experience</a:t>
            </a:r>
          </a:p>
        </p:txBody>
      </p:sp>
    </p:spTree>
    <p:extLst>
      <p:ext uri="{BB962C8B-B14F-4D97-AF65-F5344CB8AC3E}">
        <p14:creationId xmlns:p14="http://schemas.microsoft.com/office/powerpoint/2010/main" val="406248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581400" y="2038350"/>
            <a:ext cx="5334000" cy="9144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14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17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581400" y="2038350"/>
            <a:ext cx="5334000" cy="9144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14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78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581400" y="2038350"/>
            <a:ext cx="5334000" cy="9144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14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06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581400" y="2038350"/>
            <a:ext cx="5334000" cy="9144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14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4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581400" y="2038350"/>
            <a:ext cx="5334000" cy="9144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14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62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3581400" y="2038350"/>
            <a:ext cx="5334000" cy="9144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581400" y="3257550"/>
            <a:ext cx="53340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45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10600" cy="46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95351"/>
            <a:ext cx="8686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9711"/>
            <a:ext cx="2133600" cy="248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7808-2D3C-46C4-B19B-2ABD9C9846FD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4779711"/>
            <a:ext cx="2895600" cy="248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4779711"/>
            <a:ext cx="1600200" cy="248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80EE-6484-4B27-9883-7B13014D28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74" r:id="rId19"/>
    <p:sldLayoutId id="2147483779" r:id="rId20"/>
    <p:sldLayoutId id="2147483783" r:id="rId21"/>
    <p:sldLayoutId id="2147483784" r:id="rId22"/>
    <p:sldLayoutId id="2147483785" r:id="rId23"/>
    <p:sldLayoutId id="2147483770" r:id="rId24"/>
    <p:sldLayoutId id="2147483771" r:id="rId25"/>
    <p:sldLayoutId id="2147483769" r:id="rId26"/>
    <p:sldLayoutId id="2147483772" r:id="rId27"/>
    <p:sldLayoutId id="2147483778" r:id="rId28"/>
    <p:sldLayoutId id="2147483773" r:id="rId29"/>
    <p:sldLayoutId id="2147483780" r:id="rId30"/>
    <p:sldLayoutId id="2147483781" r:id="rId3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D6E6DA-6C33-4F4F-8C63-1AB83A52D8D3}"/>
              </a:ext>
            </a:extLst>
          </p:cNvPr>
          <p:cNvCxnSpPr/>
          <p:nvPr/>
        </p:nvCxnSpPr>
        <p:spPr>
          <a:xfrm flipH="1" flipV="1">
            <a:off x="3564393" y="1063174"/>
            <a:ext cx="808220" cy="1274677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E096E87-5DD9-4EBE-ABDC-1BCECD766A4B}"/>
              </a:ext>
            </a:extLst>
          </p:cNvPr>
          <p:cNvCxnSpPr/>
          <p:nvPr/>
        </p:nvCxnSpPr>
        <p:spPr>
          <a:xfrm flipH="1" flipV="1">
            <a:off x="4916060" y="3316931"/>
            <a:ext cx="694344" cy="1291851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58D54D7-B270-48D4-A96B-C26D557DB651}"/>
              </a:ext>
            </a:extLst>
          </p:cNvPr>
          <p:cNvCxnSpPr/>
          <p:nvPr/>
        </p:nvCxnSpPr>
        <p:spPr>
          <a:xfrm flipH="1">
            <a:off x="2450742" y="2891790"/>
            <a:ext cx="1592973" cy="17937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03D3BB6-40FA-48A2-AE47-BF807AB42E66}"/>
              </a:ext>
            </a:extLst>
          </p:cNvPr>
          <p:cNvCxnSpPr/>
          <p:nvPr/>
        </p:nvCxnSpPr>
        <p:spPr>
          <a:xfrm flipH="1">
            <a:off x="5097780" y="2876550"/>
            <a:ext cx="1626481" cy="13155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1274"/>
            <a:ext cx="8839200" cy="38457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Program for All-Inclusive Care for the Elderly (PACE)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1A32CE-27AC-48CE-A042-C0D3EAEDF73A}"/>
              </a:ext>
            </a:extLst>
          </p:cNvPr>
          <p:cNvSpPr/>
          <p:nvPr/>
        </p:nvSpPr>
        <p:spPr>
          <a:xfrm>
            <a:off x="2457061" y="819150"/>
            <a:ext cx="4267200" cy="4038600"/>
          </a:xfrm>
          <a:prstGeom prst="ellipse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E151F3-E121-4F5D-AA60-3BC701B05D12}"/>
              </a:ext>
            </a:extLst>
          </p:cNvPr>
          <p:cNvSpPr/>
          <p:nvPr/>
        </p:nvSpPr>
        <p:spPr>
          <a:xfrm>
            <a:off x="4009441" y="2286000"/>
            <a:ext cx="1162439" cy="11049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PACE</a:t>
            </a:r>
          </a:p>
          <a:p>
            <a:pPr algn="ctr"/>
            <a:endParaRPr lang="en-US" sz="500" dirty="0">
              <a:solidFill>
                <a:schemeClr val="tx1"/>
              </a:solidFill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Proven National Program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2CA98C-CA1B-4880-8198-2ACC11A4E2AF}"/>
              </a:ext>
            </a:extLst>
          </p:cNvPr>
          <p:cNvSpPr txBox="1"/>
          <p:nvPr/>
        </p:nvSpPr>
        <p:spPr>
          <a:xfrm>
            <a:off x="4187470" y="1090367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Saves Money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27EACF-2106-4CC5-927B-4D41E3771D40}"/>
              </a:ext>
            </a:extLst>
          </p:cNvPr>
          <p:cNvSpPr txBox="1"/>
          <p:nvPr/>
        </p:nvSpPr>
        <p:spPr>
          <a:xfrm>
            <a:off x="5404991" y="1574174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Metro and</a:t>
            </a:r>
          </a:p>
          <a:p>
            <a:pPr algn="ctr"/>
            <a:r>
              <a:rPr lang="en-US" sz="1000" dirty="0"/>
              <a:t>Outstate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7E0B2D-9BCD-486C-A378-06083A961457}"/>
              </a:ext>
            </a:extLst>
          </p:cNvPr>
          <p:cNvSpPr txBox="1"/>
          <p:nvPr/>
        </p:nvSpPr>
        <p:spPr>
          <a:xfrm>
            <a:off x="5204616" y="2990790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Community-based</a:t>
            </a:r>
          </a:p>
          <a:p>
            <a:pPr algn="ctr"/>
            <a:r>
              <a:rPr lang="en-US" sz="1000" dirty="0"/>
              <a:t>Care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3EF411-0C3D-4299-9A9A-F107F3B9D2E4}"/>
              </a:ext>
            </a:extLst>
          </p:cNvPr>
          <p:cNvSpPr txBox="1"/>
          <p:nvPr/>
        </p:nvSpPr>
        <p:spPr>
          <a:xfrm>
            <a:off x="4080537" y="3825422"/>
            <a:ext cx="1032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Covid Reducing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80A2BC-1F54-4ED7-BB38-99498CC48620}"/>
              </a:ext>
            </a:extLst>
          </p:cNvPr>
          <p:cNvSpPr txBox="1"/>
          <p:nvPr/>
        </p:nvSpPr>
        <p:spPr>
          <a:xfrm>
            <a:off x="2896040" y="3035123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Underserved</a:t>
            </a:r>
          </a:p>
          <a:p>
            <a:pPr algn="ctr"/>
            <a:r>
              <a:rPr lang="en-US" sz="1000" dirty="0"/>
              <a:t>Populations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FEDDB5-6235-401D-9E22-B5E62C45A9B3}"/>
              </a:ext>
            </a:extLst>
          </p:cNvPr>
          <p:cNvSpPr txBox="1"/>
          <p:nvPr/>
        </p:nvSpPr>
        <p:spPr>
          <a:xfrm>
            <a:off x="2787006" y="1580564"/>
            <a:ext cx="122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Addresses</a:t>
            </a:r>
            <a:br>
              <a:rPr lang="en-US" sz="1000" dirty="0"/>
            </a:br>
            <a:r>
              <a:rPr lang="en-US" sz="1000" dirty="0"/>
              <a:t>Social Determinants</a:t>
            </a:r>
          </a:p>
        </p:txBody>
      </p:sp>
      <p:pic>
        <p:nvPicPr>
          <p:cNvPr id="1026" name="Picture 8" descr="Image result for saving money in health">
            <a:extLst>
              <a:ext uri="{FF2B5EF4-FFF2-40B4-BE49-F238E27FC236}">
                <a16:creationId xmlns:a16="http://schemas.microsoft.com/office/drawing/2014/main" id="{57158B08-CD00-4135-B30D-69347B69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2338" y="1374677"/>
            <a:ext cx="865327" cy="57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image001">
            <a:extLst>
              <a:ext uri="{FF2B5EF4-FFF2-40B4-BE49-F238E27FC236}">
                <a16:creationId xmlns:a16="http://schemas.microsoft.com/office/drawing/2014/main" id="{35E25442-C3E3-4DDD-BF1F-8B97566A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714" y="1998702"/>
            <a:ext cx="892256" cy="59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 descr="image001">
            <a:extLst>
              <a:ext uri="{FF2B5EF4-FFF2-40B4-BE49-F238E27FC236}">
                <a16:creationId xmlns:a16="http://schemas.microsoft.com/office/drawing/2014/main" id="{C754B0BD-4151-417F-BAF5-75747962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163" y="3380774"/>
            <a:ext cx="1288764" cy="34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 descr="Image result for defeating covid picture">
            <a:extLst>
              <a:ext uri="{FF2B5EF4-FFF2-40B4-BE49-F238E27FC236}">
                <a16:creationId xmlns:a16="http://schemas.microsoft.com/office/drawing/2014/main" id="{D9F3718F-4D93-468C-A9EC-0681E24E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033" y="4082382"/>
            <a:ext cx="1026960" cy="48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8D429A-0A5C-4D29-A7A4-4323741605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801" y="2035032"/>
            <a:ext cx="632707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226451-10B8-4C12-9C09-D4C6C30152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702" y="2292704"/>
            <a:ext cx="670580" cy="45601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67F5251-068C-4310-ADD2-4D0A10D6001B}"/>
              </a:ext>
            </a:extLst>
          </p:cNvPr>
          <p:cNvCxnSpPr/>
          <p:nvPr/>
        </p:nvCxnSpPr>
        <p:spPr>
          <a:xfrm flipV="1">
            <a:off x="4814122" y="1132831"/>
            <a:ext cx="928626" cy="1197401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114937A-8458-47D5-A82E-5FA69C61710B}"/>
              </a:ext>
            </a:extLst>
          </p:cNvPr>
          <p:cNvCxnSpPr/>
          <p:nvPr/>
        </p:nvCxnSpPr>
        <p:spPr>
          <a:xfrm flipV="1">
            <a:off x="3521769" y="3323823"/>
            <a:ext cx="755925" cy="1274678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80" y="3435233"/>
            <a:ext cx="846019" cy="5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79196"/>
      </p:ext>
    </p:extLst>
  </p:cSld>
  <p:clrMapOvr>
    <a:masterClrMapping/>
  </p:clrMapOvr>
</p:sld>
</file>

<file path=ppt/theme/theme1.xml><?xml version="1.0" encoding="utf-8"?>
<a:theme xmlns:a="http://schemas.openxmlformats.org/drawingml/2006/main" name="PHS_Theme">
  <a:themeElements>
    <a:clrScheme name="PHS Theme Colors">
      <a:dk1>
        <a:sysClr val="windowText" lastClr="000000"/>
      </a:dk1>
      <a:lt1>
        <a:sysClr val="window" lastClr="FFFFFF"/>
      </a:lt1>
      <a:dk2>
        <a:srgbClr val="005847"/>
      </a:dk2>
      <a:lt2>
        <a:srgbClr val="E9C646"/>
      </a:lt2>
      <a:accent1>
        <a:srgbClr val="A9B136"/>
      </a:accent1>
      <a:accent2>
        <a:srgbClr val="F5801F"/>
      </a:accent2>
      <a:accent3>
        <a:srgbClr val="1F497D"/>
      </a:accent3>
      <a:accent4>
        <a:srgbClr val="66345B"/>
      </a:accent4>
      <a:accent5>
        <a:srgbClr val="5A8CAA"/>
      </a:accent5>
      <a:accent6>
        <a:srgbClr val="F79646"/>
      </a:accent6>
      <a:hlink>
        <a:srgbClr val="009276"/>
      </a:hlink>
      <a:folHlink>
        <a:srgbClr val="0092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S_Theme" id="{9CEABB3D-4314-4AD8-B613-343CD418F57B}" vid="{5AD15EEF-4B18-4652-81DE-55822A42EA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PHS_Theme</Template>
  <TotalTime>4117</TotalTime>
  <Words>27</Words>
  <Application>Microsoft Office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Kievit Offc Medium</vt:lpstr>
      <vt:lpstr>PHS_Theme</vt:lpstr>
      <vt:lpstr>Program for All-Inclusive Care for the Elderly (PACE)</vt:lpstr>
    </vt:vector>
  </TitlesOfParts>
  <Company>Presbyterian Homes &amp;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Blankenship</dc:creator>
  <cp:lastModifiedBy>Mike Bingham</cp:lastModifiedBy>
  <cp:revision>181</cp:revision>
  <cp:lastPrinted>2021-02-14T18:46:51Z</cp:lastPrinted>
  <dcterms:created xsi:type="dcterms:W3CDTF">2019-03-22T18:32:12Z</dcterms:created>
  <dcterms:modified xsi:type="dcterms:W3CDTF">2021-02-15T20:51:19Z</dcterms:modified>
</cp:coreProperties>
</file>