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80" r:id="rId2"/>
  </p:sldMasterIdLst>
  <p:notesMasterIdLst>
    <p:notesMasterId r:id="rId38"/>
  </p:notesMasterIdLst>
  <p:handoutMasterIdLst>
    <p:handoutMasterId r:id="rId39"/>
  </p:handoutMasterIdLst>
  <p:sldIdLst>
    <p:sldId id="844" r:id="rId3"/>
    <p:sldId id="929" r:id="rId4"/>
    <p:sldId id="846" r:id="rId5"/>
    <p:sldId id="930" r:id="rId6"/>
    <p:sldId id="912" r:id="rId7"/>
    <p:sldId id="931" r:id="rId8"/>
    <p:sldId id="911" r:id="rId9"/>
    <p:sldId id="932" r:id="rId10"/>
    <p:sldId id="933" r:id="rId11"/>
    <p:sldId id="934" r:id="rId12"/>
    <p:sldId id="935" r:id="rId13"/>
    <p:sldId id="920" r:id="rId14"/>
    <p:sldId id="918" r:id="rId15"/>
    <p:sldId id="919" r:id="rId16"/>
    <p:sldId id="921" r:id="rId17"/>
    <p:sldId id="922" r:id="rId18"/>
    <p:sldId id="923" r:id="rId19"/>
    <p:sldId id="924" r:id="rId20"/>
    <p:sldId id="925" r:id="rId21"/>
    <p:sldId id="926" r:id="rId22"/>
    <p:sldId id="927" r:id="rId23"/>
    <p:sldId id="687" r:id="rId24"/>
    <p:sldId id="928" r:id="rId25"/>
    <p:sldId id="878" r:id="rId26"/>
    <p:sldId id="882" r:id="rId27"/>
    <p:sldId id="883" r:id="rId28"/>
    <p:sldId id="886" r:id="rId29"/>
    <p:sldId id="890" r:id="rId30"/>
    <p:sldId id="892" r:id="rId31"/>
    <p:sldId id="897" r:id="rId32"/>
    <p:sldId id="899" r:id="rId33"/>
    <p:sldId id="936" r:id="rId34"/>
    <p:sldId id="619" r:id="rId35"/>
    <p:sldId id="494" r:id="rId36"/>
    <p:sldId id="885" r:id="rId37"/>
  </p:sldIdLst>
  <p:sldSz cx="12192000" cy="6858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th Darnall" initials="BD" lastIdx="2" clrIdx="0">
    <p:extLst>
      <p:ext uri="{19B8F6BF-5375-455C-9EA6-DF929625EA0E}">
        <p15:presenceInfo xmlns:p15="http://schemas.microsoft.com/office/powerpoint/2012/main" userId="S::bdarnall@stanford.edu::968b8631-252f-4326-b4e6-568da4a9190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C7DA"/>
    <a:srgbClr val="142A42"/>
    <a:srgbClr val="00AC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986" autoAdjust="0"/>
    <p:restoredTop sz="67522" autoAdjust="0"/>
  </p:normalViewPr>
  <p:slideViewPr>
    <p:cSldViewPr snapToGrid="0">
      <p:cViewPr varScale="1">
        <p:scale>
          <a:sx n="59" d="100"/>
          <a:sy n="59" d="100"/>
        </p:scale>
        <p:origin x="684" y="26"/>
      </p:cViewPr>
      <p:guideLst/>
    </p:cSldViewPr>
  </p:slideViewPr>
  <p:outlineViewPr>
    <p:cViewPr>
      <p:scale>
        <a:sx n="33" d="100"/>
        <a:sy n="33" d="100"/>
      </p:scale>
      <p:origin x="0" y="-11902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610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89FB5A-17A1-478F-B2CA-F933E3F4FEDB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259EBFC-38FE-4828-BD20-88EFE7F684A4}">
      <dgm:prSet/>
      <dgm:spPr/>
      <dgm:t>
        <a:bodyPr/>
        <a:lstStyle/>
        <a:p>
          <a:r>
            <a:rPr lang="en-US" dirty="0"/>
            <a:t>Apply patient-centered principles</a:t>
          </a:r>
        </a:p>
      </dgm:t>
    </dgm:pt>
    <dgm:pt modelId="{ED42B0CD-9F5A-42F8-BD0C-19EA02C7113C}" type="parTrans" cxnId="{8CAF3D20-D7B5-45EE-861D-F9C8167A1F01}">
      <dgm:prSet/>
      <dgm:spPr/>
      <dgm:t>
        <a:bodyPr/>
        <a:lstStyle/>
        <a:p>
          <a:endParaRPr lang="en-US"/>
        </a:p>
      </dgm:t>
    </dgm:pt>
    <dgm:pt modelId="{8D690AFB-C20B-4F16-96E5-FA19DD418A24}" type="sibTrans" cxnId="{8CAF3D20-D7B5-45EE-861D-F9C8167A1F01}">
      <dgm:prSet/>
      <dgm:spPr/>
      <dgm:t>
        <a:bodyPr/>
        <a:lstStyle/>
        <a:p>
          <a:endParaRPr lang="en-US"/>
        </a:p>
      </dgm:t>
    </dgm:pt>
    <dgm:pt modelId="{616E4BD0-D8F5-4F89-A382-B65EFA28DC6F}">
      <dgm:prSet/>
      <dgm:spPr/>
      <dgm:t>
        <a:bodyPr/>
        <a:lstStyle/>
        <a:p>
          <a:r>
            <a:rPr lang="en-US" dirty="0"/>
            <a:t>Policies MUST reflect patient variability and protect prescribing for patients who need opioid medication</a:t>
          </a:r>
        </a:p>
      </dgm:t>
    </dgm:pt>
    <dgm:pt modelId="{0CC6DC61-DBDA-468C-86DC-6DC6D0DE9BD8}" type="parTrans" cxnId="{C04F7801-ED55-4501-B0B8-34EBE081A8F6}">
      <dgm:prSet/>
      <dgm:spPr/>
      <dgm:t>
        <a:bodyPr/>
        <a:lstStyle/>
        <a:p>
          <a:endParaRPr lang="en-US"/>
        </a:p>
      </dgm:t>
    </dgm:pt>
    <dgm:pt modelId="{567E35EC-5924-4113-B5D0-943CD5AD8905}" type="sibTrans" cxnId="{C04F7801-ED55-4501-B0B8-34EBE081A8F6}">
      <dgm:prSet/>
      <dgm:spPr/>
      <dgm:t>
        <a:bodyPr/>
        <a:lstStyle/>
        <a:p>
          <a:endParaRPr lang="en-US"/>
        </a:p>
      </dgm:t>
    </dgm:pt>
    <dgm:pt modelId="{2A761E47-485D-4E1A-864C-5CCD0F3F0F24}">
      <dgm:prSet/>
      <dgm:spPr/>
      <dgm:t>
        <a:bodyPr/>
        <a:lstStyle/>
        <a:p>
          <a:r>
            <a:rPr lang="en-US" dirty="0"/>
            <a:t>Opioid reduction INCREASES health risks unless right methods are used</a:t>
          </a:r>
        </a:p>
      </dgm:t>
    </dgm:pt>
    <dgm:pt modelId="{ABCC76FB-10C1-4BE6-B83F-AF6816231F6E}" type="parTrans" cxnId="{92D3C3D1-A09B-469C-BB6B-91FD824CFA49}">
      <dgm:prSet/>
      <dgm:spPr/>
      <dgm:t>
        <a:bodyPr/>
        <a:lstStyle/>
        <a:p>
          <a:endParaRPr lang="en-US"/>
        </a:p>
      </dgm:t>
    </dgm:pt>
    <dgm:pt modelId="{9AA7483A-9B06-41C2-B9A3-2BE69EE548F5}" type="sibTrans" cxnId="{92D3C3D1-A09B-469C-BB6B-91FD824CFA49}">
      <dgm:prSet/>
      <dgm:spPr/>
      <dgm:t>
        <a:bodyPr/>
        <a:lstStyle/>
        <a:p>
          <a:endParaRPr lang="en-US"/>
        </a:p>
      </dgm:t>
    </dgm:pt>
    <dgm:pt modelId="{DFFD3B46-4C36-42EE-AEB6-A5ECEC71EA4C}">
      <dgm:prSet/>
      <dgm:spPr/>
      <dgm:t>
        <a:bodyPr/>
        <a:lstStyle/>
        <a:p>
          <a:r>
            <a:rPr lang="en-US" dirty="0"/>
            <a:t>Monitor closely during tapering, patient response should inform the next steps</a:t>
          </a:r>
        </a:p>
      </dgm:t>
    </dgm:pt>
    <dgm:pt modelId="{EFA21D5B-4C0F-4B64-A6CB-C719F5283AF4}" type="parTrans" cxnId="{002E340C-3418-4E32-A6E6-6B60E1B182A4}">
      <dgm:prSet/>
      <dgm:spPr/>
      <dgm:t>
        <a:bodyPr/>
        <a:lstStyle/>
        <a:p>
          <a:endParaRPr lang="en-US"/>
        </a:p>
      </dgm:t>
    </dgm:pt>
    <dgm:pt modelId="{3928C7CC-2D14-418D-A377-1F6E7803C996}" type="sibTrans" cxnId="{002E340C-3418-4E32-A6E6-6B60E1B182A4}">
      <dgm:prSet/>
      <dgm:spPr/>
      <dgm:t>
        <a:bodyPr/>
        <a:lstStyle/>
        <a:p>
          <a:endParaRPr lang="en-US"/>
        </a:p>
      </dgm:t>
    </dgm:pt>
    <dgm:pt modelId="{E804896C-9B21-4E96-B430-2D5BD6C13578}" type="pres">
      <dgm:prSet presAssocID="{4889FB5A-17A1-478F-B2CA-F933E3F4FEDB}" presName="linear" presStyleCnt="0">
        <dgm:presLayoutVars>
          <dgm:animLvl val="lvl"/>
          <dgm:resizeHandles val="exact"/>
        </dgm:presLayoutVars>
      </dgm:prSet>
      <dgm:spPr/>
    </dgm:pt>
    <dgm:pt modelId="{E3F5B3B6-BBAC-4CD6-9095-462CB0A1A7DA}" type="pres">
      <dgm:prSet presAssocID="{D259EBFC-38FE-4828-BD20-88EFE7F684A4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4DDD06FC-0F64-4373-9940-70556A8AD94C}" type="pres">
      <dgm:prSet presAssocID="{8D690AFB-C20B-4F16-96E5-FA19DD418A24}" presName="spacer" presStyleCnt="0"/>
      <dgm:spPr/>
    </dgm:pt>
    <dgm:pt modelId="{27DF6016-97E4-4E5E-84AD-7CE230EDF261}" type="pres">
      <dgm:prSet presAssocID="{2A761E47-485D-4E1A-864C-5CCD0F3F0F2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C7BF769-77EA-445D-9CF8-4595F01401D9}" type="pres">
      <dgm:prSet presAssocID="{9AA7483A-9B06-41C2-B9A3-2BE69EE548F5}" presName="spacer" presStyleCnt="0"/>
      <dgm:spPr/>
    </dgm:pt>
    <dgm:pt modelId="{6CE78A03-23FA-49E4-A5C6-1858C4F8F82E}" type="pres">
      <dgm:prSet presAssocID="{DFFD3B46-4C36-42EE-AEB6-A5ECEC71EA4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75BE3BFE-6F49-4198-A346-E84C673DF4E8}" type="pres">
      <dgm:prSet presAssocID="{3928C7CC-2D14-418D-A377-1F6E7803C996}" presName="spacer" presStyleCnt="0"/>
      <dgm:spPr/>
    </dgm:pt>
    <dgm:pt modelId="{8B377C14-09A1-41B8-8C4C-8AA808769CC5}" type="pres">
      <dgm:prSet presAssocID="{616E4BD0-D8F5-4F89-A382-B65EFA28DC6F}" presName="parentText" presStyleLbl="node1" presStyleIdx="3" presStyleCnt="4" custScaleY="97310">
        <dgm:presLayoutVars>
          <dgm:chMax val="0"/>
          <dgm:bulletEnabled val="1"/>
        </dgm:presLayoutVars>
      </dgm:prSet>
      <dgm:spPr/>
    </dgm:pt>
  </dgm:ptLst>
  <dgm:cxnLst>
    <dgm:cxn modelId="{78F13400-2F4F-454E-8A5E-6FD6A50B52AF}" type="presOf" srcId="{D259EBFC-38FE-4828-BD20-88EFE7F684A4}" destId="{E3F5B3B6-BBAC-4CD6-9095-462CB0A1A7DA}" srcOrd="0" destOrd="0" presId="urn:microsoft.com/office/officeart/2005/8/layout/vList2"/>
    <dgm:cxn modelId="{C04F7801-ED55-4501-B0B8-34EBE081A8F6}" srcId="{4889FB5A-17A1-478F-B2CA-F933E3F4FEDB}" destId="{616E4BD0-D8F5-4F89-A382-B65EFA28DC6F}" srcOrd="3" destOrd="0" parTransId="{0CC6DC61-DBDA-468C-86DC-6DC6D0DE9BD8}" sibTransId="{567E35EC-5924-4113-B5D0-943CD5AD8905}"/>
    <dgm:cxn modelId="{D2B93105-20CB-465E-A5F6-B69B5112D20E}" type="presOf" srcId="{4889FB5A-17A1-478F-B2CA-F933E3F4FEDB}" destId="{E804896C-9B21-4E96-B430-2D5BD6C13578}" srcOrd="0" destOrd="0" presId="urn:microsoft.com/office/officeart/2005/8/layout/vList2"/>
    <dgm:cxn modelId="{002E340C-3418-4E32-A6E6-6B60E1B182A4}" srcId="{4889FB5A-17A1-478F-B2CA-F933E3F4FEDB}" destId="{DFFD3B46-4C36-42EE-AEB6-A5ECEC71EA4C}" srcOrd="2" destOrd="0" parTransId="{EFA21D5B-4C0F-4B64-A6CB-C719F5283AF4}" sibTransId="{3928C7CC-2D14-418D-A377-1F6E7803C996}"/>
    <dgm:cxn modelId="{8CAF3D20-D7B5-45EE-861D-F9C8167A1F01}" srcId="{4889FB5A-17A1-478F-B2CA-F933E3F4FEDB}" destId="{D259EBFC-38FE-4828-BD20-88EFE7F684A4}" srcOrd="0" destOrd="0" parTransId="{ED42B0CD-9F5A-42F8-BD0C-19EA02C7113C}" sibTransId="{8D690AFB-C20B-4F16-96E5-FA19DD418A24}"/>
    <dgm:cxn modelId="{F5D90162-9257-4CFD-BF35-84C142C6DAE0}" type="presOf" srcId="{616E4BD0-D8F5-4F89-A382-B65EFA28DC6F}" destId="{8B377C14-09A1-41B8-8C4C-8AA808769CC5}" srcOrd="0" destOrd="0" presId="urn:microsoft.com/office/officeart/2005/8/layout/vList2"/>
    <dgm:cxn modelId="{B04C6DB0-11C5-4781-ACC0-0F1C88ED70BC}" type="presOf" srcId="{DFFD3B46-4C36-42EE-AEB6-A5ECEC71EA4C}" destId="{6CE78A03-23FA-49E4-A5C6-1858C4F8F82E}" srcOrd="0" destOrd="0" presId="urn:microsoft.com/office/officeart/2005/8/layout/vList2"/>
    <dgm:cxn modelId="{19DDE4BF-0BBA-40CB-985B-9DB2D0839851}" type="presOf" srcId="{2A761E47-485D-4E1A-864C-5CCD0F3F0F24}" destId="{27DF6016-97E4-4E5E-84AD-7CE230EDF261}" srcOrd="0" destOrd="0" presId="urn:microsoft.com/office/officeart/2005/8/layout/vList2"/>
    <dgm:cxn modelId="{92D3C3D1-A09B-469C-BB6B-91FD824CFA49}" srcId="{4889FB5A-17A1-478F-B2CA-F933E3F4FEDB}" destId="{2A761E47-485D-4E1A-864C-5CCD0F3F0F24}" srcOrd="1" destOrd="0" parTransId="{ABCC76FB-10C1-4BE6-B83F-AF6816231F6E}" sibTransId="{9AA7483A-9B06-41C2-B9A3-2BE69EE548F5}"/>
    <dgm:cxn modelId="{AF677D84-929C-4A08-B63D-0F7E73C64345}" type="presParOf" srcId="{E804896C-9B21-4E96-B430-2D5BD6C13578}" destId="{E3F5B3B6-BBAC-4CD6-9095-462CB0A1A7DA}" srcOrd="0" destOrd="0" presId="urn:microsoft.com/office/officeart/2005/8/layout/vList2"/>
    <dgm:cxn modelId="{0A1CA2CC-2B40-46F2-99BB-35D225C5788B}" type="presParOf" srcId="{E804896C-9B21-4E96-B430-2D5BD6C13578}" destId="{4DDD06FC-0F64-4373-9940-70556A8AD94C}" srcOrd="1" destOrd="0" presId="urn:microsoft.com/office/officeart/2005/8/layout/vList2"/>
    <dgm:cxn modelId="{E1002563-4DD8-4B62-A6E3-7D77BCF0EBB3}" type="presParOf" srcId="{E804896C-9B21-4E96-B430-2D5BD6C13578}" destId="{27DF6016-97E4-4E5E-84AD-7CE230EDF261}" srcOrd="2" destOrd="0" presId="urn:microsoft.com/office/officeart/2005/8/layout/vList2"/>
    <dgm:cxn modelId="{30E86F1A-136E-4AC3-921E-B7A607B144A1}" type="presParOf" srcId="{E804896C-9B21-4E96-B430-2D5BD6C13578}" destId="{8C7BF769-77EA-445D-9CF8-4595F01401D9}" srcOrd="3" destOrd="0" presId="urn:microsoft.com/office/officeart/2005/8/layout/vList2"/>
    <dgm:cxn modelId="{BDD68997-F2FA-47FE-AAB5-ACCCE6691CE4}" type="presParOf" srcId="{E804896C-9B21-4E96-B430-2D5BD6C13578}" destId="{6CE78A03-23FA-49E4-A5C6-1858C4F8F82E}" srcOrd="4" destOrd="0" presId="urn:microsoft.com/office/officeart/2005/8/layout/vList2"/>
    <dgm:cxn modelId="{87BDEE3F-4ADB-4F01-8872-5CD661E1AB6E}" type="presParOf" srcId="{E804896C-9B21-4E96-B430-2D5BD6C13578}" destId="{75BE3BFE-6F49-4198-A346-E84C673DF4E8}" srcOrd="5" destOrd="0" presId="urn:microsoft.com/office/officeart/2005/8/layout/vList2"/>
    <dgm:cxn modelId="{C3E6B6BE-9D39-46F6-B6CD-82C2DAC01B63}" type="presParOf" srcId="{E804896C-9B21-4E96-B430-2D5BD6C13578}" destId="{8B377C14-09A1-41B8-8C4C-8AA808769CC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F5B3B6-BBAC-4CD6-9095-462CB0A1A7DA}">
      <dsp:nvSpPr>
        <dsp:cNvPr id="0" name=""/>
        <dsp:cNvSpPr/>
      </dsp:nvSpPr>
      <dsp:spPr>
        <a:xfrm>
          <a:off x="0" y="69526"/>
          <a:ext cx="6666833" cy="1564178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Apply patient-centered principles</a:t>
          </a:r>
        </a:p>
      </dsp:txBody>
      <dsp:txXfrm>
        <a:off x="76357" y="145883"/>
        <a:ext cx="6514119" cy="1411464"/>
      </dsp:txXfrm>
    </dsp:sp>
    <dsp:sp modelId="{27DF6016-97E4-4E5E-84AD-7CE230EDF261}">
      <dsp:nvSpPr>
        <dsp:cNvPr id="0" name=""/>
        <dsp:cNvSpPr/>
      </dsp:nvSpPr>
      <dsp:spPr>
        <a:xfrm>
          <a:off x="0" y="1714344"/>
          <a:ext cx="6666833" cy="1564178"/>
        </a:xfrm>
        <a:prstGeom prst="roundRect">
          <a:avLst/>
        </a:prstGeom>
        <a:gradFill rotWithShape="0">
          <a:gsLst>
            <a:gs pos="0">
              <a:schemeClr val="accent5">
                <a:hueOff val="-2451115"/>
                <a:satOff val="-3409"/>
                <a:lumOff val="-13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451115"/>
                <a:satOff val="-3409"/>
                <a:lumOff val="-13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451115"/>
                <a:satOff val="-3409"/>
                <a:lumOff val="-13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Opioid reduction INCREASES health risks unless right methods are used</a:t>
          </a:r>
        </a:p>
      </dsp:txBody>
      <dsp:txXfrm>
        <a:off x="76357" y="1790701"/>
        <a:ext cx="6514119" cy="1411464"/>
      </dsp:txXfrm>
    </dsp:sp>
    <dsp:sp modelId="{6CE78A03-23FA-49E4-A5C6-1858C4F8F82E}">
      <dsp:nvSpPr>
        <dsp:cNvPr id="0" name=""/>
        <dsp:cNvSpPr/>
      </dsp:nvSpPr>
      <dsp:spPr>
        <a:xfrm>
          <a:off x="0" y="3359162"/>
          <a:ext cx="6666833" cy="1564178"/>
        </a:xfrm>
        <a:prstGeom prst="roundRect">
          <a:avLst/>
        </a:prstGeom>
        <a:gradFill rotWithShape="0">
          <a:gsLst>
            <a:gs pos="0">
              <a:schemeClr val="accent5">
                <a:hueOff val="-4902230"/>
                <a:satOff val="-6819"/>
                <a:lumOff val="-261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902230"/>
                <a:satOff val="-6819"/>
                <a:lumOff val="-261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902230"/>
                <a:satOff val="-6819"/>
                <a:lumOff val="-261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Monitor closely during tapering, patient response should inform the next steps</a:t>
          </a:r>
        </a:p>
      </dsp:txBody>
      <dsp:txXfrm>
        <a:off x="76357" y="3435519"/>
        <a:ext cx="6514119" cy="1411464"/>
      </dsp:txXfrm>
    </dsp:sp>
    <dsp:sp modelId="{8B377C14-09A1-41B8-8C4C-8AA808769CC5}">
      <dsp:nvSpPr>
        <dsp:cNvPr id="0" name=""/>
        <dsp:cNvSpPr/>
      </dsp:nvSpPr>
      <dsp:spPr>
        <a:xfrm>
          <a:off x="0" y="5003980"/>
          <a:ext cx="6666833" cy="1522101"/>
        </a:xfrm>
        <a:prstGeom prst="roundRect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Policies MUST reflect patient variability and protect prescribing for patients who need opioid medication</a:t>
          </a:r>
        </a:p>
      </dsp:txBody>
      <dsp:txXfrm>
        <a:off x="74303" y="5078283"/>
        <a:ext cx="6518227" cy="13734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66434"/>
          </a:xfrm>
          <a:prstGeom prst="rect">
            <a:avLst/>
          </a:prstGeom>
        </p:spPr>
        <p:txBody>
          <a:bodyPr vert="horz" lIns="92300" tIns="46151" rIns="92300" bIns="4615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4" y="1"/>
            <a:ext cx="2971800" cy="466434"/>
          </a:xfrm>
          <a:prstGeom prst="rect">
            <a:avLst/>
          </a:prstGeom>
        </p:spPr>
        <p:txBody>
          <a:bodyPr vert="horz" lIns="92300" tIns="46151" rIns="92300" bIns="46151" rtlCol="0"/>
          <a:lstStyle>
            <a:lvl1pPr algn="r">
              <a:defRPr sz="1300"/>
            </a:lvl1pPr>
          </a:lstStyle>
          <a:p>
            <a:fld id="{6A6217C6-BE6C-4260-996D-56AD3F456E49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2300" tIns="46151" rIns="92300" bIns="4615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4" y="8829967"/>
            <a:ext cx="2971800" cy="466433"/>
          </a:xfrm>
          <a:prstGeom prst="rect">
            <a:avLst/>
          </a:prstGeom>
        </p:spPr>
        <p:txBody>
          <a:bodyPr vert="horz" lIns="92300" tIns="46151" rIns="92300" bIns="46151" rtlCol="0" anchor="b"/>
          <a:lstStyle>
            <a:lvl1pPr algn="r">
              <a:defRPr sz="1300"/>
            </a:lvl1pPr>
          </a:lstStyle>
          <a:p>
            <a:fld id="{54743E02-3FCE-4E05-B873-AE6DD85D3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8521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66434"/>
          </a:xfrm>
          <a:prstGeom prst="rect">
            <a:avLst/>
          </a:prstGeom>
        </p:spPr>
        <p:txBody>
          <a:bodyPr vert="horz" lIns="92300" tIns="46151" rIns="92300" bIns="4615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1"/>
            <a:ext cx="2971800" cy="466434"/>
          </a:xfrm>
          <a:prstGeom prst="rect">
            <a:avLst/>
          </a:prstGeom>
        </p:spPr>
        <p:txBody>
          <a:bodyPr vert="horz" lIns="92300" tIns="46151" rIns="92300" bIns="46151" rtlCol="0"/>
          <a:lstStyle>
            <a:lvl1pPr algn="r">
              <a:defRPr sz="1300"/>
            </a:lvl1pPr>
          </a:lstStyle>
          <a:p>
            <a:fld id="{B41BBB7F-D595-4460-B3D9-72F0A1984B88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0" tIns="46151" rIns="92300" bIns="4615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3"/>
            <a:ext cx="5486400" cy="3660458"/>
          </a:xfrm>
          <a:prstGeom prst="rect">
            <a:avLst/>
          </a:prstGeom>
        </p:spPr>
        <p:txBody>
          <a:bodyPr vert="horz" lIns="92300" tIns="46151" rIns="92300" bIns="4615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2300" tIns="46151" rIns="92300" bIns="4615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829967"/>
            <a:ext cx="2971800" cy="466433"/>
          </a:xfrm>
          <a:prstGeom prst="rect">
            <a:avLst/>
          </a:prstGeom>
        </p:spPr>
        <p:txBody>
          <a:bodyPr vert="horz" lIns="92300" tIns="46151" rIns="92300" bIns="46151" rtlCol="0" anchor="b"/>
          <a:lstStyle>
            <a:lvl1pPr algn="r">
              <a:defRPr sz="1300"/>
            </a:lvl1pPr>
          </a:lstStyle>
          <a:p>
            <a:fld id="{1DDF61C5-1328-423B-B012-6733FE6AD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394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13775-9F1B-4EF9-B7F5-4275E9EA312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0938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4067">
              <a:defRPr/>
            </a:pP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57097D-935B-4984-86EA-EE883DB9388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3021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the first thing we are getting wrong.</a:t>
            </a:r>
          </a:p>
          <a:p>
            <a:r>
              <a:rPr lang="en-US" dirty="0"/>
              <a:t>Policies</a:t>
            </a:r>
            <a:r>
              <a:rPr lang="en-US" baseline="0" dirty="0"/>
              <a:t> at the state-level and in healthcare organizations.</a:t>
            </a:r>
          </a:p>
          <a:p>
            <a:endParaRPr lang="en-US" baseline="0" dirty="0"/>
          </a:p>
          <a:p>
            <a:r>
              <a:rPr lang="en-US" baseline="0" dirty="0"/>
              <a:t>The original 2016 opioid prescribing guidelines were meant to guide PCPs on new opioids starts, NOT DEPRESCRIBING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3EA6E-567D-4DA4-AA93-3169FFEF170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7027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93737">
              <a:defRPr/>
            </a:pPr>
            <a:fld id="{4357097D-935B-4984-86EA-EE883DB9388B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893737">
                <a:defRPr/>
              </a:pPr>
              <a:t>12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713963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57097D-935B-4984-86EA-EE883DB9388B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3466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3EA6E-567D-4DA4-AA93-3169FFEF1702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5001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13775-9F1B-4EF9-B7F5-4275E9EA312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3124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Median values (IQRs omitted for brevity)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13775-9F1B-4EF9-B7F5-4275E9EA3127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8340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Minimal missing data;</a:t>
            </a:r>
          </a:p>
          <a:p>
            <a:endParaRPr lang="en-US" b="0" dirty="0"/>
          </a:p>
          <a:p>
            <a:r>
              <a:rPr lang="en-US" b="0" dirty="0"/>
              <a:t>With minimal resources, the opioid taper was successful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13775-9F1B-4EF9-B7F5-4275E9EA3127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9647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Even people on</a:t>
            </a:r>
            <a:r>
              <a:rPr lang="en-US" b="0" baseline="0" dirty="0"/>
              <a:t> high dose opioids were able to reduce substantially in 16 weeks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13775-9F1B-4EF9-B7F5-4275E9EA3127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00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0" dirty="0"/>
              <a:t>Pain did not worsen with opioid taper  (though 10-15% of sample did have increase)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13775-9F1B-4EF9-B7F5-4275E9EA3127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034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13775-9F1B-4EF9-B7F5-4275E9EA312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2763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1" dirty="0"/>
              <a:t>Pain did not worsen with opioid taper  </a:t>
            </a:r>
            <a:r>
              <a:rPr lang="en-US" sz="1600" dirty="0"/>
              <a:t>(though 10-15% of sample did have increase)</a:t>
            </a:r>
          </a:p>
          <a:p>
            <a:endParaRPr lang="en-US" sz="1600" dirty="0"/>
          </a:p>
          <a:p>
            <a:r>
              <a:rPr lang="en-US" sz="1600" dirty="0"/>
              <a:t>We don’t treat averages. And we don’t treat opioid doses. We treat people.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13775-9F1B-4EF9-B7F5-4275E9EA3127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4899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23EA6E-567D-4DA4-AA93-3169FFEF1702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9612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October 2019.</a:t>
            </a:r>
          </a:p>
          <a:p>
            <a:r>
              <a:rPr lang="en-US" dirty="0"/>
              <a:t>This is terrific.</a:t>
            </a:r>
          </a:p>
          <a:p>
            <a:r>
              <a:rPr lang="en-US" b="1" dirty="0"/>
              <a:t>One step further would be to require</a:t>
            </a:r>
            <a:r>
              <a:rPr lang="en-US" b="1" baseline="0" dirty="0"/>
              <a:t> PRO data as a critical metric</a:t>
            </a:r>
            <a:r>
              <a:rPr lang="en-US" baseline="0" dirty="0"/>
              <a:t>.</a:t>
            </a:r>
          </a:p>
          <a:p>
            <a:endParaRPr lang="en-US" baseline="0" dirty="0"/>
          </a:p>
          <a:p>
            <a:r>
              <a:rPr lang="en-US" baseline="0" dirty="0"/>
              <a:t>Remains a persistent omission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3EA6E-567D-4DA4-AA93-3169FFEF1702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4694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“PSYCHOLOGICALLY – INFORMED patient centered opioid reduction</a:t>
            </a:r>
          </a:p>
          <a:p>
            <a:endParaRPr lang="en-US" sz="2800" dirty="0"/>
          </a:p>
          <a:p>
            <a:r>
              <a:rPr lang="en-US" sz="2800" dirty="0"/>
              <a:t>*** voluntary ***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3EA6E-567D-4DA4-AA93-3169FFEF1702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5594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2016 created study design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23EA6E-567D-4DA4-AA93-3169FFEF1702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4927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Asked about </a:t>
            </a:r>
            <a:r>
              <a:rPr lang="en-US" sz="1200" dirty="0"/>
              <a:t>interest in opioid reduction &amp; under what circumstances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23EA6E-567D-4DA4-AA93-3169FFEF1702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7563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4067">
              <a:defRPr/>
            </a:pPr>
            <a:endParaRPr lang="en-US" b="1" dirty="0">
              <a:solidFill>
                <a:srgbClr val="C00000"/>
              </a:solidFill>
            </a:endParaRPr>
          </a:p>
          <a:p>
            <a:pPr defTabSz="904067">
              <a:defRPr/>
            </a:pPr>
            <a:endParaRPr lang="en-US" b="1" baseline="0" dirty="0">
              <a:solidFill>
                <a:srgbClr val="C0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3EA6E-567D-4DA4-AA93-3169FFEF1702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7297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Pragmatic trial, embedded into clinics, we carefully vet for suitability for tapering and monitor very closely for symptoms and problems.</a:t>
            </a:r>
          </a:p>
          <a:p>
            <a:endParaRPr lang="en-US" baseline="0" dirty="0"/>
          </a:p>
          <a:p>
            <a:r>
              <a:rPr lang="en-US" sz="1600" b="1" dirty="0"/>
              <a:t>low (10-49 MEDD)</a:t>
            </a:r>
          </a:p>
          <a:p>
            <a:r>
              <a:rPr lang="en-US" sz="1600" b="1" dirty="0"/>
              <a:t>moderate (50-89 MEDD)</a:t>
            </a:r>
          </a:p>
          <a:p>
            <a:r>
              <a:rPr lang="en-US" sz="1600" b="1" dirty="0"/>
              <a:t>high (90-199 MEDD)</a:t>
            </a:r>
          </a:p>
          <a:p>
            <a:r>
              <a:rPr lang="en-US" sz="1600" b="1" dirty="0"/>
              <a:t>super high (</a:t>
            </a:r>
            <a:r>
              <a:rPr lang="en-US" sz="1600" b="1" u="sng" dirty="0"/>
              <a:t>&gt;</a:t>
            </a:r>
            <a:r>
              <a:rPr lang="en-US" sz="1600" b="1" dirty="0"/>
              <a:t>200 MEDD)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13775-9F1B-4EF9-B7F5-4275E9EA3127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21299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3EA6E-567D-4DA4-AA93-3169FFEF1702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73046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1" dirty="0"/>
              <a:t>13 members of the research team have lived experience with chronic pain and several with opioid use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3EA6E-567D-4DA4-AA93-3169FFEF1702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1648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8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Friday, July 12, 2019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idx="12"/>
          </p:nvPr>
        </p:nvSpPr>
        <p:spPr/>
        <p:txBody>
          <a:bodyPr/>
          <a:lstStyle/>
          <a:p>
            <a:r>
              <a:rPr lang="en-US"/>
              <a:t>Navigating the Challenges in an Era of Opioid Deprescribing: Behavioral Strategies for Patient Engagement and Success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B7E138E-DF3E-4C7A-91B7-D8C9EF02F8C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7757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CHOIC</a:t>
            </a:r>
            <a:r>
              <a:rPr lang="en-US" baseline="0" dirty="0"/>
              <a:t>E and READINESS TO TAPER</a:t>
            </a:r>
            <a:endParaRPr lang="en-US" dirty="0"/>
          </a:p>
          <a:p>
            <a:r>
              <a:rPr lang="en-US" dirty="0"/>
              <a:t>Patients</a:t>
            </a:r>
            <a:r>
              <a:rPr lang="en-US" baseline="0" dirty="0"/>
              <a:t> are seen in clinic every 3-4 weeks for follow-up</a:t>
            </a:r>
          </a:p>
          <a:p>
            <a:r>
              <a:rPr lang="en-US" baseline="0" dirty="0"/>
              <a:t>If they are assigned to groups they receive 6-8 weeks of weekly behavioral treatment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3EA6E-567D-4DA4-AA93-3169FFEF1702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57557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/>
              <a:t>Alerts are sent in real time</a:t>
            </a:r>
          </a:p>
          <a:p>
            <a:r>
              <a:rPr lang="en-US" sz="1600" dirty="0"/>
              <a:t>PATIENTS GET BETTER CARE IN EMPOWER THAN OTHERWISE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3EA6E-567D-4DA4-AA93-3169FFEF1702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9565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Care centers on the patients needs and wants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F61C5-1328-423B-B012-6733FE6ADF7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63681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13775-9F1B-4EF9-B7F5-4275E9EA312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5085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  </a:t>
            </a:r>
            <a:r>
              <a:rPr lang="en-US" sz="1800" b="1" dirty="0"/>
              <a:t>By 2015</a:t>
            </a:r>
          </a:p>
          <a:p>
            <a:r>
              <a:rPr lang="en-US" sz="1800" b="1" dirty="0"/>
              <a:t>Being told that opioids will be reduced can induce Nocebo which undermines opioid analgesia precisely when opioid are being reduced.</a:t>
            </a:r>
          </a:p>
          <a:p>
            <a:pPr marL="225988" indent="-225988">
              <a:buAutoNum type="arabicParenBoth"/>
            </a:pPr>
            <a:r>
              <a:rPr lang="en-US" sz="1800" b="1" i="1" dirty="0">
                <a:solidFill>
                  <a:srgbClr val="C00000"/>
                </a:solidFill>
              </a:rPr>
              <a:t>Physiologic and neurobiological adaptations can occur from long-term opioid use</a:t>
            </a:r>
          </a:p>
          <a:p>
            <a:pPr marL="225988" indent="-225988">
              <a:buAutoNum type="arabicParenBoth"/>
            </a:pPr>
            <a:r>
              <a:rPr lang="en-US" sz="1800" dirty="0"/>
              <a:t>Some patients may be benefitting and require opioids.  How do we discern? Data were lacking.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Friday, July 12, 2019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idx="12"/>
          </p:nvPr>
        </p:nvSpPr>
        <p:spPr/>
        <p:txBody>
          <a:bodyPr/>
          <a:lstStyle/>
          <a:p>
            <a:r>
              <a:rPr lang="en-US"/>
              <a:t>Navigating the Challenges in an Era of Opioid Deprescribing: Behavioral Strategies for Patient Engagement and Success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B7E138E-DF3E-4C7A-91B7-D8C9EF02F8C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0502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srgbClr val="C00000"/>
                </a:solidFill>
              </a:rPr>
              <a:t> Treat the person, not the pill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3EA6E-567D-4DA4-AA93-3169FFEF170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2744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POOR OUTCOMES FOR FORCED OPIOID TAPERING</a:t>
            </a:r>
          </a:p>
          <a:p>
            <a:endParaRPr lang="en-US" sz="2000" dirty="0"/>
          </a:p>
          <a:p>
            <a:r>
              <a:rPr lang="en-US" sz="2000" dirty="0"/>
              <a:t>We cannot be harming patients in the name of helping them.</a:t>
            </a:r>
          </a:p>
          <a:p>
            <a:r>
              <a:rPr lang="en-US" sz="2000" dirty="0"/>
              <a:t>How do we fix this?</a:t>
            </a:r>
          </a:p>
          <a:p>
            <a:endParaRPr lang="en-US" sz="2000" dirty="0"/>
          </a:p>
          <a:p>
            <a:r>
              <a:rPr lang="en-US" sz="2000" dirty="0"/>
              <a:t>Need better data on iatrogenic harms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3EA6E-567D-4DA4-AA93-3169FFEF170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3274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u="sng" dirty="0"/>
              <a:t>Iatrogenic risks</a:t>
            </a:r>
            <a:r>
              <a:rPr lang="en-US" b="0" dirty="0"/>
              <a:t>:  abandonment, overdose, suicidal ideation,</a:t>
            </a:r>
            <a:r>
              <a:rPr lang="en-US" b="0" baseline="0" dirty="0"/>
              <a:t> suicide.</a:t>
            </a:r>
          </a:p>
          <a:p>
            <a:r>
              <a:rPr lang="en-US" b="0" u="sng" baseline="0" dirty="0"/>
              <a:t>Oliva and Trafton</a:t>
            </a:r>
            <a:r>
              <a:rPr lang="en-US" b="0" baseline="0" dirty="0"/>
              <a:t>:  1.5M VA patients (2013-2014). Patient monitoring should be intensified for at least 3 months after starting opioids and changing doses.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3EA6E-567D-4DA4-AA93-3169FFEF170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7330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800" dirty="0">
                <a:solidFill>
                  <a:srgbClr val="E6001A"/>
                </a:solidFill>
                <a:latin typeface="GuardianSans-Semibold"/>
              </a:rPr>
              <a:t>CONCLUSIONS AND RELEVANCE </a:t>
            </a:r>
            <a:r>
              <a:rPr lang="en-US" sz="1800" dirty="0">
                <a:solidFill>
                  <a:srgbClr val="000000"/>
                </a:solidFill>
                <a:latin typeface="GuardianSansGR-Regular"/>
              </a:rPr>
              <a:t>Among patients prescribed stable, long-term, higher-dose</a:t>
            </a:r>
          </a:p>
          <a:p>
            <a:pPr algn="l"/>
            <a:r>
              <a:rPr lang="en-US" sz="1800" dirty="0">
                <a:solidFill>
                  <a:srgbClr val="000000"/>
                </a:solidFill>
                <a:latin typeface="GuardianSansGR-Regular"/>
              </a:rPr>
              <a:t>opioid therapy, tapering events were significantly associated with increased risk of overdose</a:t>
            </a:r>
          </a:p>
          <a:p>
            <a:pPr algn="l"/>
            <a:r>
              <a:rPr lang="en-US" sz="1800" dirty="0">
                <a:solidFill>
                  <a:srgbClr val="000000"/>
                </a:solidFill>
                <a:latin typeface="GuardianSansGR-Regular"/>
              </a:rPr>
              <a:t>and mental health crisis. Although these findings raise questions about potential harms of</a:t>
            </a:r>
          </a:p>
          <a:p>
            <a:pPr algn="l"/>
            <a:r>
              <a:rPr lang="en-US" sz="1800">
                <a:solidFill>
                  <a:srgbClr val="000000"/>
                </a:solidFill>
                <a:latin typeface="GuardianSansGR-Regular"/>
              </a:rPr>
              <a:t>tapering, interpretation is limited by the observational study design.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23EA6E-567D-4DA4-AA93-3169FFEF170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8432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This is what happens when we treat a pill, not the person</a:t>
            </a:r>
          </a:p>
          <a:p>
            <a:endParaRPr lang="en-US" sz="1800" dirty="0"/>
          </a:p>
          <a:p>
            <a:r>
              <a:rPr lang="en-US" sz="1800" dirty="0"/>
              <a:t>And now, an </a:t>
            </a:r>
            <a:r>
              <a:rPr lang="en-US" sz="1800" dirty="0" err="1"/>
              <a:t>overfocus</a:t>
            </a:r>
            <a:r>
              <a:rPr lang="en-US" sz="1800" dirty="0"/>
              <a:t> on yet another pill, buprenorphine, for pain treatment!</a:t>
            </a:r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3EA6E-567D-4DA4-AA93-3169FFEF170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102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D274F-2935-498B-87E2-0157F41C7447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7EACC-A545-4FBF-AD50-BC0B57872A3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0" b="1875"/>
          <a:stretch/>
        </p:blipFill>
        <p:spPr>
          <a:xfrm>
            <a:off x="-8314" y="1"/>
            <a:ext cx="12200313" cy="1803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764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#PainMed2018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AAPM 34th Annual Meeting | April 26-29,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CEA1D-4F52-4978-BCAE-DF42E5C749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415857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#PainMed2018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AAPM 34th Annual Meeting | April 26-29,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CEA1D-4F52-4978-BCAE-DF42E5C749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839130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5035" y="479388"/>
            <a:ext cx="10277149" cy="650699"/>
          </a:xfrm>
          <a:prstGeom prst="rect">
            <a:avLst/>
          </a:prstGeom>
        </p:spPr>
        <p:txBody>
          <a:bodyPr anchor="b" anchorCtr="0"/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1274235" y="1211580"/>
            <a:ext cx="10267951" cy="5012056"/>
          </a:xfrm>
        </p:spPr>
        <p:txBody>
          <a:bodyPr/>
          <a:lstStyle>
            <a:lvl2pPr>
              <a:spcBef>
                <a:spcPts val="600"/>
              </a:spcBef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41878367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9501976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stituent conținut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/>
              <a:t>Subtitle</a:t>
            </a:r>
            <a:endParaRPr lang="ro-RO" dirty="0"/>
          </a:p>
          <a:p>
            <a:pPr lvl="2"/>
            <a:r>
              <a:rPr lang="en-US" dirty="0"/>
              <a:t>Subtitle 2</a:t>
            </a:r>
            <a:endParaRPr lang="ro-RO" dirty="0"/>
          </a:p>
          <a:p>
            <a:pPr lvl="3"/>
            <a:r>
              <a:rPr lang="en-US" dirty="0"/>
              <a:t>Subtitle 3</a:t>
            </a:r>
            <a:endParaRPr lang="ro-RO" dirty="0"/>
          </a:p>
          <a:p>
            <a:pPr lvl="4"/>
            <a:r>
              <a:rPr lang="en-US" dirty="0"/>
              <a:t>Subtitle 4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28CB3-9DE6-4DEF-8F18-B77D64EE94AA}" type="datetimeFigureOut">
              <a:rPr lang="en-US" smtClean="0"/>
              <a:t>3/8/2022</a:t>
            </a:fld>
            <a:endParaRPr lang="en-US" dirty="0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3DD1E-1A24-4F3C-A3BB-A75551CF64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9720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#PainMed2018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AAPM 34th Annual Meeting | April 26-29, 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CEA1D-4F52-4978-BCAE-DF42E5C749B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-90792" y="6311900"/>
            <a:ext cx="12373583" cy="546100"/>
          </a:xfrm>
          <a:prstGeom prst="rect">
            <a:avLst/>
          </a:prstGeom>
          <a:solidFill>
            <a:srgbClr val="142A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5301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5035" y="479388"/>
            <a:ext cx="10277149" cy="650699"/>
          </a:xfrm>
          <a:prstGeom prst="rect">
            <a:avLst/>
          </a:prstGeom>
        </p:spPr>
        <p:txBody>
          <a:bodyPr anchor="b" anchorCtr="0"/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1274235" y="1211580"/>
            <a:ext cx="10267951" cy="5012056"/>
          </a:xfrm>
        </p:spPr>
        <p:txBody>
          <a:bodyPr/>
          <a:lstStyle>
            <a:lvl2pPr>
              <a:spcBef>
                <a:spcPts val="600"/>
              </a:spcBef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10207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966605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5035" y="479388"/>
            <a:ext cx="10277149" cy="650699"/>
          </a:xfrm>
          <a:prstGeom prst="rect">
            <a:avLst/>
          </a:prstGeom>
        </p:spPr>
        <p:txBody>
          <a:bodyPr anchor="b" anchorCtr="0"/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1274235" y="1211580"/>
            <a:ext cx="10267951" cy="5012056"/>
          </a:xfrm>
        </p:spPr>
        <p:txBody>
          <a:bodyPr/>
          <a:lstStyle>
            <a:lvl2pPr>
              <a:spcBef>
                <a:spcPts val="600"/>
              </a:spcBef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1020702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9666056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#PainMed2018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AAPM 34th Annual Meeting | April 26-29,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CEA1D-4F52-4978-BCAE-DF42E5C749B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-90792" y="6311900"/>
            <a:ext cx="12373583" cy="546100"/>
          </a:xfrm>
          <a:prstGeom prst="rect">
            <a:avLst/>
          </a:prstGeom>
          <a:solidFill>
            <a:srgbClr val="142A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3038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Custom Layout short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\\192.168.1.4\Data\Agreements\AAPM\aapm.pccs-o\2019 Webinar\2019WebinarEditorial\Graphics\PCSS_Logo_SELECT_rgb_500dpi.jp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170112" y="6327975"/>
            <a:ext cx="2499360" cy="51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"/>
          <p:cNvSpPr>
            <a:spLocks noChangeArrowheads="1"/>
          </p:cNvSpPr>
          <p:nvPr userDrawn="1"/>
        </p:nvSpPr>
        <p:spPr bwMode="auto">
          <a:xfrm>
            <a:off x="0" y="1"/>
            <a:ext cx="12192000" cy="1115439"/>
          </a:xfrm>
          <a:prstGeom prst="rect">
            <a:avLst/>
          </a:prstGeom>
          <a:gradFill flip="none" rotWithShape="1">
            <a:gsLst>
              <a:gs pos="50000">
                <a:schemeClr val="accent1"/>
              </a:gs>
              <a:gs pos="0">
                <a:schemeClr val="accent2"/>
              </a:gs>
              <a:gs pos="100000">
                <a:schemeClr val="accent3"/>
              </a:gs>
            </a:gsLst>
            <a:lin ang="0" scaled="1"/>
            <a:tileRect/>
          </a:gradFill>
          <a:ln w="9525">
            <a:noFill/>
            <a:round/>
            <a:headEnd/>
            <a:tailEnd/>
          </a:ln>
        </p:spPr>
        <p:txBody>
          <a:bodyPr lIns="103408" tIns="51705" rIns="103408" bIns="51705"/>
          <a:lstStyle/>
          <a:p>
            <a:pPr eaLnBrk="0" hangingPunct="0"/>
            <a:endParaRPr lang="en-US" sz="2000">
              <a:solidFill>
                <a:srgbClr val="512C5A"/>
              </a:solidFill>
              <a:cs typeface="Arial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1379200" y="6400800"/>
            <a:ext cx="853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1F37FE3-A539-4241-879C-8CE5329EEACE}" type="slidenum">
              <a:rPr lang="en-US" sz="1600" smtClean="0">
                <a:solidFill>
                  <a:schemeClr val="accent2"/>
                </a:solidFill>
                <a:latin typeface="Articulate Narrow" panose="02000506040000020004" pitchFamily="2" charset="0"/>
              </a:rPr>
              <a:pPr algn="ctr"/>
              <a:t>‹#›</a:t>
            </a:fld>
            <a:endParaRPr lang="en-US" sz="1600" dirty="0">
              <a:solidFill>
                <a:schemeClr val="accent2"/>
              </a:solidFill>
              <a:latin typeface="Articulate Narrow" panose="02000506040000020004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89309"/>
            <a:ext cx="11582400" cy="97536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94554" y="6356350"/>
            <a:ext cx="8953511" cy="45482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304800" y="1245141"/>
            <a:ext cx="11582400" cy="5111209"/>
          </a:xfrm>
        </p:spPr>
        <p:txBody>
          <a:bodyPr/>
          <a:lstStyle>
            <a:lvl5pPr marL="2588619" indent="-383108">
              <a:buClr>
                <a:schemeClr val="accent4">
                  <a:lumMod val="60000"/>
                  <a:lumOff val="40000"/>
                </a:schemeClr>
              </a:buClr>
              <a:buFont typeface="Wingdings 2" panose="05020102010507070707" pitchFamily="18" charset="2"/>
              <a:buChar char="¾"/>
              <a:defRPr sz="2267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4993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#PainMed2018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AAPM 34th Annual Meeting | April 26-29,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CEA1D-4F52-4978-BCAE-DF42E5C749B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-90792" y="6311900"/>
            <a:ext cx="12373583" cy="546100"/>
          </a:xfrm>
          <a:prstGeom prst="rect">
            <a:avLst/>
          </a:prstGeom>
          <a:solidFill>
            <a:srgbClr val="142A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519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#PainMed2018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AAPM 34th Annual Meeting | April 26-29, 2018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CEA1D-4F52-4978-BCAE-DF42E5C749B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-90792" y="6311900"/>
            <a:ext cx="12373583" cy="546100"/>
          </a:xfrm>
          <a:prstGeom prst="rect">
            <a:avLst/>
          </a:prstGeom>
          <a:solidFill>
            <a:srgbClr val="142A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504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#PainMed2018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AAPM 34th Annual Meeting | April 26-29, 2018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CEA1D-4F52-4978-BCAE-DF42E5C749B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-90792" y="6311900"/>
            <a:ext cx="12373583" cy="546100"/>
          </a:xfrm>
          <a:prstGeom prst="rect">
            <a:avLst/>
          </a:prstGeom>
          <a:solidFill>
            <a:srgbClr val="142A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864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#PainMed2018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AAPM 34th Annual Meeting | April 26-29,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CEA1D-4F52-4978-BCAE-DF42E5C749B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-90792" y="6311900"/>
            <a:ext cx="12373583" cy="546100"/>
          </a:xfrm>
          <a:prstGeom prst="rect">
            <a:avLst/>
          </a:prstGeom>
          <a:solidFill>
            <a:srgbClr val="142A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19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#PainMed2018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AAPM 34th Annual Meeting | April 26-29, 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CEA1D-4F52-4978-BCAE-DF42E5C749B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-90792" y="6311900"/>
            <a:ext cx="12373583" cy="546100"/>
          </a:xfrm>
          <a:prstGeom prst="rect">
            <a:avLst/>
          </a:prstGeom>
          <a:solidFill>
            <a:srgbClr val="142A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533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#PainMed2018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AAPM 34th Annual Meeting | April 26-29, 2018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CEA1D-4F52-4978-BCAE-DF42E5C749B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-90792" y="6311900"/>
            <a:ext cx="12373583" cy="546100"/>
          </a:xfrm>
          <a:prstGeom prst="rect">
            <a:avLst/>
          </a:prstGeom>
          <a:solidFill>
            <a:srgbClr val="142A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263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#PainMed2018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AAPM 34th Annual Meeting | April 26-29, 2018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CEA1D-4F52-4978-BCAE-DF42E5C749B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-90792" y="6311900"/>
            <a:ext cx="12373583" cy="546100"/>
          </a:xfrm>
          <a:prstGeom prst="rect">
            <a:avLst/>
          </a:prstGeom>
          <a:solidFill>
            <a:srgbClr val="142A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567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#PainMed2018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AAPM 34th Annual Meeting | April 26-29,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4CEA1D-4F52-4978-BCAE-DF42E5C749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224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B9731C-792C-4F16-AF6D-FD3173C1532D}" type="datetime4">
              <a:rPr lang="en-US" smtClean="0"/>
              <a:t>March 8,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658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16" r:id="rId3"/>
    <p:sldLayoutId id="2147483717" r:id="rId4"/>
    <p:sldLayoutId id="2147483694" r:id="rId5"/>
    <p:sldLayoutId id="2147483695" r:id="rId6"/>
    <p:sldLayoutId id="2147483705" r:id="rId7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0F1866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F8D048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67D9E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67D9E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67D9E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67D9E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journals.lww.com/painrpts/toc/2020/10000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Relationship Id="rId5" Type="http://schemas.openxmlformats.org/officeDocument/2006/relationships/image" Target="cid:ii_k2vnx3c81" TargetMode="Externa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2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2.xml"/><Relationship Id="rId4" Type="http://schemas.openxmlformats.org/officeDocument/2006/relationships/image" Target="../media/image1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3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0640" y="1884450"/>
            <a:ext cx="12273280" cy="650699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1200"/>
              </a:spcBef>
            </a:pPr>
            <a:r>
              <a:rPr lang="en-US" sz="5400" dirty="0"/>
              <a:t> </a:t>
            </a:r>
            <a:br>
              <a:rPr lang="en-US" sz="5400" dirty="0"/>
            </a:br>
            <a:br>
              <a:rPr lang="en-US" sz="5400" dirty="0"/>
            </a:br>
            <a:br>
              <a:rPr lang="en-US" sz="3600" b="1" dirty="0">
                <a:solidFill>
                  <a:srgbClr val="C00000"/>
                </a:solidFill>
                <a:latin typeface="+mn-lt"/>
              </a:rPr>
            </a:br>
            <a:endParaRPr lang="en-US" sz="36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63199" y="4843793"/>
            <a:ext cx="1078628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  </a:t>
            </a:r>
          </a:p>
          <a:p>
            <a:endParaRPr lang="en-US" sz="20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819496" y="2462380"/>
            <a:ext cx="1030405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ubtitle 4">
            <a:extLst>
              <a:ext uri="{FF2B5EF4-FFF2-40B4-BE49-F238E27FC236}">
                <a16:creationId xmlns:a16="http://schemas.microsoft.com/office/drawing/2014/main" id="{A3D92CD1-7E38-4F8A-B993-D2C651F2648C}"/>
              </a:ext>
            </a:extLst>
          </p:cNvPr>
          <p:cNvSpPr txBox="1">
            <a:spLocks/>
          </p:cNvSpPr>
          <p:nvPr/>
        </p:nvSpPr>
        <p:spPr>
          <a:xfrm>
            <a:off x="1096256" y="2658476"/>
            <a:ext cx="11471869" cy="300248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/>
              <a:t>Beth Darnall, PhD</a:t>
            </a:r>
            <a:r>
              <a:rPr lang="en-US" sz="4000" b="1" dirty="0"/>
              <a:t>	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Director, Stanford Pain Relief Innovations Lab</a:t>
            </a:r>
            <a:r>
              <a:rPr lang="en-US" sz="2000" b="1" dirty="0"/>
              <a:t>			                       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Associate Professor					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Stanford University School of Medicine	       	           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Anesthesiology, Perioperative and Pain Medicine	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Psychiatry and Behavioral Sciences (by courtesy)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Wu Tsai Neurosciences Institute (affiliated faculty)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>
                <a:solidFill>
                  <a:srgbClr val="0070C0"/>
                </a:solidFill>
              </a:rPr>
              <a:t>     @BethDarnall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>
                <a:solidFill>
                  <a:srgbClr val="C00000"/>
                </a:solidFill>
              </a:rPr>
              <a:t>	</a:t>
            </a:r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E85C84-477A-496B-BA57-29AAF2F1CF45}"/>
              </a:ext>
            </a:extLst>
          </p:cNvPr>
          <p:cNvSpPr txBox="1"/>
          <p:nvPr/>
        </p:nvSpPr>
        <p:spPr>
          <a:xfrm>
            <a:off x="-788934" y="244031"/>
            <a:ext cx="1363841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</a:rPr>
              <a:t>Protecting Patients with Chronic Pain:</a:t>
            </a:r>
          </a:p>
          <a:p>
            <a:pPr algn="ctr"/>
            <a:r>
              <a:rPr lang="en-US" sz="4000" dirty="0"/>
              <a:t>Ensuring Health &amp; Safety in Opioid </a:t>
            </a:r>
          </a:p>
          <a:p>
            <a:pPr algn="ctr"/>
            <a:r>
              <a:rPr lang="en-US" sz="4000" dirty="0"/>
              <a:t>Prescribing and Deprescribing</a:t>
            </a:r>
          </a:p>
          <a:p>
            <a:pPr algn="ctr"/>
            <a:endParaRPr lang="en-US" sz="4000" i="1" dirty="0">
              <a:solidFill>
                <a:srgbClr val="0070C0"/>
              </a:solidFill>
            </a:endParaRPr>
          </a:p>
        </p:txBody>
      </p:sp>
      <p:pic>
        <p:nvPicPr>
          <p:cNvPr id="14" name="Picture 4" descr="https://sdweg.files.wordpress.com/2016/09/l62697-new-twitter-logo-49466.png">
            <a:extLst>
              <a:ext uri="{FF2B5EF4-FFF2-40B4-BE49-F238E27FC236}">
                <a16:creationId xmlns:a16="http://schemas.microsoft.com/office/drawing/2014/main" id="{B050F6A3-7AAA-49B4-8F2E-96A48166E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256" y="5120478"/>
            <a:ext cx="339182" cy="339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30C6452-788D-48C4-826F-13258FEC8F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7404" y="2798576"/>
            <a:ext cx="3804369" cy="238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193889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96" y="-111607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C00000"/>
                </a:solidFill>
              </a:rPr>
              <a:t>Tapering the wrong way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74420" y="1141346"/>
            <a:ext cx="10804071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Withdrawal Symptoms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Discomfort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Distress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Failed tapers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False belief that outpatient tapering </a:t>
            </a:r>
          </a:p>
          <a:p>
            <a:r>
              <a:rPr lang="en-US" sz="3600" dirty="0"/>
              <a:t>      is impossible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Remaining on high doses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Overdose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Suicidal ideation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Suicide</a:t>
            </a:r>
          </a:p>
          <a:p>
            <a:endParaRPr lang="en-US" sz="3600" dirty="0"/>
          </a:p>
          <a:p>
            <a:endParaRPr lang="en-US" sz="36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76062" y="2191181"/>
            <a:ext cx="33800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Aggressive </a:t>
            </a:r>
          </a:p>
          <a:p>
            <a:r>
              <a:rPr lang="en-US" sz="3600" dirty="0">
                <a:solidFill>
                  <a:srgbClr val="0070C0"/>
                </a:solidFill>
              </a:rPr>
              <a:t>Taper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6062" y="4011396"/>
            <a:ext cx="33800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Forced</a:t>
            </a:r>
          </a:p>
          <a:p>
            <a:r>
              <a:rPr lang="en-US" sz="3600" dirty="0">
                <a:solidFill>
                  <a:srgbClr val="0070C0"/>
                </a:solidFill>
              </a:rPr>
              <a:t>Taper </a:t>
            </a:r>
          </a:p>
        </p:txBody>
      </p:sp>
      <p:sp>
        <p:nvSpPr>
          <p:cNvPr id="8" name="Chevron 7"/>
          <p:cNvSpPr/>
          <p:nvPr/>
        </p:nvSpPr>
        <p:spPr>
          <a:xfrm>
            <a:off x="2591671" y="3168406"/>
            <a:ext cx="1240971" cy="106609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21524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426" y="2054779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C00000"/>
                </a:solidFill>
              </a:rPr>
              <a:t> Treat the person, not the pill</a:t>
            </a:r>
          </a:p>
        </p:txBody>
      </p:sp>
    </p:spTree>
    <p:extLst>
      <p:ext uri="{BB962C8B-B14F-4D97-AF65-F5344CB8AC3E}">
        <p14:creationId xmlns:p14="http://schemas.microsoft.com/office/powerpoint/2010/main" val="2762927633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F1435C-260D-44A9-BCC4-BCE8885452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257" y="-1052424"/>
            <a:ext cx="8368684" cy="75452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FE429EC-52D0-4558-90F1-8F55EE347F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8949" y="253137"/>
            <a:ext cx="5268282" cy="487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573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084" y="715558"/>
            <a:ext cx="10277149" cy="650699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rgbClr val="0070C0"/>
                </a:solidFill>
              </a:rPr>
              <a:t>Opioid Cessation vs. Opioid Reduction </a:t>
            </a:r>
          </a:p>
        </p:txBody>
      </p:sp>
      <p:pic>
        <p:nvPicPr>
          <p:cNvPr id="4" name="Picture 3" descr="http://cdnph.upi.com/sv/b/i/UPI-1101458130297/2016/1/14581371562401/CDC-issues-restrictive-new-guidelines-for-opioid-painkille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654290" y="2292183"/>
            <a:ext cx="3459194" cy="294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i.istockimg.com/file_thumbview_approve/8756238/3/stock-photo-8756238-empty-prescription-medicine-bottle.jpg">
            <a:extLst>
              <a:ext uri="{FF2B5EF4-FFF2-40B4-BE49-F238E27FC236}">
                <a16:creationId xmlns:a16="http://schemas.microsoft.com/office/drawing/2014/main" id="{CB600B8A-E5AD-426B-967C-61FA54A73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7679" y="2164832"/>
            <a:ext cx="2183411" cy="278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12EAEC3-013A-4C1E-9994-96DE7286688C}"/>
              </a:ext>
            </a:extLst>
          </p:cNvPr>
          <p:cNvSpPr txBox="1"/>
          <p:nvPr/>
        </p:nvSpPr>
        <p:spPr>
          <a:xfrm>
            <a:off x="4140029" y="3706454"/>
            <a:ext cx="1383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VS.</a:t>
            </a:r>
          </a:p>
        </p:txBody>
      </p:sp>
    </p:spTree>
    <p:extLst>
      <p:ext uri="{BB962C8B-B14F-4D97-AF65-F5344CB8AC3E}">
        <p14:creationId xmlns:p14="http://schemas.microsoft.com/office/powerpoint/2010/main" val="25879698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007" y="430943"/>
            <a:ext cx="10664118" cy="650699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C00000"/>
                </a:solidFill>
              </a:rPr>
              <a:t>We Optimized Patient Choice and Control in Their Taper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16551" y="1291946"/>
            <a:ext cx="11273028" cy="5012056"/>
          </a:xfrm>
        </p:spPr>
        <p:txBody>
          <a:bodyPr/>
          <a:lstStyle/>
          <a:p>
            <a:r>
              <a:rPr lang="en-US" dirty="0"/>
              <a:t>Participation was VOLUNTARY</a:t>
            </a:r>
          </a:p>
          <a:p>
            <a:r>
              <a:rPr lang="en-US" dirty="0"/>
              <a:t>Patients could control the pace of their taper</a:t>
            </a:r>
          </a:p>
          <a:p>
            <a:r>
              <a:rPr lang="en-US" dirty="0"/>
              <a:t>Patients could pause their taper</a:t>
            </a:r>
          </a:p>
          <a:p>
            <a:r>
              <a:rPr lang="en-US" dirty="0"/>
              <a:t>Patients were free to drop out of the study at any time</a:t>
            </a:r>
          </a:p>
          <a:p>
            <a:r>
              <a:rPr lang="en-US" dirty="0"/>
              <a:t>The taper was NOT to a pre-defined opioid dose unless patient chose it</a:t>
            </a:r>
          </a:p>
          <a:p>
            <a:r>
              <a:rPr lang="en-US" dirty="0"/>
              <a:t>Patients partnered with their doctor to achieve their </a:t>
            </a:r>
            <a:r>
              <a:rPr lang="en-US" i="1" dirty="0"/>
              <a:t>lowest comfortable dose</a:t>
            </a:r>
            <a:r>
              <a:rPr lang="en-US" dirty="0"/>
              <a:t> over 4 months</a:t>
            </a:r>
          </a:p>
          <a:p>
            <a:r>
              <a:rPr lang="en-US" dirty="0"/>
              <a:t>The taper was NOT unidirectional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3278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607" y="244549"/>
            <a:ext cx="10277149" cy="650699"/>
          </a:xfrm>
        </p:spPr>
        <p:txBody>
          <a:bodyPr>
            <a:noAutofit/>
          </a:bodyPr>
          <a:lstStyle/>
          <a:p>
            <a:r>
              <a:rPr lang="en-US" sz="4400" dirty="0"/>
              <a:t>Study Variables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1375" y="1534916"/>
            <a:ext cx="1121380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Demographics (Gender, Age)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Pain Treatment History (Pain Dx, Duration of Opioid Use)</a:t>
            </a:r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70C0"/>
                </a:solidFill>
              </a:rPr>
              <a:t>Opioid Dose (MEDD)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70C0"/>
                </a:solidFill>
              </a:rPr>
              <a:t>Average Pain Intensity (0-10)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70C0"/>
                </a:solidFill>
              </a:rPr>
              <a:t>Pain Catastrophizing Scale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70C0"/>
                </a:solidFill>
              </a:rPr>
              <a:t>PROMIS Measures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70C0"/>
                </a:solidFill>
              </a:rPr>
              <a:t>Marijuana use  (Y/N)</a:t>
            </a:r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5" name="Right Arrow 4"/>
          <p:cNvSpPr/>
          <p:nvPr/>
        </p:nvSpPr>
        <p:spPr>
          <a:xfrm>
            <a:off x="7493503" y="3677970"/>
            <a:ext cx="1201271" cy="502022"/>
          </a:xfrm>
          <a:prstGeom prst="rightArrow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7493503" y="2941572"/>
            <a:ext cx="0" cy="2017213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864293" y="367797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 16 Weeks</a:t>
            </a:r>
          </a:p>
        </p:txBody>
      </p:sp>
    </p:spTree>
    <p:extLst>
      <p:ext uri="{BB962C8B-B14F-4D97-AF65-F5344CB8AC3E}">
        <p14:creationId xmlns:p14="http://schemas.microsoft.com/office/powerpoint/2010/main" val="32622275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9579" y="457048"/>
            <a:ext cx="10277149" cy="650699"/>
          </a:xfrm>
        </p:spPr>
        <p:txBody>
          <a:bodyPr>
            <a:noAutofit/>
          </a:bodyPr>
          <a:lstStyle/>
          <a:p>
            <a:r>
              <a:rPr lang="en-US" sz="4400" b="1" dirty="0"/>
              <a:t>Sample Characteristics  (N=51)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79579" y="1472404"/>
            <a:ext cx="1170772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/>
              <a:t>55% female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/>
              <a:t>52 years of age  (range = 25 – 72)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/>
              <a:t>6 years on opioids (range = 1 – 38)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/>
              <a:t>Moderate pain intensity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/>
              <a:t>Marijuana:  37% (18)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/>
              <a:t>Opioid MEDD = 288 (60, 1005)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400" b="1" dirty="0"/>
              <a:t>Darnall BD</a:t>
            </a:r>
            <a:r>
              <a:rPr lang="en-US" sz="2400" dirty="0"/>
              <a:t>, Ziadni MS, Mackey IG, Kao MC, Flood P  (FEB 2018; </a:t>
            </a:r>
            <a:r>
              <a:rPr lang="en-US" sz="2400" i="1" dirty="0"/>
              <a:t>JAMA Int Med)</a:t>
            </a:r>
          </a:p>
        </p:txBody>
      </p:sp>
    </p:spTree>
    <p:extLst>
      <p:ext uri="{BB962C8B-B14F-4D97-AF65-F5344CB8AC3E}">
        <p14:creationId xmlns:p14="http://schemas.microsoft.com/office/powerpoint/2010/main" val="11002350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076961" y="80666"/>
          <a:ext cx="7997927" cy="62120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65119">
                  <a:extLst>
                    <a:ext uri="{9D8B030D-6E8A-4147-A177-3AD203B41FA5}">
                      <a16:colId xmlns:a16="http://schemas.microsoft.com/office/drawing/2014/main" val="1876521915"/>
                    </a:ext>
                  </a:extLst>
                </a:gridCol>
                <a:gridCol w="2221569">
                  <a:extLst>
                    <a:ext uri="{9D8B030D-6E8A-4147-A177-3AD203B41FA5}">
                      <a16:colId xmlns:a16="http://schemas.microsoft.com/office/drawing/2014/main" val="4082240643"/>
                    </a:ext>
                  </a:extLst>
                </a:gridCol>
                <a:gridCol w="1936666">
                  <a:extLst>
                    <a:ext uri="{9D8B030D-6E8A-4147-A177-3AD203B41FA5}">
                      <a16:colId xmlns:a16="http://schemas.microsoft.com/office/drawing/2014/main" val="3784907488"/>
                    </a:ext>
                  </a:extLst>
                </a:gridCol>
                <a:gridCol w="974573">
                  <a:extLst>
                    <a:ext uri="{9D8B030D-6E8A-4147-A177-3AD203B41FA5}">
                      <a16:colId xmlns:a16="http://schemas.microsoft.com/office/drawing/2014/main" val="2467501295"/>
                    </a:ext>
                  </a:extLst>
                </a:gridCol>
              </a:tblGrid>
              <a:tr h="55860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Baseline 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16 weeks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 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80693806"/>
                  </a:ext>
                </a:extLst>
              </a:tr>
              <a:tr h="48848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Variable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Median (IQR)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effectLst/>
                        </a:rPr>
                        <a:t> P-val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63010026"/>
                  </a:ext>
                </a:extLst>
              </a:tr>
              <a:tr h="497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Opioid Dose (MEDD)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288 (153, 587)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150 (54, 248)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0.002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6912782"/>
                  </a:ext>
                </a:extLst>
              </a:tr>
              <a:tr h="5071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Pain Intensity (NRS)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5.0 (3.0, 7.0)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4.5 (3.0, 7.0)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0.29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3944228"/>
                  </a:ext>
                </a:extLst>
              </a:tr>
              <a:tr h="52428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PCS (catastrophizing)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22 (10, 30)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15 (7, 23)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0.04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8427687"/>
                  </a:ext>
                </a:extLst>
              </a:tr>
              <a:tr h="52428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Fatigue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61 (54, 65)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59 (51, 65)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0.64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31295041"/>
                  </a:ext>
                </a:extLst>
              </a:tr>
              <a:tr h="52428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Anxiety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60 (53, 64)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54 (46, 62)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0.06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99468145"/>
                  </a:ext>
                </a:extLst>
              </a:tr>
              <a:tr h="5071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Depression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56 (49, 64)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55 (48, 61)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0.31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94089785"/>
                  </a:ext>
                </a:extLst>
              </a:tr>
              <a:tr h="52428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Sleep Disturbance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59 (54, 70)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56 (50, 64)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0.13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30227300"/>
                  </a:ext>
                </a:extLst>
              </a:tr>
              <a:tr h="5071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Pain Interference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63 (58, 67) 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63 (57, 67)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0.44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12796632"/>
                  </a:ext>
                </a:extLst>
              </a:tr>
              <a:tr h="52428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Pain Behavior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60 (57, 63)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59 (56, 64)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0.47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61386185"/>
                  </a:ext>
                </a:extLst>
              </a:tr>
              <a:tr h="52428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Physical Function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39 (34, 41)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39 (34, 43)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0.78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91594596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9443225" y="706554"/>
            <a:ext cx="287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Kruskal-Wallis rank sum test</a:t>
            </a:r>
          </a:p>
        </p:txBody>
      </p:sp>
    </p:spTree>
    <p:extLst>
      <p:ext uri="{BB962C8B-B14F-4D97-AF65-F5344CB8AC3E}">
        <p14:creationId xmlns:p14="http://schemas.microsoft.com/office/powerpoint/2010/main" val="15755974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647700" y="5892800"/>
            <a:ext cx="13665200" cy="2616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53D8F95-3A93-428C-AE6B-36C5B335BF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2789" b="49910"/>
          <a:stretch/>
        </p:blipFill>
        <p:spPr>
          <a:xfrm>
            <a:off x="1319133" y="-1267681"/>
            <a:ext cx="8079699" cy="8125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7761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647700" y="5892800"/>
            <a:ext cx="13665200" cy="2616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9A32D1B-BF7F-4B23-9E0B-7A94AE05AC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2277" b="48829"/>
          <a:stretch/>
        </p:blipFill>
        <p:spPr>
          <a:xfrm>
            <a:off x="1751643" y="-1033242"/>
            <a:ext cx="7851649" cy="798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738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7E07869-46DD-4DFE-8A81-2B04CAC997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410" y="4920491"/>
            <a:ext cx="1204033" cy="120993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075107" y="6286142"/>
            <a:ext cx="2074100" cy="6701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564" y="1761574"/>
            <a:ext cx="8981052" cy="650699"/>
          </a:xfrm>
        </p:spPr>
        <p:txBody>
          <a:bodyPr>
            <a:normAutofit fontScale="90000"/>
          </a:bodyPr>
          <a:lstStyle/>
          <a:p>
            <a:pPr>
              <a:lnSpc>
                <a:spcPct val="70000"/>
              </a:lnSpc>
            </a:pPr>
            <a:br>
              <a:rPr lang="en-US" sz="4000" dirty="0">
                <a:solidFill>
                  <a:schemeClr val="tx1"/>
                </a:solidFill>
              </a:rPr>
            </a:br>
            <a:r>
              <a:rPr lang="en-US" sz="3100" b="1" dirty="0">
                <a:solidFill>
                  <a:schemeClr val="tx1"/>
                </a:solidFill>
              </a:rPr>
              <a:t>Contracts and Grants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62674" y="1670315"/>
            <a:ext cx="11466651" cy="2314930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</a:pPr>
            <a:endParaRPr lang="en-US" sz="3600" dirty="0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</a:rPr>
              <a:t>NIH / NIDA </a:t>
            </a:r>
            <a:r>
              <a:rPr lang="en-US" sz="2400" dirty="0">
                <a:solidFill>
                  <a:schemeClr val="tx1"/>
                </a:solidFill>
              </a:rPr>
              <a:t>Brief digital treatment for chronic pain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</a:rPr>
              <a:t>PCORI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Patient-Centered Opioid and Pain Reduction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</a:rPr>
              <a:t>NIH / NCCIH</a:t>
            </a:r>
            <a:r>
              <a:rPr lang="en-US" dirty="0"/>
              <a:t>  </a:t>
            </a:r>
            <a:r>
              <a:rPr lang="en-US" sz="2400" dirty="0"/>
              <a:t>Behavioral Treatment for Chronic Pain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227639" y="1014867"/>
            <a:ext cx="99514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defRPr/>
            </a:pPr>
            <a:r>
              <a:rPr lang="en-US" sz="2800" b="1" dirty="0">
                <a:solidFill>
                  <a:srgbClr val="C00000"/>
                </a:solidFill>
                <a:latin typeface="+mj-lt"/>
              </a:rPr>
              <a:t>Chief Science Advisor: AppliedVR</a:t>
            </a: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2C9F72E1-3028-463D-A3CD-DEFE34C7FA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3144" y="4564189"/>
            <a:ext cx="1245925" cy="2057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4682E0E-98A8-4F5A-89D5-15DF9337FF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4703" y="4564189"/>
            <a:ext cx="1245924" cy="183284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964100-B9A4-42E0-9F52-692F6A7FB44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1585" y="4624969"/>
            <a:ext cx="1155648" cy="1733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56217B2-B4B0-4290-B425-3EA644E6EC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9675" y="4626988"/>
            <a:ext cx="1175999" cy="173347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0D8DD73F-A78E-413B-A6FE-A2269EE1D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293" y="1073876"/>
            <a:ext cx="2752140" cy="1444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C1E690F-7ABB-4E1C-9767-7C451C3FAF8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20934" y="513996"/>
            <a:ext cx="3052336" cy="8390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89127" y="4610089"/>
            <a:ext cx="1153739" cy="1781931"/>
          </a:xfrm>
          <a:prstGeom prst="rect">
            <a:avLst/>
          </a:prstGeom>
          <a:effectLst>
            <a:outerShdw blurRad="698500" dist="50800" dir="81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 h="63500"/>
          </a:sp3d>
        </p:spPr>
      </p:pic>
      <p:pic>
        <p:nvPicPr>
          <p:cNvPr id="16" name="Picture 4" descr="http://policymed.typepad.com/.a/6a00e5520572bb88340168e5c5e437970c-pi">
            <a:extLst>
              <a:ext uri="{FF2B5EF4-FFF2-40B4-BE49-F238E27FC236}">
                <a16:creationId xmlns:a16="http://schemas.microsoft.com/office/drawing/2014/main" id="{7CDE2E24-FE85-4EC2-B258-033C1D34EF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380" y="498075"/>
            <a:ext cx="2535702" cy="150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D311566-D6E5-4F0E-A9DB-14E810760420}"/>
              </a:ext>
            </a:extLst>
          </p:cNvPr>
          <p:cNvSpPr txBox="1"/>
          <p:nvPr/>
        </p:nvSpPr>
        <p:spPr>
          <a:xfrm>
            <a:off x="8058649" y="3131386"/>
            <a:ext cx="414917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/>
          </a:p>
          <a:p>
            <a:r>
              <a:rPr lang="en-US" b="1" dirty="0"/>
              <a:t>Board of Directors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  American Academy of Pain Medicine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  Institute for Brain Potential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b="1" dirty="0"/>
              <a:t>Scientific Member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   CDC Opioid Workgroup (2020-2021)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   NIH Interagency Pain Research    </a:t>
            </a:r>
          </a:p>
          <a:p>
            <a:r>
              <a:rPr lang="en-US" dirty="0"/>
              <a:t>         Coordinating Committee (IPRCC)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2402A3-9379-4D6E-B784-7AD0F6DA5B1A}"/>
              </a:ext>
            </a:extLst>
          </p:cNvPr>
          <p:cNvSpPr txBox="1"/>
          <p:nvPr/>
        </p:nvSpPr>
        <p:spPr>
          <a:xfrm>
            <a:off x="227639" y="229637"/>
            <a:ext cx="5691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Disclosures</a:t>
            </a:r>
          </a:p>
        </p:txBody>
      </p:sp>
    </p:spTree>
    <p:extLst>
      <p:ext uri="{BB962C8B-B14F-4D97-AF65-F5344CB8AC3E}">
        <p14:creationId xmlns:p14="http://schemas.microsoft.com/office/powerpoint/2010/main" val="8203893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647700" y="5892800"/>
            <a:ext cx="13665200" cy="2616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9A32D1B-BF7F-4B23-9E0B-7A94AE05AC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2277" b="48829"/>
          <a:stretch/>
        </p:blipFill>
        <p:spPr>
          <a:xfrm>
            <a:off x="1751643" y="-1033242"/>
            <a:ext cx="7851649" cy="7980142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7315200" y="2760616"/>
            <a:ext cx="3100251" cy="27170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889863" y="-164014"/>
            <a:ext cx="3100251" cy="27170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4090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588" y="113199"/>
            <a:ext cx="11756571" cy="1325563"/>
          </a:xfrm>
        </p:spPr>
        <p:txBody>
          <a:bodyPr>
            <a:normAutofit/>
          </a:bodyPr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4841" y="174763"/>
            <a:ext cx="118623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Ziadni MS, Chen A, Krishnamurthy P,</a:t>
            </a:r>
            <a:r>
              <a:rPr lang="en-US" sz="1200" baseline="30000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Flood P, Stieg RL,</a:t>
            </a:r>
            <a:r>
              <a:rPr lang="en-US" sz="1200" baseline="30000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Darnall BD. Patient-Centered Prescription Opioid Tapering in Community Outpatients with Chronic Pain:  2- to 3-year follow-up in a subset of patients. </a:t>
            </a:r>
            <a:r>
              <a:rPr lang="en-US" sz="1200" i="1" dirty="0">
                <a:solidFill>
                  <a:srgbClr val="3B3030"/>
                </a:solidFill>
                <a:effectLst/>
                <a:latin typeface="Garamond" panose="02020404030301010803" pitchFamily="18" charset="0"/>
                <a:ea typeface="Times" panose="02020603050405020304" pitchFamily="18" charset="0"/>
                <a:cs typeface="Arial" panose="020B0604020202020204" pitchFamily="34" charset="0"/>
              </a:rPr>
              <a:t>PAIN Reports</a:t>
            </a:r>
            <a:r>
              <a:rPr lang="en-US" sz="1200" dirty="0">
                <a:solidFill>
                  <a:srgbClr val="3B3030"/>
                </a:solidFill>
                <a:effectLst/>
                <a:latin typeface="Garamond" panose="02020404030301010803" pitchFamily="18" charset="0"/>
                <a:ea typeface="Times" panose="02020603050405020304" pitchFamily="18" charset="0"/>
                <a:cs typeface="Arial" panose="020B0604020202020204" pitchFamily="34" charset="0"/>
              </a:rPr>
              <a:t>®: </a:t>
            </a:r>
            <a:r>
              <a:rPr lang="en-US" sz="1200" u="sng" dirty="0">
                <a:solidFill>
                  <a:srgbClr val="2D5A89"/>
                </a:solidFill>
                <a:effectLst/>
                <a:latin typeface="Garamond" panose="02020404030301010803" pitchFamily="18" charset="0"/>
                <a:ea typeface="Times" panose="02020603050405020304" pitchFamily="18" charset="0"/>
                <a:cs typeface="Arial" panose="020B0604020202020204" pitchFamily="34" charset="0"/>
                <a:hlinkClick r:id="rId3"/>
              </a:rPr>
              <a:t>September/October 2020 - Volume 5 - Issue 5 - p e851</a:t>
            </a:r>
            <a:endParaRPr lang="en-US" sz="1200" dirty="0">
              <a:solidFill>
                <a:srgbClr val="3B3030"/>
              </a:solidFill>
              <a:effectLst/>
              <a:latin typeface="Times" panose="02020603050405020304" pitchFamily="18" charset="0"/>
              <a:ea typeface="Times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3" name="Picture 2" descr="image.png"/>
          <p:cNvPicPr/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895" y="684778"/>
            <a:ext cx="8889808" cy="617322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Oval 5"/>
          <p:cNvSpPr/>
          <p:nvPr/>
        </p:nvSpPr>
        <p:spPr>
          <a:xfrm>
            <a:off x="4730802" y="1124391"/>
            <a:ext cx="3516553" cy="260423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5510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2620" y="-683201"/>
            <a:ext cx="5177957" cy="342221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F0CD1-C35F-4CD2-851E-525AEFAABAD7}" type="datetime1">
              <a:rPr lang="en-US" smtClean="0"/>
              <a:t>3/8/2022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852" y="3032460"/>
            <a:ext cx="7622699" cy="26878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6111395"/>
            <a:ext cx="3618404" cy="6100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262249" y="658574"/>
            <a:ext cx="3633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October 2019</a:t>
            </a:r>
          </a:p>
        </p:txBody>
      </p:sp>
    </p:spTree>
    <p:extLst>
      <p:ext uri="{BB962C8B-B14F-4D97-AF65-F5344CB8AC3E}">
        <p14:creationId xmlns:p14="http://schemas.microsoft.com/office/powerpoint/2010/main" val="20371739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94416" y="2969043"/>
            <a:ext cx="10267951" cy="50120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Darnall BD (PI)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789" y="1850005"/>
            <a:ext cx="11615043" cy="650699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Comparative Effectiveness of Pain Cognitive Behavioral Therapy and Chronic Pain Self-Management Within the Context of Voluntary Opioid Reduction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59FBA9-6CAE-475A-A0D1-E22BABEC547A}"/>
              </a:ext>
            </a:extLst>
          </p:cNvPr>
          <p:cNvSpPr txBox="1"/>
          <p:nvPr/>
        </p:nvSpPr>
        <p:spPr>
          <a:xfrm>
            <a:off x="230245" y="6091614"/>
            <a:ext cx="12255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</a:rPr>
              <a:t>Funded by the Patient-Centered Outcomes Research Institute®</a:t>
            </a:r>
          </a:p>
        </p:txBody>
      </p:sp>
      <p:pic>
        <p:nvPicPr>
          <p:cNvPr id="6" name="Content Placeholder 3" descr="C:\Users\dustin\AppData\Local\Microsoft\Windows\INetCache\Content.Word\empower png (1).png">
            <a:extLst>
              <a:ext uri="{FF2B5EF4-FFF2-40B4-BE49-F238E27FC236}">
                <a16:creationId xmlns:a16="http://schemas.microsoft.com/office/drawing/2014/main" id="{873B4F10-15A8-4E2A-B7C2-93B4B896E6EA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052" y="2356733"/>
            <a:ext cx="4927266" cy="299987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94416" y="4771836"/>
            <a:ext cx="5546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https://empower.stanford.edu/</a:t>
            </a:r>
          </a:p>
        </p:txBody>
      </p:sp>
    </p:spTree>
    <p:extLst>
      <p:ext uri="{BB962C8B-B14F-4D97-AF65-F5344CB8AC3E}">
        <p14:creationId xmlns:p14="http://schemas.microsoft.com/office/powerpoint/2010/main" val="18476537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B8CE3-4DFF-48A4-B522-FCC779CEB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366593-9DFD-4FD1-BF2C-B92DDF2322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978" y="216270"/>
            <a:ext cx="11716044" cy="197403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224F3FA-F250-4085-9464-C9443819A6F4}"/>
              </a:ext>
            </a:extLst>
          </p:cNvPr>
          <p:cNvSpPr txBox="1"/>
          <p:nvPr/>
        </p:nvSpPr>
        <p:spPr>
          <a:xfrm>
            <a:off x="838200" y="2625131"/>
            <a:ext cx="111158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 Pragmatic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 We are directly influencing clinical care</a:t>
            </a:r>
          </a:p>
          <a:p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/>
          </a:p>
        </p:txBody>
      </p:sp>
      <p:pic>
        <p:nvPicPr>
          <p:cNvPr id="5" name="Picture 4" descr="http://policymed.typepad.com/.a/6a00e5520572bb88340168e5c5e437970c-pi">
            <a:extLst>
              <a:ext uri="{FF2B5EF4-FFF2-40B4-BE49-F238E27FC236}">
                <a16:creationId xmlns:a16="http://schemas.microsoft.com/office/drawing/2014/main" id="{9B554ABE-67E1-4DEC-A58E-BE87BB703D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78305" y="4784838"/>
            <a:ext cx="2652911" cy="158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1208951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9A9FB16-AE47-4A6D-A9CD-A264FD6E9F37}"/>
              </a:ext>
            </a:extLst>
          </p:cNvPr>
          <p:cNvSpPr txBox="1"/>
          <p:nvPr/>
        </p:nvSpPr>
        <p:spPr>
          <a:xfrm>
            <a:off x="517451" y="725366"/>
            <a:ext cx="1167454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Surveyed 250 patients taking opioids on preferences: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 Patients wanted the choice to taper or not (voluntary)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 More willing to be randomized to behavioral treatment or not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750E5D-02E4-4EDD-9A36-006F388739A1}"/>
              </a:ext>
            </a:extLst>
          </p:cNvPr>
          <p:cNvSpPr txBox="1"/>
          <p:nvPr/>
        </p:nvSpPr>
        <p:spPr>
          <a:xfrm>
            <a:off x="369077" y="3377347"/>
            <a:ext cx="1174897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Patients chose co-primary outcomes:  Pain &amp; Opioid Dose at 1 year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826361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2278417" y="82317"/>
            <a:ext cx="8086066" cy="67756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005427" y="5582572"/>
            <a:ext cx="42365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Darnall BD et al. </a:t>
            </a:r>
            <a:r>
              <a:rPr lang="en-US" sz="1400" i="1" dirty="0"/>
              <a:t>Pain Med. </a:t>
            </a:r>
            <a:r>
              <a:rPr lang="en-US" sz="1400" dirty="0"/>
              <a:t>2019 (study protocol paper)</a:t>
            </a:r>
          </a:p>
          <a:p>
            <a:endParaRPr lang="en-US" sz="1400" dirty="0"/>
          </a:p>
          <a:p>
            <a:r>
              <a:rPr lang="en-US" sz="1400" dirty="0"/>
              <a:t>*You DS et al. </a:t>
            </a:r>
            <a:r>
              <a:rPr lang="en-US" sz="1400" dirty="0">
                <a:solidFill>
                  <a:srgbClr val="000000"/>
                </a:solidFill>
                <a:effectLst/>
                <a:ea typeface="Times" panose="02020603050405020304" pitchFamily="18" charset="0"/>
                <a:cs typeface="Times New Roman" panose="02020603050405020304" pitchFamily="18" charset="0"/>
              </a:rPr>
              <a:t>Brief Screening Tool for Opioid Use Disorder: EMPOWER Study Consensus Protocol. </a:t>
            </a:r>
            <a:r>
              <a:rPr lang="en-US" sz="1400" i="1" dirty="0">
                <a:solidFill>
                  <a:srgbClr val="020202"/>
                </a:solidFill>
                <a:effectLst/>
                <a:ea typeface="Times" panose="02020603050405020304" pitchFamily="18" charset="0"/>
                <a:cs typeface="Times New Roman" panose="02020603050405020304" pitchFamily="18" charset="0"/>
              </a:rPr>
              <a:t>Front. Med. </a:t>
            </a:r>
            <a:r>
              <a:rPr lang="en-US" sz="1400" dirty="0">
                <a:solidFill>
                  <a:srgbClr val="020202"/>
                </a:solidFill>
                <a:effectLst/>
                <a:ea typeface="Times" panose="02020603050405020304" pitchFamily="18" charset="0"/>
                <a:cs typeface="Times New Roman" panose="02020603050405020304" pitchFamily="18" charset="0"/>
              </a:rPr>
              <a:t>2021 </a:t>
            </a:r>
            <a:endParaRPr lang="en-US" sz="1400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9C9DC5-3124-4876-B625-86584DEA2F3B}"/>
              </a:ext>
            </a:extLst>
          </p:cNvPr>
          <p:cNvSpPr txBox="1"/>
          <p:nvPr/>
        </p:nvSpPr>
        <p:spPr>
          <a:xfrm>
            <a:off x="243953" y="224135"/>
            <a:ext cx="279949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0070C0"/>
                </a:solidFill>
              </a:rPr>
              <a:t>Comparative Effectiveness of Pain Cognitive Behavioral Therapy and Chronic Pain Self-Management Within the Context of Voluntary Opioid Reduction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A5B556-6A54-467E-9CCA-AEB9194863A2}"/>
              </a:ext>
            </a:extLst>
          </p:cNvPr>
          <p:cNvSpPr txBox="1"/>
          <p:nvPr/>
        </p:nvSpPr>
        <p:spPr>
          <a:xfrm>
            <a:off x="8768832" y="1905651"/>
            <a:ext cx="31913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Patients partner with their doctor to achieve their </a:t>
            </a:r>
            <a:r>
              <a:rPr lang="en-US" i="1" dirty="0"/>
              <a:t>lowest comfortable dose</a:t>
            </a:r>
            <a:r>
              <a:rPr lang="en-US" dirty="0"/>
              <a:t> over </a:t>
            </a:r>
            <a:r>
              <a:rPr lang="en-US" b="1" dirty="0">
                <a:solidFill>
                  <a:srgbClr val="C00000"/>
                </a:solidFill>
              </a:rPr>
              <a:t>12 </a:t>
            </a:r>
            <a:r>
              <a:rPr lang="en-US" b="1" dirty="0" err="1">
                <a:solidFill>
                  <a:srgbClr val="C00000"/>
                </a:solidFill>
              </a:rPr>
              <a:t>mos</a:t>
            </a:r>
            <a:endParaRPr lang="en-US" b="1" dirty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  <a:p>
            <a:r>
              <a:rPr lang="en-US" dirty="0"/>
              <a:t>We exclude for moderate OUD*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854849"/>
      </p:ext>
    </p:extLst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04894" y="146831"/>
            <a:ext cx="11523905" cy="50120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dirty="0">
                <a:solidFill>
                  <a:srgbClr val="0070C0"/>
                </a:solidFill>
              </a:rPr>
              <a:t>1365 patients taking long-term opioids for chronic pain</a:t>
            </a:r>
          </a:p>
          <a:p>
            <a:pPr marL="0" indent="0">
              <a:buNone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Stanford Pain Management Center (CA)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Stanford Primary Care (CA)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Kaiser Permanente (Oakland, CA)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Intermountain Health (Utah)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Veterans Affairs (Phoenix, AZ)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err="1"/>
              <a:t>MedNOW</a:t>
            </a:r>
            <a:r>
              <a:rPr lang="en-US" sz="3600" dirty="0"/>
              <a:t> Clinics (Denver, CO)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Lehigh Valley Health Care (Allentown, PA)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308" y="5448135"/>
            <a:ext cx="4756451" cy="825223"/>
          </a:xfrm>
          <a:prstGeom prst="rect">
            <a:avLst/>
          </a:prstGeom>
        </p:spPr>
      </p:pic>
      <p:pic>
        <p:nvPicPr>
          <p:cNvPr id="4" name="Content Placeholder 3" descr="C:\Users\dustin\AppData\Local\Microsoft\Windows\INetCache\Content.Word\empower png (1).png">
            <a:extLst>
              <a:ext uri="{FF2B5EF4-FFF2-40B4-BE49-F238E27FC236}">
                <a16:creationId xmlns:a16="http://schemas.microsoft.com/office/drawing/2014/main" id="{CECB95FB-B5DD-4248-8EF0-46545AC79003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308" y="3566342"/>
            <a:ext cx="4472045" cy="2940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5905394"/>
      </p:ext>
    </p:extLst>
  </p:cSld>
  <p:clrMapOvr>
    <a:masterClrMapping/>
  </p:clrMapOvr>
  <p:transition spd="slow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images.agoramedia.com/everydayhealth/gcms/improving-your-doctor-patient-relationship-722x4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2" y="0"/>
            <a:ext cx="12144938" cy="682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9047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8000"/>
    </mc:Choice>
    <mc:Fallback xmlns="">
      <p:transition advClick="0" advTm="1800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98752" y="2929812"/>
            <a:ext cx="1119108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</a:rPr>
              <a:t>We must create a caring and safe system that makes patients want to join and remain in EMPOWER</a:t>
            </a:r>
          </a:p>
          <a:p>
            <a:endParaRPr lang="en-US" dirty="0"/>
          </a:p>
        </p:txBody>
      </p:sp>
      <p:pic>
        <p:nvPicPr>
          <p:cNvPr id="5" name="Content Placeholder 3" descr="C:\Users\dustin\AppData\Local\Microsoft\Windows\INetCache\Content.Word\empower png (1).png">
            <a:extLst>
              <a:ext uri="{FF2B5EF4-FFF2-40B4-BE49-F238E27FC236}">
                <a16:creationId xmlns:a16="http://schemas.microsoft.com/office/drawing/2014/main" id="{CECB95FB-B5DD-4248-8EF0-46545AC79003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144" y="368104"/>
            <a:ext cx="2356574" cy="15830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2612584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192.168.1.4\Data\Agreements\AAPM\aapm.pccs-o\2019 Webinar\2019WebinarEditorial\Graphics\US MAP newer PCSS colors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374" y="1114917"/>
            <a:ext cx="9820168" cy="5743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2011 IOM Report:  </a:t>
            </a:r>
            <a:r>
              <a:rPr lang="en-US" i="1" dirty="0">
                <a:solidFill>
                  <a:schemeClr val="bg1"/>
                </a:solidFill>
              </a:rPr>
              <a:t>Relieving Pain in America</a:t>
            </a:r>
            <a:r>
              <a:rPr lang="en-US" dirty="0">
                <a:solidFill>
                  <a:schemeClr val="bg1"/>
                </a:solidFill>
              </a:rPr>
              <a:t> 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18424" y="2310417"/>
            <a:ext cx="4439065" cy="2062103"/>
          </a:xfrm>
          <a:prstGeom prst="rect">
            <a:avLst/>
          </a:prstGeom>
          <a:solidFill>
            <a:srgbClr val="FFFFFF">
              <a:alpha val="83137"/>
            </a:srgbClr>
          </a:solidFill>
          <a:ln>
            <a:noFill/>
          </a:ln>
        </p:spPr>
        <p:txBody>
          <a:bodyPr wrap="square" anchor="ctr" anchorCtr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100 million adults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$635 billion annually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Erodes quality of life, </a:t>
            </a:r>
          </a:p>
          <a:p>
            <a:r>
              <a:rPr lang="en-US" sz="3200" dirty="0"/>
              <a:t>      confers suffering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10633685" y="6249409"/>
            <a:ext cx="1558315" cy="6085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30027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240" y="231107"/>
            <a:ext cx="10277149" cy="650699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Assessments &amp; Monitoring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894186" y="1126802"/>
            <a:ext cx="10938513" cy="501205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Baseline, 6- and 12-month</a:t>
            </a:r>
            <a:r>
              <a:rPr lang="en-US" dirty="0"/>
              <a:t>: comprehensive battery</a:t>
            </a:r>
          </a:p>
          <a:p>
            <a:pPr marL="0" indent="0">
              <a:buNone/>
            </a:pPr>
            <a:r>
              <a:rPr lang="en-US" dirty="0"/>
              <a:t>	Psychosocial factors (PROMIS)</a:t>
            </a:r>
          </a:p>
          <a:p>
            <a:pPr marL="0" indent="0">
              <a:buNone/>
            </a:pPr>
            <a:r>
              <a:rPr lang="en-US" dirty="0"/>
              <a:t>	Opioids</a:t>
            </a:r>
          </a:p>
          <a:p>
            <a:pPr marL="0" indent="0">
              <a:buNone/>
            </a:pPr>
            <a:r>
              <a:rPr lang="en-US" dirty="0"/>
              <a:t>	Substance use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b="1" dirty="0">
                <a:solidFill>
                  <a:srgbClr val="0070C0"/>
                </a:solidFill>
              </a:rPr>
              <a:t>Degree of choice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	Readiness to taper</a:t>
            </a:r>
          </a:p>
          <a:p>
            <a:pPr marL="0" indent="0">
              <a:buNone/>
            </a:pPr>
            <a:r>
              <a:rPr lang="en-US" dirty="0"/>
              <a:t>	Taper beliefs</a:t>
            </a:r>
          </a:p>
          <a:p>
            <a:pPr marL="0" indent="0">
              <a:buNone/>
            </a:pPr>
            <a:r>
              <a:rPr lang="en-US" dirty="0"/>
              <a:t>	Satisfaction with clinician relationship</a:t>
            </a:r>
          </a:p>
          <a:p>
            <a:pPr marL="0" indent="0">
              <a:buNone/>
            </a:pPr>
            <a:r>
              <a:rPr lang="en-US" dirty="0"/>
              <a:t>	**Comments**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WEEKLY surveys </a:t>
            </a:r>
            <a:r>
              <a:rPr lang="en-US" dirty="0"/>
              <a:t>for withdrawal symptoms, mood, comments</a:t>
            </a:r>
          </a:p>
          <a:p>
            <a:pPr marL="0" indent="0">
              <a:buNone/>
            </a:pPr>
            <a:r>
              <a:rPr lang="en-US" b="1" dirty="0"/>
              <a:t>MONTHLY surveys </a:t>
            </a:r>
            <a:r>
              <a:rPr lang="en-US" dirty="0"/>
              <a:t>for mood, suicidality, opioid dose, satisfaction, comments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9955" y="556456"/>
            <a:ext cx="2730499" cy="3502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653804"/>
      </p:ext>
    </p:extLst>
  </p:cSld>
  <p:clrMapOvr>
    <a:masterClrMapping/>
  </p:clrMapOvr>
  <p:transition spd="slow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560" y="476103"/>
            <a:ext cx="11681309" cy="650699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Close Monitoring of Patient Response to Opioid Reduction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79307" y="1157535"/>
            <a:ext cx="11297814" cy="501205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WEEKLY surveys </a:t>
            </a:r>
            <a:r>
              <a:rPr lang="en-US" dirty="0"/>
              <a:t>for withdrawal symptoms, mood, comments</a:t>
            </a:r>
          </a:p>
          <a:p>
            <a:pPr marL="0" indent="0">
              <a:buNone/>
            </a:pPr>
            <a:r>
              <a:rPr lang="en-US" b="1" dirty="0"/>
              <a:t>MONTHLY surveys </a:t>
            </a:r>
            <a:r>
              <a:rPr lang="en-US" dirty="0"/>
              <a:t>for mood, suicidality, opioid dose, satisfaction, comments</a:t>
            </a:r>
          </a:p>
          <a:p>
            <a:pPr>
              <a:buClrTx/>
            </a:pPr>
            <a:endParaRPr lang="en-US" dirty="0"/>
          </a:p>
          <a:p>
            <a:pPr>
              <a:buClrTx/>
            </a:pPr>
            <a:r>
              <a:rPr lang="en-US" dirty="0"/>
              <a:t>Alerts are sent to prescribers in real time</a:t>
            </a:r>
          </a:p>
          <a:p>
            <a:pPr>
              <a:buClrTx/>
            </a:pPr>
            <a:r>
              <a:rPr lang="en-US" dirty="0"/>
              <a:t>Patients receive tailored messages </a:t>
            </a:r>
          </a:p>
          <a:p>
            <a:pPr>
              <a:buClrTx/>
            </a:pPr>
            <a:endParaRPr lang="en-US" dirty="0"/>
          </a:p>
          <a:p>
            <a:pPr>
              <a:buClrTx/>
            </a:pPr>
            <a:endParaRPr lang="en-US" dirty="0"/>
          </a:p>
          <a:p>
            <a:pPr marL="0" indent="0">
              <a:buClrTx/>
              <a:buNone/>
            </a:pPr>
            <a:r>
              <a:rPr lang="en-US" dirty="0"/>
              <a:t>   We track patients over 12 months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3846" y="2967574"/>
            <a:ext cx="3276600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421299"/>
      </p:ext>
    </p:extLst>
  </p:cSld>
  <p:clrMapOvr>
    <a:masterClrMapping/>
  </p:clrMapOvr>
  <p:transition spd="slow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6C388-1BBE-4B3E-9ABB-3DABE0D23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129" y="309014"/>
            <a:ext cx="10277149" cy="6506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F3A0C1-587F-4BF4-8F99-A59B36F96D6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71129" y="447472"/>
            <a:ext cx="10971057" cy="5776164"/>
          </a:xfrm>
        </p:spPr>
        <p:txBody>
          <a:bodyPr>
            <a:normAutofit lnSpcReduction="10000"/>
          </a:bodyPr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dirty="0"/>
              <a:t>In 2019 HHS called for patient centered voluntary tapering practices as a priority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dirty="0"/>
              <a:t>HHS also called for patient support during tapering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dirty="0"/>
              <a:t>Multiple groups have called for close and extended patient monitoring (home-based e-reports) to assure patient safety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600" b="1" dirty="0">
                <a:solidFill>
                  <a:srgbClr val="C00000"/>
                </a:solidFill>
              </a:rPr>
              <a:t>We offer MN all of our established systems at no cost: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Clr>
                <a:srgbClr val="C00000"/>
              </a:buClr>
              <a:buFont typeface="+mj-lt"/>
              <a:buAutoNum type="arabicPeriod"/>
            </a:pPr>
            <a:r>
              <a:rPr lang="en-US" sz="3200" dirty="0">
                <a:solidFill>
                  <a:srgbClr val="C00000"/>
                </a:solidFill>
              </a:rPr>
              <a:t>EMPOWER study methods</a:t>
            </a:r>
          </a:p>
          <a:p>
            <a:pPr marL="514350" indent="-514350">
              <a:buClr>
                <a:srgbClr val="C00000"/>
              </a:buClr>
              <a:buFont typeface="+mj-lt"/>
              <a:buAutoNum type="arabicPeriod"/>
            </a:pPr>
            <a:r>
              <a:rPr lang="en-US" sz="3200" dirty="0">
                <a:solidFill>
                  <a:srgbClr val="C00000"/>
                </a:solidFill>
              </a:rPr>
              <a:t>Patient e-reporting system</a:t>
            </a:r>
          </a:p>
          <a:p>
            <a:pPr marL="514350" indent="-514350">
              <a:buClr>
                <a:srgbClr val="C00000"/>
              </a:buClr>
              <a:buFont typeface="+mj-lt"/>
              <a:buAutoNum type="arabicPeriod"/>
            </a:pPr>
            <a:r>
              <a:rPr lang="en-US" sz="3200" dirty="0">
                <a:solidFill>
                  <a:srgbClr val="C00000"/>
                </a:solidFill>
              </a:rPr>
              <a:t>Single-session, 2-hour, online pain management skills class to support those who wish to reduce prescription opioids.</a:t>
            </a:r>
          </a:p>
        </p:txBody>
      </p:sp>
    </p:spTree>
    <p:extLst>
      <p:ext uri="{BB962C8B-B14F-4D97-AF65-F5344CB8AC3E}">
        <p14:creationId xmlns:p14="http://schemas.microsoft.com/office/powerpoint/2010/main" val="1889628546"/>
      </p:ext>
    </p:extLst>
  </p:cSld>
  <p:clrMapOvr>
    <a:masterClrMapping/>
  </p:clrMapOvr>
  <p:transition spd="slow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49052" y="355489"/>
            <a:ext cx="3744024" cy="239635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3600" b="1" dirty="0">
                <a:solidFill>
                  <a:srgbClr val="FFFFFF"/>
                </a:solidFill>
              </a:rPr>
              <a:t>Opioid tapering is NOT right for all patients</a:t>
            </a:r>
            <a:endParaRPr lang="en-US" sz="36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0D6AC41-ED21-4139-8EAC-0336D3D369EC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47382052"/>
              </p:ext>
            </p:extLst>
          </p:nvPr>
        </p:nvGraphicFramePr>
        <p:xfrm>
          <a:off x="4905052" y="62345"/>
          <a:ext cx="6666833" cy="6595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9" descr="http://cdnph.upi.com/sv/b/i/UPI-1101458130297/2016/1/14581371562401/CDC-issues-restrictive-new-guidelines-for-opioid-painkillers.jpg">
            <a:extLst>
              <a:ext uri="{FF2B5EF4-FFF2-40B4-BE49-F238E27FC236}">
                <a16:creationId xmlns:a16="http://schemas.microsoft.com/office/drawing/2014/main" id="{E7B828E1-B771-49CF-B385-75C16434C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29849" y="3530397"/>
            <a:ext cx="1938551" cy="1651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91B95CD-3BBB-446A-9005-0856A7ED41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39008" y="5167993"/>
            <a:ext cx="2377362" cy="1489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494553"/>
      </p:ext>
    </p:extLst>
  </p:cSld>
  <p:clrMapOvr>
    <a:masterClrMapping/>
  </p:clrMapOvr>
  <p:transition spd="slow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tanford_Oval_May_2011_panorama.jpg (10800×2700)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8234"/>
            <a:ext cx="12192000" cy="425976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3329" y="-40378"/>
            <a:ext cx="10958991" cy="949224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Colleagues and Collaborators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61025" y="928602"/>
            <a:ext cx="958274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Sean Mackey, MD, PhD</a:t>
            </a:r>
          </a:p>
          <a:p>
            <a:r>
              <a:rPr lang="en-US" dirty="0"/>
              <a:t>Partha Krishnamurthy, PhD</a:t>
            </a:r>
          </a:p>
          <a:p>
            <a:r>
              <a:rPr lang="en-US" dirty="0"/>
              <a:t>Jesmin Ram, BS</a:t>
            </a:r>
          </a:p>
          <a:p>
            <a:r>
              <a:rPr lang="en-US" dirty="0"/>
              <a:t>Lanja Sinjary, BS</a:t>
            </a:r>
          </a:p>
          <a:p>
            <a:r>
              <a:rPr lang="en-US" dirty="0"/>
              <a:t>Regina Visca, MA</a:t>
            </a:r>
          </a:p>
          <a:p>
            <a:r>
              <a:rPr lang="en-US" dirty="0"/>
              <a:t>Ming-Chih Kao, PhD, MD</a:t>
            </a:r>
          </a:p>
          <a:p>
            <a:r>
              <a:rPr lang="en-US" dirty="0"/>
              <a:t>Ian Mackey, BA</a:t>
            </a:r>
          </a:p>
          <a:p>
            <a:r>
              <a:rPr lang="en-US" dirty="0"/>
              <a:t>Ming-Chih Kao, PhD, MD</a:t>
            </a:r>
          </a:p>
          <a:p>
            <a:r>
              <a:rPr lang="en-US" dirty="0"/>
              <a:t>Rob Louis, MD		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986148" y="615481"/>
            <a:ext cx="257579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Kate Lorig, PhD</a:t>
            </a:r>
          </a:p>
          <a:p>
            <a:r>
              <a:rPr lang="en-US" dirty="0"/>
              <a:t>Wendy Schadle</a:t>
            </a:r>
          </a:p>
          <a:p>
            <a:r>
              <a:rPr lang="en-US" dirty="0" err="1"/>
              <a:t>Anu</a:t>
            </a:r>
            <a:r>
              <a:rPr lang="en-US" dirty="0"/>
              <a:t> Roy, MA</a:t>
            </a:r>
          </a:p>
          <a:p>
            <a:r>
              <a:rPr lang="en-US" dirty="0"/>
              <a:t>Lu Tian, PhD</a:t>
            </a:r>
          </a:p>
          <a:p>
            <a:r>
              <a:rPr lang="en-US" dirty="0"/>
              <a:t>Joel Porter, MD</a:t>
            </a:r>
          </a:p>
          <a:p>
            <a:r>
              <a:rPr lang="en-US" dirty="0"/>
              <a:t>Penney Cowan</a:t>
            </a:r>
          </a:p>
          <a:p>
            <a:r>
              <a:rPr lang="en-US" dirty="0"/>
              <a:t>Garrick Olsen, PhD</a:t>
            </a:r>
          </a:p>
          <a:p>
            <a:r>
              <a:rPr lang="en-US" dirty="0"/>
              <a:t>Laura Garcia, PhD</a:t>
            </a:r>
          </a:p>
          <a:p>
            <a:r>
              <a:rPr lang="en-US" dirty="0"/>
              <a:t>Ashley Gomez	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709100" y="615481"/>
            <a:ext cx="293914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Sara Davin, PsyD</a:t>
            </a:r>
          </a:p>
          <a:p>
            <a:r>
              <a:rPr lang="en-US" dirty="0"/>
              <a:t>Maisa Ziadni, PhD</a:t>
            </a:r>
          </a:p>
          <a:p>
            <a:r>
              <a:rPr lang="en-US" dirty="0"/>
              <a:t>Pamela Flood, MD</a:t>
            </a:r>
          </a:p>
          <a:p>
            <a:r>
              <a:rPr lang="en-US" dirty="0"/>
              <a:t>Heather King, PhD</a:t>
            </a:r>
          </a:p>
          <a:p>
            <a:r>
              <a:rPr lang="en-US" dirty="0"/>
              <a:t>Sophia You, PhD</a:t>
            </a:r>
          </a:p>
          <a:p>
            <a:r>
              <a:rPr lang="en-US" dirty="0"/>
              <a:t>Corinne Jung, PhD</a:t>
            </a:r>
          </a:p>
          <a:p>
            <a:r>
              <a:rPr lang="en-US" dirty="0"/>
              <a:t>Kristen Slater, PsyD</a:t>
            </a:r>
          </a:p>
          <a:p>
            <a:r>
              <a:rPr lang="en-US" dirty="0"/>
              <a:t>Todd Maddox, PhD</a:t>
            </a:r>
          </a:p>
          <a:p>
            <a:r>
              <a:rPr lang="en-US" dirty="0"/>
              <a:t>Josh Sackman, MBA</a:t>
            </a:r>
          </a:p>
          <a:p>
            <a:r>
              <a:rPr lang="en-US" dirty="0"/>
              <a:t>Brandon Birckhead, MD</a:t>
            </a:r>
          </a:p>
        </p:txBody>
      </p:sp>
    </p:spTree>
    <p:extLst>
      <p:ext uri="{BB962C8B-B14F-4D97-AF65-F5344CB8AC3E}">
        <p14:creationId xmlns:p14="http://schemas.microsoft.com/office/powerpoint/2010/main" val="234688766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B1F71-C752-4765-88E7-E1C683D3D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8D47156-890F-4219-BC91-CDADC2D6A66F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82998" y="2441121"/>
            <a:ext cx="3132263" cy="22654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FA52E9-1925-4671-A13F-319A4654D4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47" y="0"/>
            <a:ext cx="10020300" cy="23431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65E695-7B43-40C8-9CC1-CF8E55A637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6995" y="2441121"/>
            <a:ext cx="2360479" cy="22654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20C200E-0CC6-4FAF-8585-6A4B467AF0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628" y="2441121"/>
            <a:ext cx="2299091" cy="22654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AF4455D-4C40-4825-A359-4CE3C2B19B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00033" y="2441121"/>
            <a:ext cx="2752915" cy="226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208198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192.168.1.4\Data\Agreements\AAPM\aapm.pccs-o\2019 Webinar\2019WebinarEditorial\Graphics\US MAP newer PCSS colors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916" y="1114917"/>
            <a:ext cx="9820168" cy="5743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Long‐Term Use of Daily Prescription Opioids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-1458633" y="6301850"/>
            <a:ext cx="8953511" cy="454820"/>
          </a:xfrm>
        </p:spPr>
        <p:txBody>
          <a:bodyPr/>
          <a:lstStyle/>
          <a:p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Mojtabai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R. </a:t>
            </a:r>
            <a:r>
              <a:rPr lang="en-US" i="1" dirty="0" err="1">
                <a:solidFill>
                  <a:schemeClr val="accent3">
                    <a:lumMod val="75000"/>
                  </a:schemeClr>
                </a:solidFill>
              </a:rPr>
              <a:t>Pharmacoepidemiol</a:t>
            </a:r>
            <a:r>
              <a:rPr lang="en-US" i="1" dirty="0">
                <a:solidFill>
                  <a:schemeClr val="accent3">
                    <a:lumMod val="75000"/>
                  </a:schemeClr>
                </a:solidFill>
              </a:rPr>
              <a:t> Drug </a:t>
            </a:r>
            <a:r>
              <a:rPr lang="en-US" i="1" dirty="0" err="1">
                <a:solidFill>
                  <a:schemeClr val="accent3">
                    <a:lumMod val="75000"/>
                  </a:schemeClr>
                </a:solidFill>
              </a:rPr>
              <a:t>Saf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. 2018;27:526-534.</a:t>
            </a:r>
          </a:p>
        </p:txBody>
      </p:sp>
      <p:sp>
        <p:nvSpPr>
          <p:cNvPr id="6" name="Rectangle 5"/>
          <p:cNvSpPr/>
          <p:nvPr/>
        </p:nvSpPr>
        <p:spPr>
          <a:xfrm>
            <a:off x="2646311" y="2554855"/>
            <a:ext cx="5359231" cy="1279838"/>
          </a:xfrm>
          <a:prstGeom prst="rect">
            <a:avLst/>
          </a:prstGeom>
          <a:solidFill>
            <a:srgbClr val="FFFFFF">
              <a:alpha val="83137"/>
            </a:srgbClr>
          </a:solidFill>
          <a:ln>
            <a:noFill/>
          </a:ln>
        </p:spPr>
        <p:txBody>
          <a:bodyPr wrap="square" anchor="ctr" anchorCtr="0">
            <a:spAutoFit/>
          </a:bodyPr>
          <a:lstStyle/>
          <a:p>
            <a:pPr marL="571500" indent="-571500" defTabSz="1129690" fontAlgn="base">
              <a:lnSpc>
                <a:spcPct val="85000"/>
              </a:lnSpc>
              <a:spcBef>
                <a:spcPts val="1067"/>
              </a:spcBef>
              <a:spcAft>
                <a:spcPct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C00000"/>
                </a:solidFill>
              </a:rPr>
              <a:t>3.4 % of US adults</a:t>
            </a:r>
          </a:p>
          <a:p>
            <a:pPr marL="571500" indent="-571500" defTabSz="1129690" fontAlgn="base">
              <a:lnSpc>
                <a:spcPct val="85000"/>
              </a:lnSpc>
              <a:spcBef>
                <a:spcPts val="1067"/>
              </a:spcBef>
              <a:spcAft>
                <a:spcPct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C00000"/>
                </a:solidFill>
              </a:rPr>
              <a:t>11 million individuals</a:t>
            </a:r>
          </a:p>
        </p:txBody>
      </p:sp>
      <p:sp>
        <p:nvSpPr>
          <p:cNvPr id="4" name="Rectangle 3"/>
          <p:cNvSpPr/>
          <p:nvPr/>
        </p:nvSpPr>
        <p:spPr>
          <a:xfrm>
            <a:off x="10633685" y="6249409"/>
            <a:ext cx="1558315" cy="6085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7570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0835" y="-37583"/>
            <a:ext cx="6041863" cy="69331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6443" y="496798"/>
            <a:ext cx="6926784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Patients taking long-term prescription </a:t>
            </a:r>
          </a:p>
          <a:p>
            <a:r>
              <a:rPr lang="en-US" sz="2800" b="1" dirty="0">
                <a:solidFill>
                  <a:srgbClr val="C00000"/>
                </a:solidFill>
              </a:rPr>
              <a:t>opioids require careful considerations</a:t>
            </a:r>
          </a:p>
          <a:p>
            <a:endParaRPr lang="en-US" sz="2400" b="1" dirty="0"/>
          </a:p>
          <a:p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Reducing opioid doses creates </a:t>
            </a:r>
            <a:r>
              <a:rPr lang="en-US" sz="4000" b="1" dirty="0"/>
              <a:t>new risks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Right methodology can be applied to </a:t>
            </a:r>
          </a:p>
          <a:p>
            <a:r>
              <a:rPr lang="en-US" sz="3200" b="1" dirty="0"/>
              <a:t>minimize iatrogenic risks </a:t>
            </a:r>
            <a:r>
              <a:rPr lang="en-US" sz="2400" b="1" dirty="0"/>
              <a:t>from de-prescribing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C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C00000"/>
                </a:solidFill>
              </a:rPr>
              <a:t>Apply patient-centered principles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75387" y="6428851"/>
            <a:ext cx="2623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Credit: Celia </a:t>
            </a:r>
            <a:r>
              <a:rPr lang="en-US" dirty="0" err="1"/>
              <a:t>Krampien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64713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 7"/>
          <p:cNvSpPr/>
          <p:nvPr/>
        </p:nvSpPr>
        <p:spPr>
          <a:xfrm>
            <a:off x="3299691" y="2108200"/>
            <a:ext cx="461819" cy="16256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sz="2400" dirty="0"/>
          </a:p>
        </p:txBody>
      </p:sp>
      <p:sp>
        <p:nvSpPr>
          <p:cNvPr id="14" name="Line 13"/>
          <p:cNvSpPr/>
          <p:nvPr/>
        </p:nvSpPr>
        <p:spPr>
          <a:xfrm>
            <a:off x="7536411" y="2108200"/>
            <a:ext cx="461819" cy="16256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sz="2400" dirty="0"/>
          </a:p>
        </p:txBody>
      </p:sp>
      <p:sp>
        <p:nvSpPr>
          <p:cNvPr id="11" name="Line 10"/>
          <p:cNvSpPr/>
          <p:nvPr/>
        </p:nvSpPr>
        <p:spPr>
          <a:xfrm>
            <a:off x="5418051" y="2108200"/>
            <a:ext cx="461819" cy="16256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sz="2400" dirty="0"/>
          </a:p>
        </p:txBody>
      </p:sp>
      <p:sp>
        <p:nvSpPr>
          <p:cNvPr id="17" name="Line 16"/>
          <p:cNvSpPr/>
          <p:nvPr/>
        </p:nvSpPr>
        <p:spPr>
          <a:xfrm>
            <a:off x="9654771" y="2108200"/>
            <a:ext cx="461819" cy="1625600"/>
          </a:xfrm>
          <a:prstGeom prst="rect">
            <a:avLst/>
          </a:prstGeom>
          <a:solidFill>
            <a:srgbClr val="C0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sz="2400" dirty="0"/>
          </a:p>
        </p:txBody>
      </p:sp>
      <p:sp>
        <p:nvSpPr>
          <p:cNvPr id="5" name="Line 4"/>
          <p:cNvSpPr/>
          <p:nvPr/>
        </p:nvSpPr>
        <p:spPr>
          <a:xfrm>
            <a:off x="1181331" y="2108200"/>
            <a:ext cx="461819" cy="16256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sz="2400" dirty="0"/>
          </a:p>
        </p:txBody>
      </p:sp>
      <p:sp>
        <p:nvSpPr>
          <p:cNvPr id="19" name="Arrpw18"/>
          <p:cNvSpPr/>
          <p:nvPr/>
        </p:nvSpPr>
        <p:spPr>
          <a:xfrm>
            <a:off x="101600" y="2240281"/>
            <a:ext cx="12090400" cy="1385460"/>
          </a:xfrm>
          <a:prstGeom prst="stripedRightArrow">
            <a:avLst>
              <a:gd name="adj1" fmla="val 50000"/>
              <a:gd name="adj2" fmla="val 57333"/>
            </a:avLst>
          </a:prstGeom>
          <a:gradFill flip="none" rotWithShape="1">
            <a:gsLst>
              <a:gs pos="0">
                <a:srgbClr val="00B0F0">
                  <a:lumMod val="50000"/>
                </a:srgbClr>
              </a:gs>
              <a:gs pos="49000">
                <a:srgbClr val="00B0F0">
                  <a:lumMod val="70000"/>
                  <a:lumOff val="30000"/>
                </a:srgbClr>
              </a:gs>
              <a:gs pos="28746">
                <a:srgbClr val="35C9FF">
                  <a:lumMod val="50000"/>
                </a:srgbClr>
              </a:gs>
              <a:gs pos="70840">
                <a:srgbClr val="34C9FF">
                  <a:lumMod val="50000"/>
                </a:srgbClr>
              </a:gs>
              <a:gs pos="91000">
                <a:srgbClr val="00B0F0">
                  <a:lumMod val="80000"/>
                  <a:lumOff val="20000"/>
                </a:srgbClr>
              </a:gs>
              <a:gs pos="8000">
                <a:srgbClr val="00B0F0">
                  <a:lumMod val="80000"/>
                  <a:lumOff val="20000"/>
                </a:srgbClr>
              </a:gs>
              <a:gs pos="100000">
                <a:srgbClr val="00B0F0">
                  <a:lumMod val="5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sz="2400" dirty="0"/>
          </a:p>
        </p:txBody>
      </p:sp>
      <p:sp>
        <p:nvSpPr>
          <p:cNvPr id="4" name="zigzag 3"/>
          <p:cNvSpPr/>
          <p:nvPr/>
        </p:nvSpPr>
        <p:spPr>
          <a:xfrm>
            <a:off x="1178560" y="2108200"/>
            <a:ext cx="1625600" cy="1625600"/>
          </a:xfrm>
          <a:prstGeom prst="chevron">
            <a:avLst>
              <a:gd name="adj" fmla="val 65000"/>
            </a:avLst>
          </a:prstGeom>
          <a:gradFill flip="none" rotWithShape="1">
            <a:gsLst>
              <a:gs pos="0">
                <a:schemeClr val="tx2">
                  <a:lumMod val="80000"/>
                </a:schemeClr>
              </a:gs>
              <a:gs pos="49000">
                <a:srgbClr val="2F5897">
                  <a:lumMod val="60000"/>
                  <a:lumOff val="40000"/>
                </a:srgbClr>
              </a:gs>
              <a:gs pos="88000">
                <a:srgbClr val="2F5897">
                  <a:lumMod val="90000"/>
                  <a:lumOff val="10000"/>
                </a:srgbClr>
              </a:gs>
              <a:gs pos="11000">
                <a:srgbClr val="2F5897">
                  <a:lumMod val="90000"/>
                  <a:lumOff val="10000"/>
                </a:srgbClr>
              </a:gs>
              <a:gs pos="100000">
                <a:schemeClr val="tx2">
                  <a:lumMod val="8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zigzag 8"/>
          <p:cNvSpPr/>
          <p:nvPr/>
        </p:nvSpPr>
        <p:spPr>
          <a:xfrm>
            <a:off x="3296920" y="2108200"/>
            <a:ext cx="1625600" cy="1625600"/>
          </a:xfrm>
          <a:prstGeom prst="chevron">
            <a:avLst>
              <a:gd name="adj" fmla="val 65000"/>
            </a:avLst>
          </a:prstGeom>
          <a:gradFill flip="none" rotWithShape="1">
            <a:gsLst>
              <a:gs pos="0">
                <a:schemeClr val="accent2">
                  <a:lumMod val="80000"/>
                </a:schemeClr>
              </a:gs>
              <a:gs pos="49000">
                <a:schemeClr val="accent2">
                  <a:lumMod val="60000"/>
                  <a:lumOff val="40000"/>
                </a:schemeClr>
              </a:gs>
              <a:gs pos="88000">
                <a:schemeClr val="accent2">
                  <a:lumMod val="90000"/>
                  <a:lumOff val="10000"/>
                </a:schemeClr>
              </a:gs>
              <a:gs pos="11000">
                <a:schemeClr val="accent2">
                  <a:lumMod val="90000"/>
                  <a:lumOff val="10000"/>
                </a:schemeClr>
              </a:gs>
              <a:gs pos="100000">
                <a:schemeClr val="accent2">
                  <a:lumMod val="8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2" name="zigzag 11"/>
          <p:cNvSpPr/>
          <p:nvPr/>
        </p:nvSpPr>
        <p:spPr>
          <a:xfrm>
            <a:off x="5415280" y="2108200"/>
            <a:ext cx="1625600" cy="1625600"/>
          </a:xfrm>
          <a:prstGeom prst="chevron">
            <a:avLst>
              <a:gd name="adj" fmla="val 65000"/>
            </a:avLst>
          </a:prstGeom>
          <a:gradFill flip="none" rotWithShape="1">
            <a:gsLst>
              <a:gs pos="0">
                <a:schemeClr val="accent3">
                  <a:lumMod val="80000"/>
                </a:schemeClr>
              </a:gs>
              <a:gs pos="49000">
                <a:schemeClr val="accent3">
                  <a:lumMod val="60000"/>
                  <a:lumOff val="40000"/>
                </a:schemeClr>
              </a:gs>
              <a:gs pos="88000">
                <a:schemeClr val="accent3">
                  <a:lumMod val="90000"/>
                  <a:lumOff val="10000"/>
                </a:schemeClr>
              </a:gs>
              <a:gs pos="11000">
                <a:schemeClr val="accent3">
                  <a:lumMod val="90000"/>
                  <a:lumOff val="10000"/>
                </a:schemeClr>
              </a:gs>
              <a:gs pos="100000">
                <a:schemeClr val="accent3">
                  <a:lumMod val="8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5" name="zigzag 14"/>
          <p:cNvSpPr/>
          <p:nvPr/>
        </p:nvSpPr>
        <p:spPr>
          <a:xfrm>
            <a:off x="7533640" y="2108200"/>
            <a:ext cx="1625600" cy="1625600"/>
          </a:xfrm>
          <a:prstGeom prst="chevron">
            <a:avLst>
              <a:gd name="adj" fmla="val 65000"/>
            </a:avLst>
          </a:prstGeom>
          <a:gradFill flip="none" rotWithShape="1">
            <a:gsLst>
              <a:gs pos="0">
                <a:schemeClr val="accent5">
                  <a:lumMod val="80000"/>
                </a:schemeClr>
              </a:gs>
              <a:gs pos="49000">
                <a:schemeClr val="accent5">
                  <a:lumMod val="60000"/>
                  <a:lumOff val="40000"/>
                </a:schemeClr>
              </a:gs>
              <a:gs pos="88000">
                <a:schemeClr val="accent5">
                  <a:lumMod val="90000"/>
                  <a:lumOff val="10000"/>
                </a:schemeClr>
              </a:gs>
              <a:gs pos="11000">
                <a:schemeClr val="accent5">
                  <a:lumMod val="90000"/>
                  <a:lumOff val="10000"/>
                </a:schemeClr>
              </a:gs>
              <a:gs pos="100000">
                <a:schemeClr val="accent5">
                  <a:lumMod val="8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8" name="zigzag 17"/>
          <p:cNvSpPr/>
          <p:nvPr/>
        </p:nvSpPr>
        <p:spPr>
          <a:xfrm>
            <a:off x="9652000" y="2108200"/>
            <a:ext cx="1625600" cy="1625600"/>
          </a:xfrm>
          <a:prstGeom prst="chevron">
            <a:avLst>
              <a:gd name="adj" fmla="val 65000"/>
            </a:avLst>
          </a:prstGeom>
          <a:gradFill flip="none" rotWithShape="1">
            <a:gsLst>
              <a:gs pos="0">
                <a:srgbClr val="FFC000">
                  <a:lumMod val="80000"/>
                </a:srgbClr>
              </a:gs>
              <a:gs pos="49000">
                <a:srgbClr val="FFC000">
                  <a:lumMod val="60000"/>
                  <a:lumOff val="40000"/>
                </a:srgbClr>
              </a:gs>
              <a:gs pos="88000">
                <a:srgbClr val="FFC000">
                  <a:lumMod val="90000"/>
                  <a:lumOff val="10000"/>
                </a:srgbClr>
              </a:gs>
              <a:gs pos="11000">
                <a:srgbClr val="FFC000">
                  <a:lumMod val="90000"/>
                  <a:lumOff val="10000"/>
                </a:srgbClr>
              </a:gs>
              <a:gs pos="100000">
                <a:srgbClr val="FFC000">
                  <a:lumMod val="80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0" name="Text 19"/>
          <p:cNvSpPr txBox="1"/>
          <p:nvPr/>
        </p:nvSpPr>
        <p:spPr>
          <a:xfrm>
            <a:off x="568960" y="2715816"/>
            <a:ext cx="1117600" cy="410369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r"/>
            <a:r>
              <a:rPr lang="en-US" sz="1867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 2018</a:t>
            </a:r>
          </a:p>
        </p:txBody>
      </p:sp>
      <p:sp>
        <p:nvSpPr>
          <p:cNvPr id="21" name="Text 20"/>
          <p:cNvSpPr txBox="1"/>
          <p:nvPr/>
        </p:nvSpPr>
        <p:spPr>
          <a:xfrm>
            <a:off x="2763520" y="2715816"/>
            <a:ext cx="1117600" cy="410369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r"/>
            <a:r>
              <a:rPr lang="en-US" sz="1867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 2018</a:t>
            </a:r>
          </a:p>
        </p:txBody>
      </p:sp>
      <p:sp>
        <p:nvSpPr>
          <p:cNvPr id="22" name="Text 21"/>
          <p:cNvSpPr txBox="1"/>
          <p:nvPr/>
        </p:nvSpPr>
        <p:spPr>
          <a:xfrm>
            <a:off x="5008685" y="2715816"/>
            <a:ext cx="1117600" cy="410369"/>
          </a:xfrm>
          <a:prstGeom prst="rect">
            <a:avLst/>
          </a:prstGeom>
          <a:noFill/>
        </p:spPr>
        <p:txBody>
          <a:bodyPr wrap="square" rtlCol="0">
            <a:normAutofit fontScale="92500"/>
          </a:bodyPr>
          <a:lstStyle/>
          <a:p>
            <a:pPr algn="r"/>
            <a:r>
              <a:rPr lang="en-US" sz="1867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April 2019</a:t>
            </a:r>
          </a:p>
        </p:txBody>
      </p:sp>
      <p:sp>
        <p:nvSpPr>
          <p:cNvPr id="23" name="Text 22"/>
          <p:cNvSpPr txBox="1"/>
          <p:nvPr/>
        </p:nvSpPr>
        <p:spPr>
          <a:xfrm>
            <a:off x="7132320" y="2715816"/>
            <a:ext cx="1117600" cy="410369"/>
          </a:xfrm>
          <a:prstGeom prst="rect">
            <a:avLst/>
          </a:prstGeom>
          <a:noFill/>
        </p:spPr>
        <p:txBody>
          <a:bodyPr wrap="square" rtlCol="0">
            <a:normAutofit fontScale="92500"/>
          </a:bodyPr>
          <a:lstStyle/>
          <a:p>
            <a:pPr algn="r"/>
            <a:r>
              <a:rPr lang="en-US" sz="1867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April 2019</a:t>
            </a:r>
          </a:p>
        </p:txBody>
      </p:sp>
      <p:sp>
        <p:nvSpPr>
          <p:cNvPr id="24" name="Text 23"/>
          <p:cNvSpPr txBox="1"/>
          <p:nvPr/>
        </p:nvSpPr>
        <p:spPr>
          <a:xfrm>
            <a:off x="9347200" y="2715816"/>
            <a:ext cx="1117600" cy="410369"/>
          </a:xfrm>
          <a:prstGeom prst="rect">
            <a:avLst/>
          </a:prstGeom>
          <a:noFill/>
        </p:spPr>
        <p:txBody>
          <a:bodyPr wrap="square" rtlCol="0">
            <a:normAutofit fontScale="92500"/>
          </a:bodyPr>
          <a:lstStyle/>
          <a:p>
            <a:pPr algn="r"/>
            <a:r>
              <a:rPr lang="en-US" sz="1867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April 2019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665797" y="3063692"/>
            <a:ext cx="1625600" cy="1994648"/>
            <a:chOff x="365261" y="1457085"/>
            <a:chExt cx="1219200" cy="1495986"/>
          </a:xfrm>
        </p:grpSpPr>
        <p:sp>
          <p:nvSpPr>
            <p:cNvPr id="27" name="Text 26"/>
            <p:cNvSpPr txBox="1"/>
            <p:nvPr/>
          </p:nvSpPr>
          <p:spPr>
            <a:xfrm>
              <a:off x="365261" y="1457085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endPara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8" name="Text 27"/>
            <p:cNvSpPr txBox="1"/>
            <p:nvPr/>
          </p:nvSpPr>
          <p:spPr>
            <a:xfrm>
              <a:off x="419100" y="1783520"/>
              <a:ext cx="1118075" cy="1169551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endParaRPr lang="en-US" sz="1333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415280" y="4064358"/>
            <a:ext cx="1756479" cy="2281846"/>
            <a:chOff x="282663" y="1506437"/>
            <a:chExt cx="1317359" cy="1711385"/>
          </a:xfrm>
        </p:grpSpPr>
        <p:sp>
          <p:nvSpPr>
            <p:cNvPr id="30" name="Text 29"/>
            <p:cNvSpPr txBox="1"/>
            <p:nvPr/>
          </p:nvSpPr>
          <p:spPr>
            <a:xfrm>
              <a:off x="295692" y="1506437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sz="17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HP3 Letter</a:t>
              </a:r>
            </a:p>
          </p:txBody>
        </p:sp>
        <p:sp>
          <p:nvSpPr>
            <p:cNvPr id="31" name="Text 30"/>
            <p:cNvSpPr txBox="1"/>
            <p:nvPr/>
          </p:nvSpPr>
          <p:spPr>
            <a:xfrm>
              <a:off x="282663" y="2048271"/>
              <a:ext cx="1317359" cy="116955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sz="1400" dirty="0"/>
                <a:t>Kertesz, Satel, et al.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/>
                <a:t>300+ signatories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/>
                <a:t>3 former U.S. Drug Czars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/>
                <a:t>AMA signs support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190240" y="4038600"/>
            <a:ext cx="1846060" cy="2359035"/>
            <a:chOff x="419100" y="1457085"/>
            <a:chExt cx="1384545" cy="1769276"/>
          </a:xfrm>
        </p:grpSpPr>
        <p:sp>
          <p:nvSpPr>
            <p:cNvPr id="33" name="Text 32"/>
            <p:cNvSpPr txBox="1"/>
            <p:nvPr/>
          </p:nvSpPr>
          <p:spPr>
            <a:xfrm>
              <a:off x="419100" y="1457085"/>
              <a:ext cx="1384545" cy="36933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sz="17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Human Rights Watch</a:t>
              </a:r>
            </a:p>
          </p:txBody>
        </p:sp>
        <p:sp>
          <p:nvSpPr>
            <p:cNvPr id="34" name="Text 33"/>
            <p:cNvSpPr txBox="1"/>
            <p:nvPr/>
          </p:nvSpPr>
          <p:spPr>
            <a:xfrm>
              <a:off x="419100" y="2056810"/>
              <a:ext cx="1118075" cy="1169551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r>
                <a:rPr lang="en-US" sz="1400" dirty="0">
                  <a:latin typeface="Calibri" panose="020F0502020204030204" pitchFamily="34" charset="0"/>
                </a:rPr>
                <a:t>Declares the issue a “human rights violation”</a:t>
              </a:r>
            </a:p>
            <a:p>
              <a:endParaRPr lang="en-US" sz="1400" dirty="0">
                <a:latin typeface="Calibri" panose="020F050202020403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>
                  <a:latin typeface="Calibri" panose="020F0502020204030204" pitchFamily="34" charset="0"/>
                </a:rPr>
                <a:t>Laura Mills</a:t>
              </a:r>
            </a:p>
            <a:p>
              <a:endParaRPr lang="en-US" sz="1333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601056" y="4032418"/>
            <a:ext cx="1653697" cy="2313786"/>
            <a:chOff x="383068" y="1495345"/>
            <a:chExt cx="1240273" cy="1735339"/>
          </a:xfrm>
        </p:grpSpPr>
        <p:sp>
          <p:nvSpPr>
            <p:cNvPr id="36" name="Text 35"/>
            <p:cNvSpPr txBox="1"/>
            <p:nvPr/>
          </p:nvSpPr>
          <p:spPr>
            <a:xfrm>
              <a:off x="404141" y="1495345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r>
                <a: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FDA</a:t>
              </a:r>
            </a:p>
          </p:txBody>
        </p:sp>
        <p:sp>
          <p:nvSpPr>
            <p:cNvPr id="37" name="Text 36"/>
            <p:cNvSpPr txBox="1"/>
            <p:nvPr/>
          </p:nvSpPr>
          <p:spPr>
            <a:xfrm>
              <a:off x="383068" y="2061133"/>
              <a:ext cx="1118075" cy="1169551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r>
                <a:rPr lang="en-US" sz="1400" dirty="0">
                  <a:latin typeface="Calibri" panose="020F0502020204030204" pitchFamily="34" charset="0"/>
                </a:rPr>
                <a:t>Clarifies labeling and cautions against abrupt discontinuation</a:t>
              </a:r>
            </a:p>
            <a:p>
              <a:endParaRPr lang="en-US" sz="1333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9719416" y="4040570"/>
            <a:ext cx="1907392" cy="2299112"/>
            <a:chOff x="410629" y="1444379"/>
            <a:chExt cx="1430544" cy="1724334"/>
          </a:xfrm>
        </p:grpSpPr>
        <p:sp>
          <p:nvSpPr>
            <p:cNvPr id="39" name="Text 38"/>
            <p:cNvSpPr txBox="1"/>
            <p:nvPr/>
          </p:nvSpPr>
          <p:spPr>
            <a:xfrm>
              <a:off x="419100" y="1444379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r>
                <a: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CDC</a:t>
              </a:r>
            </a:p>
          </p:txBody>
        </p:sp>
        <p:sp>
          <p:nvSpPr>
            <p:cNvPr id="40" name="Text 39"/>
            <p:cNvSpPr txBox="1"/>
            <p:nvPr/>
          </p:nvSpPr>
          <p:spPr>
            <a:xfrm>
              <a:off x="410629" y="1999162"/>
              <a:ext cx="1430544" cy="1169551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r>
                <a:rPr lang="en-US" sz="1400" dirty="0">
                  <a:latin typeface="Calibri" panose="020F0502020204030204" pitchFamily="34" charset="0"/>
                </a:rPr>
                <a:t>Dowell et al. Clarification of opioid prescribing guidelines publish in </a:t>
              </a:r>
              <a:r>
                <a:rPr lang="en-US" sz="1400" i="1" dirty="0">
                  <a:latin typeface="Calibri" panose="020F0502020204030204" pitchFamily="34" charset="0"/>
                </a:rPr>
                <a:t>NEJM</a:t>
              </a:r>
              <a:r>
                <a:rPr lang="en-US" sz="1400" dirty="0">
                  <a:latin typeface="Calibri" panose="020F0502020204030204" pitchFamily="34" charset="0"/>
                </a:rPr>
                <a:t>. </a:t>
              </a:r>
            </a:p>
            <a:p>
              <a:endParaRPr lang="en-US" sz="1333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41" name="Rectangle 40"/>
          <p:cNvSpPr/>
          <p:nvPr/>
        </p:nvSpPr>
        <p:spPr>
          <a:xfrm>
            <a:off x="0" y="0"/>
            <a:ext cx="12192000" cy="1092200"/>
          </a:xfrm>
          <a:prstGeom prst="rect">
            <a:avLst/>
          </a:prstGeom>
          <a:gradFill>
            <a:gsLst>
              <a:gs pos="100000">
                <a:schemeClr val="bg1">
                  <a:lumMod val="75000"/>
                </a:schemeClr>
              </a:gs>
              <a:gs pos="71000">
                <a:srgbClr val="E3E3E3">
                  <a:lumMod val="96000"/>
                  <a:lumOff val="4000"/>
                </a:srgbClr>
              </a:gs>
              <a:gs pos="0">
                <a:schemeClr val="bg1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2" name="Text 54"/>
          <p:cNvSpPr txBox="1"/>
          <p:nvPr/>
        </p:nvSpPr>
        <p:spPr>
          <a:xfrm>
            <a:off x="406400" y="216696"/>
            <a:ext cx="11379200" cy="61555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0" y="1092200"/>
            <a:ext cx="12192000" cy="1016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4" name="Text 53"/>
          <p:cNvSpPr txBox="1"/>
          <p:nvPr/>
        </p:nvSpPr>
        <p:spPr>
          <a:xfrm>
            <a:off x="-406400" y="283141"/>
            <a:ext cx="12801600" cy="6723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Growing Outcry Against Iatrogenic Opioid Reduction Risks and Harms</a:t>
            </a:r>
          </a:p>
        </p:txBody>
      </p:sp>
      <p:sp>
        <p:nvSpPr>
          <p:cNvPr id="45" name="Text 32"/>
          <p:cNvSpPr txBox="1"/>
          <p:nvPr/>
        </p:nvSpPr>
        <p:spPr>
          <a:xfrm>
            <a:off x="238839" y="4064863"/>
            <a:ext cx="2600960" cy="629365"/>
          </a:xfrm>
          <a:prstGeom prst="rect">
            <a:avLst/>
          </a:prstGeom>
          <a:noFill/>
        </p:spPr>
        <p:txBody>
          <a:bodyPr wrap="square" rtlCol="0">
            <a:normAutofit fontScale="70000" lnSpcReduction="20000"/>
          </a:bodyPr>
          <a:lstStyle/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International Stakeholder Letter publishes</a:t>
            </a:r>
          </a:p>
        </p:txBody>
      </p:sp>
      <p:sp>
        <p:nvSpPr>
          <p:cNvPr id="46" name="Text 33"/>
          <p:cNvSpPr txBox="1"/>
          <p:nvPr/>
        </p:nvSpPr>
        <p:spPr>
          <a:xfrm>
            <a:off x="406400" y="4841723"/>
            <a:ext cx="2015852" cy="1303727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Darnall BD, Juurlink D, Kerns R, et al.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Reuters Wire service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&gt;20 news outlets worldwide</a:t>
            </a:r>
          </a:p>
          <a:p>
            <a:endParaRPr lang="en-US" sz="1333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42261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33862"/>
            <a:ext cx="10515600" cy="1325563"/>
          </a:xfrm>
        </p:spPr>
        <p:txBody>
          <a:bodyPr>
            <a:normAutofit fontScale="90000"/>
          </a:bodyPr>
          <a:lstStyle/>
          <a:p>
            <a:br>
              <a:rPr lang="en-US"/>
            </a:br>
            <a:br>
              <a:rPr lang="en-US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9840" y="1638730"/>
            <a:ext cx="6692322" cy="18513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346" y="4577947"/>
            <a:ext cx="4944101" cy="21754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9968" y="5232265"/>
            <a:ext cx="5403572" cy="13775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304" y="42303"/>
            <a:ext cx="5500994" cy="16277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0FE3FA9-D789-4611-8C48-CF563CB7CA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30466" y="120870"/>
            <a:ext cx="5622576" cy="1755481"/>
          </a:xfrm>
          <a:prstGeom prst="rect">
            <a:avLst/>
          </a:prstGeom>
        </p:spPr>
      </p:pic>
      <p:pic>
        <p:nvPicPr>
          <p:cNvPr id="10" name="Picture 9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818391EA-BDFC-427D-839A-3A5ECC99CE9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09549" y="3394676"/>
            <a:ext cx="8278381" cy="16830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F24EE81-8245-4D67-85E0-62E42EA3738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5304" y="2175565"/>
            <a:ext cx="2305203" cy="178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508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E70FB-F64F-499B-8DE0-8DEA47E12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AFCFB02-3C1F-4486-B2A5-0B535E5D2F3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E9D4165-FC7E-45DF-94F4-BB88CABAFF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160" y="511601"/>
            <a:ext cx="11244943" cy="4308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395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What we are getting wrong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00" y="1690688"/>
            <a:ext cx="10896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3200" dirty="0"/>
              <a:t>Lack of patient-</a:t>
            </a:r>
            <a:r>
              <a:rPr lang="en-AU" sz="3200" dirty="0" err="1"/>
              <a:t>centered</a:t>
            </a:r>
            <a:r>
              <a:rPr lang="en-AU" sz="3200" dirty="0"/>
              <a:t> pain care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3200" dirty="0"/>
              <a:t>Systems that do not</a:t>
            </a:r>
            <a:r>
              <a:rPr lang="en-US" sz="3200" dirty="0"/>
              <a:t> collect patient reported data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AU" sz="3200" dirty="0"/>
              <a:t>One-size-fits-all approaches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dirty="0"/>
              <a:t>Lack of flexible policies that support clinicians and patients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dirty="0"/>
              <a:t>Lack of meaningful access to comprehensive pain care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AU" sz="3200" dirty="0"/>
              <a:t>Failure to implement tapers properly and maintain flexibility based on patient response to taper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71000149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23309</TotalTime>
  <Words>2010</Words>
  <Application>Microsoft Office PowerPoint</Application>
  <PresentationFormat>Widescreen</PresentationFormat>
  <Paragraphs>377</Paragraphs>
  <Slides>35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8" baseType="lpstr">
      <vt:lpstr>Arial</vt:lpstr>
      <vt:lpstr>Articulate Narrow</vt:lpstr>
      <vt:lpstr>Calibri</vt:lpstr>
      <vt:lpstr>Calibri Light</vt:lpstr>
      <vt:lpstr>Garamond</vt:lpstr>
      <vt:lpstr>GuardianSansGR-Regular</vt:lpstr>
      <vt:lpstr>GuardianSans-Semibold</vt:lpstr>
      <vt:lpstr>Times</vt:lpstr>
      <vt:lpstr>Times New Roman</vt:lpstr>
      <vt:lpstr>Wingdings</vt:lpstr>
      <vt:lpstr>Wingdings 2</vt:lpstr>
      <vt:lpstr>Office Theme</vt:lpstr>
      <vt:lpstr>Office Theme</vt:lpstr>
      <vt:lpstr>    </vt:lpstr>
      <vt:lpstr> Contracts and Grants</vt:lpstr>
      <vt:lpstr>2011 IOM Report:  Relieving Pain in America </vt:lpstr>
      <vt:lpstr>Long‐Term Use of Daily Prescription Opioids</vt:lpstr>
      <vt:lpstr>PowerPoint Presentation</vt:lpstr>
      <vt:lpstr>PowerPoint Presentation</vt:lpstr>
      <vt:lpstr>  </vt:lpstr>
      <vt:lpstr>PowerPoint Presentation</vt:lpstr>
      <vt:lpstr>What we are getting wrong</vt:lpstr>
      <vt:lpstr>Tapering the wrong way</vt:lpstr>
      <vt:lpstr> Treat the person, not the pill</vt:lpstr>
      <vt:lpstr>PowerPoint Presentation</vt:lpstr>
      <vt:lpstr>Opioid Cessation vs. Opioid Reduction </vt:lpstr>
      <vt:lpstr>We Optimized Patient Choice and Control in Their Taper</vt:lpstr>
      <vt:lpstr>Study Variables</vt:lpstr>
      <vt:lpstr>Sample Characteristics  (N=51)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Comparative Effectiveness of Pain Cognitive Behavioral Therapy and Chronic Pain Self-Management Within the Context of Voluntary Opioid Reduction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Assessments &amp; Monitoring</vt:lpstr>
      <vt:lpstr>Close Monitoring of Patient Response to Opioid Reduction</vt:lpstr>
      <vt:lpstr>PowerPoint Presentation</vt:lpstr>
      <vt:lpstr>Opioid tapering is NOT right for all patients</vt:lpstr>
      <vt:lpstr>Colleagues and Collaborators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Beth Darnall</dc:creator>
  <cp:lastModifiedBy>Beth Darnall</cp:lastModifiedBy>
  <cp:revision>327</cp:revision>
  <cp:lastPrinted>2021-10-16T10:42:55Z</cp:lastPrinted>
  <dcterms:created xsi:type="dcterms:W3CDTF">2017-09-21T13:56:49Z</dcterms:created>
  <dcterms:modified xsi:type="dcterms:W3CDTF">2022-03-08T20:22:46Z</dcterms:modified>
</cp:coreProperties>
</file>