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66" r:id="rId5"/>
    <p:sldId id="276" r:id="rId6"/>
    <p:sldId id="269" r:id="rId7"/>
    <p:sldId id="270" r:id="rId8"/>
    <p:sldId id="279" r:id="rId9"/>
    <p:sldId id="271" r:id="rId10"/>
    <p:sldId id="281" r:id="rId11"/>
    <p:sldId id="278" r:id="rId12"/>
    <p:sldId id="280" r:id="rId13"/>
    <p:sldId id="27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B62"/>
    <a:srgbClr val="A7C9D8"/>
    <a:srgbClr val="AAC0CA"/>
    <a:srgbClr val="054240"/>
    <a:srgbClr val="D23D20"/>
    <a:srgbClr val="89261E"/>
    <a:srgbClr val="60842F"/>
    <a:srgbClr val="103150"/>
    <a:srgbClr val="11395F"/>
    <a:srgbClr val="0F3F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6D552-5D27-604E-BFF6-00FF04CD792A}" v="9" dt="2021-01-19T22:38:17.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p:restoredTop sz="67361"/>
  </p:normalViewPr>
  <p:slideViewPr>
    <p:cSldViewPr snapToGrid="0" snapToObjects="1">
      <p:cViewPr varScale="1">
        <p:scale>
          <a:sx n="73" d="100"/>
          <a:sy n="73" d="100"/>
        </p:scale>
        <p:origin x="27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4" d="100"/>
          <a:sy n="124" d="100"/>
        </p:scale>
        <p:origin x="-33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E60E7A-CC7E-7E43-B6BE-BB323B24B33A}" type="datetimeFigureOut">
              <a:rPr lang="en-US" smtClean="0"/>
              <a:t>1/19/21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17D3E4-0810-984F-88F3-1E7C4D4ADF8B}" type="slidenum">
              <a:rPr lang="en-US" smtClean="0"/>
              <a:t>‹#›</a:t>
            </a:fld>
            <a:endParaRPr lang="en-US"/>
          </a:p>
        </p:txBody>
      </p:sp>
    </p:spTree>
    <p:extLst>
      <p:ext uri="{BB962C8B-B14F-4D97-AF65-F5344CB8AC3E}">
        <p14:creationId xmlns:p14="http://schemas.microsoft.com/office/powerpoint/2010/main" val="1711886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C64D5-B548-4542-BAEB-DE759A65053C}" type="datetimeFigureOut">
              <a:rPr lang="en-US" smtClean="0"/>
              <a:t>1/19/21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69BC4-ACC1-724E-9815-2E77A5646296}" type="slidenum">
              <a:rPr lang="en-US" smtClean="0"/>
              <a:t>‹#›</a:t>
            </a:fld>
            <a:endParaRPr lang="en-US"/>
          </a:p>
        </p:txBody>
      </p:sp>
    </p:spTree>
    <p:extLst>
      <p:ext uri="{BB962C8B-B14F-4D97-AF65-F5344CB8AC3E}">
        <p14:creationId xmlns:p14="http://schemas.microsoft.com/office/powerpoint/2010/main" val="3895355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what DLC is – the P&amp;A</a:t>
            </a:r>
          </a:p>
        </p:txBody>
      </p:sp>
      <p:sp>
        <p:nvSpPr>
          <p:cNvPr id="4" name="Slide Number Placeholder 3"/>
          <p:cNvSpPr>
            <a:spLocks noGrp="1"/>
          </p:cNvSpPr>
          <p:nvPr>
            <p:ph type="sldNum" sz="quarter" idx="5"/>
          </p:nvPr>
        </p:nvSpPr>
        <p:spPr/>
        <p:txBody>
          <a:bodyPr/>
          <a:lstStyle/>
          <a:p>
            <a:fld id="{4D069BC4-ACC1-724E-9815-2E77A5646296}" type="slidenum">
              <a:rPr lang="en-US" smtClean="0"/>
              <a:t>1</a:t>
            </a:fld>
            <a:endParaRPr lang="en-US"/>
          </a:p>
        </p:txBody>
      </p:sp>
    </p:spTree>
    <p:extLst>
      <p:ext uri="{BB962C8B-B14F-4D97-AF65-F5344CB8AC3E}">
        <p14:creationId xmlns:p14="http://schemas.microsoft.com/office/powerpoint/2010/main" val="167741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Pre-concepts</a:t>
            </a:r>
          </a:p>
          <a:p>
            <a:pPr lvl="0"/>
            <a:r>
              <a:rPr lang="en-US" sz="1200" kern="1200" dirty="0">
                <a:solidFill>
                  <a:schemeClr val="tx1"/>
                </a:solidFill>
                <a:effectLst/>
                <a:latin typeface="+mn-lt"/>
                <a:ea typeface="+mn-ea"/>
                <a:cs typeface="+mn-cs"/>
              </a:rPr>
              <a:t>Medicaid</a:t>
            </a:r>
          </a:p>
          <a:p>
            <a:pPr lvl="0"/>
            <a:r>
              <a:rPr lang="en-US" sz="1200" kern="1200" dirty="0">
                <a:solidFill>
                  <a:schemeClr val="tx1"/>
                </a:solidFill>
                <a:effectLst/>
                <a:latin typeface="+mn-lt"/>
                <a:ea typeface="+mn-ea"/>
                <a:cs typeface="+mn-cs"/>
              </a:rPr>
              <a:t>HCBS – alternative to institutional care</a:t>
            </a:r>
          </a:p>
          <a:p>
            <a:pPr lvl="1"/>
            <a:r>
              <a:rPr lang="en-US" sz="1200" kern="1200" dirty="0">
                <a:solidFill>
                  <a:schemeClr val="tx1"/>
                </a:solidFill>
                <a:effectLst/>
                <a:latin typeface="+mn-lt"/>
                <a:ea typeface="+mn-ea"/>
                <a:cs typeface="+mn-cs"/>
              </a:rPr>
              <a:t>PCA</a:t>
            </a:r>
          </a:p>
          <a:p>
            <a:pPr lvl="1"/>
            <a:r>
              <a:rPr lang="en-US" sz="1200" kern="1200" dirty="0">
                <a:solidFill>
                  <a:schemeClr val="tx1"/>
                </a:solidFill>
                <a:effectLst/>
                <a:latin typeface="+mn-lt"/>
                <a:ea typeface="+mn-ea"/>
                <a:cs typeface="+mn-cs"/>
              </a:rPr>
              <a:t>Waivers</a:t>
            </a:r>
          </a:p>
          <a:p>
            <a:pPr lvl="1"/>
            <a:r>
              <a:rPr lang="en-US" sz="1200" kern="1200" dirty="0">
                <a:solidFill>
                  <a:schemeClr val="tx1"/>
                </a:solidFill>
                <a:effectLst/>
                <a:latin typeface="+mn-lt"/>
                <a:ea typeface="+mn-ea"/>
                <a:cs typeface="+mn-cs"/>
              </a:rPr>
              <a:t>PCA and waivers are different, but connected in terms of why things exist</a:t>
            </a:r>
          </a:p>
          <a:p>
            <a:pPr lvl="0"/>
            <a:r>
              <a:rPr lang="en-US" sz="1200" kern="1200" dirty="0">
                <a:solidFill>
                  <a:schemeClr val="tx1"/>
                </a:solidFill>
                <a:effectLst/>
                <a:latin typeface="+mn-lt"/>
                <a:ea typeface="+mn-ea"/>
                <a:cs typeface="+mn-cs"/>
              </a:rPr>
              <a:t>Olmstead is Supreme Court case – stems from language in federal regulation, the integration mandate – doesn’t require you to offer social services, but if you do, you have to be able to serve people in the most integrated setting—all about getting people back into their home and communities. PCA and waivers weren’t created as a result of the Olmstead decision, but they are used to support it.</a:t>
            </a:r>
          </a:p>
          <a:p>
            <a:pPr lvl="1"/>
            <a:r>
              <a:rPr lang="en-US" sz="1200" kern="1200" dirty="0">
                <a:solidFill>
                  <a:schemeClr val="tx1"/>
                </a:solidFill>
                <a:effectLst/>
                <a:latin typeface="+mn-lt"/>
                <a:ea typeface="+mn-ea"/>
                <a:cs typeface="+mn-cs"/>
              </a:rPr>
              <a:t>Two different sets of law – </a:t>
            </a:r>
          </a:p>
          <a:p>
            <a:pPr lvl="2"/>
            <a:r>
              <a:rPr lang="en-US" sz="1200" kern="1200" dirty="0">
                <a:solidFill>
                  <a:schemeClr val="tx1"/>
                </a:solidFill>
                <a:effectLst/>
                <a:latin typeface="+mn-lt"/>
                <a:ea typeface="+mn-ea"/>
                <a:cs typeface="+mn-cs"/>
              </a:rPr>
              <a:t>ADA/Rehab Act (getting people into the community predate the ADA).</a:t>
            </a:r>
          </a:p>
          <a:p>
            <a:pPr lvl="2"/>
            <a:r>
              <a:rPr lang="en-US" sz="1200" kern="1200" dirty="0">
                <a:solidFill>
                  <a:schemeClr val="tx1"/>
                </a:solidFill>
                <a:effectLst/>
                <a:latin typeface="+mn-lt"/>
                <a:ea typeface="+mn-ea"/>
                <a:cs typeface="+mn-cs"/>
              </a:rPr>
              <a:t>Medicaid had a ‘we can do better’</a:t>
            </a:r>
          </a:p>
          <a:p>
            <a:endParaRPr lang="en-US" dirty="0"/>
          </a:p>
        </p:txBody>
      </p:sp>
      <p:sp>
        <p:nvSpPr>
          <p:cNvPr id="4" name="Slide Number Placeholder 3"/>
          <p:cNvSpPr>
            <a:spLocks noGrp="1"/>
          </p:cNvSpPr>
          <p:nvPr>
            <p:ph type="sldNum" sz="quarter" idx="5"/>
          </p:nvPr>
        </p:nvSpPr>
        <p:spPr/>
        <p:txBody>
          <a:bodyPr/>
          <a:lstStyle/>
          <a:p>
            <a:fld id="{4D069BC4-ACC1-724E-9815-2E77A5646296}" type="slidenum">
              <a:rPr lang="en-US" smtClean="0"/>
              <a:t>2</a:t>
            </a:fld>
            <a:endParaRPr lang="en-US"/>
          </a:p>
        </p:txBody>
      </p:sp>
    </p:spTree>
    <p:extLst>
      <p:ext uri="{BB962C8B-B14F-4D97-AF65-F5344CB8AC3E}">
        <p14:creationId xmlns:p14="http://schemas.microsoft.com/office/powerpoint/2010/main" val="204556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69BC4-ACC1-724E-9815-2E77A5646296}" type="slidenum">
              <a:rPr lang="en-US" smtClean="0"/>
              <a:t>4</a:t>
            </a:fld>
            <a:endParaRPr lang="en-US"/>
          </a:p>
        </p:txBody>
      </p:sp>
    </p:spTree>
    <p:extLst>
      <p:ext uri="{BB962C8B-B14F-4D97-AF65-F5344CB8AC3E}">
        <p14:creationId xmlns:p14="http://schemas.microsoft.com/office/powerpoint/2010/main" val="14886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69BC4-ACC1-724E-9815-2E77A5646296}" type="slidenum">
              <a:rPr lang="en-US" smtClean="0"/>
              <a:t>5</a:t>
            </a:fld>
            <a:endParaRPr lang="en-US"/>
          </a:p>
        </p:txBody>
      </p:sp>
    </p:spTree>
    <p:extLst>
      <p:ext uri="{BB962C8B-B14F-4D97-AF65-F5344CB8AC3E}">
        <p14:creationId xmlns:p14="http://schemas.microsoft.com/office/powerpoint/2010/main" val="268709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Medicaid requires informed choice</a:t>
            </a:r>
          </a:p>
          <a:p>
            <a:pPr lvl="1"/>
            <a:r>
              <a:rPr lang="en-US" sz="1200" kern="1200" dirty="0">
                <a:solidFill>
                  <a:schemeClr val="tx1"/>
                </a:solidFill>
                <a:effectLst/>
                <a:latin typeface="+mn-lt"/>
                <a:ea typeface="+mn-ea"/>
                <a:cs typeface="+mn-cs"/>
              </a:rPr>
              <a:t>Informed choice – have to give people a choice about waiver v. institution. Once they realize how much more flexible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Information in an accessible, understandable and timely way so that they can make choices that are best for them.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From among programs, and then once you’re in the programs, from among the services under them (people and things – like ramps, specialized supplies and equipment, augmentative communication, lifts on a vehicle,. Staffing to transport you, help you work in a job, homemaking</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Problem areas with informed choice:</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Ask ten different people to describe informed choice and you’ll get 7-8 different answers. Don’t have consensus about what it is and how to do it. E.g. trying to make decisions about whether they want to work and if so in what kind of job – it might be impossible to answer that with a single piece of paper. Might need to take them to a job site, walk around. What’s the quality of information and can it take place over time? Need a better sense of how it should work across services and programs.</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Even if you have a good ability to show/describe all of the things that are on the table – do they really exist? And the answer is sometimes no – it exists on paper but not in reality. If it’s a process and you spend 6-10 months on the process. </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E.g. job - -can’t find the right place</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E.g. home</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What the system has done is developed “tried and true” </a:t>
            </a:r>
            <a:r>
              <a:rPr lang="en-US" sz="1200" kern="1200" dirty="0" err="1">
                <a:solidFill>
                  <a:schemeClr val="tx1"/>
                </a:solidFill>
                <a:effectLst/>
                <a:latin typeface="+mn-lt"/>
                <a:ea typeface="+mn-ea"/>
                <a:cs typeface="+mn-cs"/>
              </a:rPr>
              <a:t>optinos</a:t>
            </a:r>
            <a:r>
              <a:rPr lang="en-US" sz="1200" kern="1200" dirty="0">
                <a:solidFill>
                  <a:schemeClr val="tx1"/>
                </a:solidFill>
                <a:effectLst/>
                <a:latin typeface="+mn-lt"/>
                <a:ea typeface="+mn-ea"/>
                <a:cs typeface="+mn-cs"/>
              </a:rPr>
              <a:t> – in an ongoing process to not try to rely on one option. Unfortunately, we do that with service settings that are relatively convenient and tend to package services (e.g. group homes, day programs). By definition not the most individualized, usually less integrated</a:t>
            </a:r>
          </a:p>
          <a:p>
            <a:pPr lvl="3"/>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D069BC4-ACC1-724E-9815-2E77A5646296}" type="slidenum">
              <a:rPr lang="en-US" smtClean="0"/>
              <a:t>6</a:t>
            </a:fld>
            <a:endParaRPr lang="en-US"/>
          </a:p>
        </p:txBody>
      </p:sp>
    </p:spTree>
    <p:extLst>
      <p:ext uri="{BB962C8B-B14F-4D97-AF65-F5344CB8AC3E}">
        <p14:creationId xmlns:p14="http://schemas.microsoft.com/office/powerpoint/2010/main" val="91562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Built in and unnatural barriers</a:t>
            </a:r>
          </a:p>
          <a:p>
            <a:pPr marL="171450" indent="-171450">
              <a:buFontTx/>
              <a:buChar char="-"/>
            </a:pPr>
            <a:r>
              <a:rPr lang="en-US" dirty="0"/>
              <a:t>-- cart and a horse problem – </a:t>
            </a:r>
            <a:r>
              <a:rPr lang="en-US" dirty="0" err="1"/>
              <a:t>MnCHOICES</a:t>
            </a:r>
            <a:r>
              <a:rPr lang="en-US" dirty="0"/>
              <a:t> you can do before MA</a:t>
            </a:r>
          </a:p>
          <a:p>
            <a:pPr marL="171450" indent="-171450">
              <a:buFontTx/>
              <a:buChar char="-"/>
            </a:pPr>
            <a:r>
              <a:rPr lang="en-US" dirty="0"/>
              <a:t>-- Medicaid – pathways to Medicaid are </a:t>
            </a:r>
          </a:p>
          <a:p>
            <a:pPr marL="171450" indent="-171450">
              <a:buFontTx/>
              <a:buChar char="-"/>
            </a:pPr>
            <a:r>
              <a:rPr lang="en-US" dirty="0"/>
              <a:t>-- </a:t>
            </a:r>
            <a:r>
              <a:rPr lang="en-US" dirty="0" err="1"/>
              <a:t>MnCHOICES</a:t>
            </a:r>
            <a:r>
              <a:rPr lang="en-US" dirty="0"/>
              <a:t> is counterintuitive – rewards presenting most significant deficits, so people can end up with not enough services if they don’t. takes a skilled assessor</a:t>
            </a:r>
          </a:p>
          <a:p>
            <a:pPr marL="171450" indent="-171450">
              <a:buFontTx/>
              <a:buChar char="-"/>
            </a:pPr>
            <a:r>
              <a:rPr lang="en-US" dirty="0"/>
              <a:t>Inconsistent service offerings </a:t>
            </a:r>
          </a:p>
          <a:p>
            <a:pPr marL="628650" lvl="1" indent="-171450">
              <a:buFontTx/>
              <a:buChar char="-"/>
            </a:pPr>
            <a:r>
              <a:rPr lang="en-US" dirty="0"/>
              <a:t>Person A v. B, or person A in county C, person A in county D</a:t>
            </a:r>
          </a:p>
          <a:p>
            <a:pPr marL="628650" lvl="1" indent="-171450">
              <a:buFontTx/>
              <a:buChar char="-"/>
            </a:pPr>
            <a:r>
              <a:rPr lang="en-US" dirty="0"/>
              <a:t>Differences in assessors</a:t>
            </a:r>
          </a:p>
          <a:p>
            <a:pPr marL="628650" lvl="1" indent="-171450">
              <a:buFontTx/>
              <a:buChar char="-"/>
            </a:pPr>
            <a:r>
              <a:rPr lang="en-US" dirty="0"/>
              <a:t>Differences in ability to present</a:t>
            </a:r>
          </a:p>
          <a:p>
            <a:pPr marL="628650" lvl="1" indent="-171450">
              <a:buFontTx/>
              <a:buChar char="-"/>
            </a:pPr>
            <a:r>
              <a:rPr lang="en-US" dirty="0"/>
              <a:t>Cultural differences in navigating the assessment. Differences in describing things</a:t>
            </a:r>
          </a:p>
          <a:p>
            <a:pPr marL="1085850" lvl="2" indent="-171450">
              <a:buFontTx/>
              <a:buChar char="-"/>
            </a:pPr>
            <a:r>
              <a:rPr lang="en-US" dirty="0"/>
              <a:t>Language too</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4D069BC4-ACC1-724E-9815-2E77A5646296}" type="slidenum">
              <a:rPr lang="en-US" smtClean="0"/>
              <a:t>8</a:t>
            </a:fld>
            <a:endParaRPr lang="en-US"/>
          </a:p>
        </p:txBody>
      </p:sp>
    </p:spTree>
    <p:extLst>
      <p:ext uri="{BB962C8B-B14F-4D97-AF65-F5344CB8AC3E}">
        <p14:creationId xmlns:p14="http://schemas.microsoft.com/office/powerpoint/2010/main" val="74656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We know that there are racial disparities in access to basic health care. That same kind of disparity we see in various areas of social services. </a:t>
            </a:r>
          </a:p>
          <a:p>
            <a:pPr lvl="1"/>
            <a:r>
              <a:rPr lang="en-US" sz="1200" kern="1200" dirty="0">
                <a:solidFill>
                  <a:schemeClr val="tx1"/>
                </a:solidFill>
                <a:effectLst/>
                <a:latin typeface="+mn-lt"/>
                <a:ea typeface="+mn-ea"/>
                <a:cs typeface="+mn-cs"/>
              </a:rPr>
              <a:t>Data point most confident about: BIPOC/black are over-represented among PCA users. Probably connected to how people access their health care and social service supports. There’s a “standard path” into MA supports and HCBS, that path gets stuck at PCA for a lot of BIPOC folks. It’s easier to become a provider</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Implicitly, likely being told, start with PCA, if they’re not we can look at things down the road, but they never get to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PCA is a narrower set of services. </a:t>
            </a:r>
            <a:endParaRPr lang="en-US" sz="1400" kern="1200" dirty="0">
              <a:solidFill>
                <a:schemeClr val="tx1"/>
              </a:solidFill>
              <a:effectLst/>
              <a:latin typeface="+mn-lt"/>
              <a:ea typeface="+mn-ea"/>
              <a:cs typeface="+mn-cs"/>
            </a:endParaRPr>
          </a:p>
          <a:p>
            <a:pPr lvl="3"/>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client has been getting 5 hours/day of PCA, just cut to 1.5 hours. Sometimes it’s a bad assessment, sometimes it’s clear they’ve been using PCA to do things that are not PCA like household (if you’re quadriplegic, you need someone to cook and clean). What should happen is you should be assessed for waiver services to see if you meet that need. Time and time again, we see that process not being offered.</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We’re concerned about the data that tends to show overrepresentation on a cost-effective and narrower set of services. PCAs aren’t nurses, not suctioning</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If you look at health care, level of care needs – health outcomes are worse for BIPOC folks – would expect a higher percentage to be in waivers.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Culturally appropriate waiver services</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It’s easier to be a PCA provider – more culturally reflective, appropriate options (e.g. someone who speaks your language)</a:t>
            </a:r>
          </a:p>
          <a:p>
            <a:pPr lvl="2"/>
            <a:endParaRPr lang="en-US" sz="1200" kern="1200" dirty="0">
              <a:solidFill>
                <a:schemeClr val="tx1"/>
              </a:solidFill>
              <a:effectLst/>
              <a:latin typeface="+mn-lt"/>
              <a:ea typeface="+mn-ea"/>
              <a:cs typeface="+mn-cs"/>
            </a:endParaRPr>
          </a:p>
          <a:p>
            <a:pPr lvl="2"/>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Clear example: roughly 14% of people on Medicaid in Minnesota are Black. (Slightly more than percentage in general population). Despite that slight overrepresentation, roughly 40% of PCA recipients are Black. That could mean we do a good job of getting them access to this basic safety net service. We suspect, based on our case work, that they get to this relatively cost-effective safety net service. We see that then there are cuts in PCA services, and they’re not offered a wider array of care, including waivers. We don’t see overrepresentation of Black people in waivers or more comprehensive programs. Knowing that Black Minnesotans and Indigenous and other people of color, you’d expect to see them represented in waivers, and they’re not. Leads you to wonder whether they’re not moving to higher levels of service.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D069BC4-ACC1-724E-9815-2E77A5646296}" type="slidenum">
              <a:rPr lang="en-US" smtClean="0"/>
              <a:t>10</a:t>
            </a:fld>
            <a:endParaRPr lang="en-US"/>
          </a:p>
        </p:txBody>
      </p:sp>
    </p:spTree>
    <p:extLst>
      <p:ext uri="{BB962C8B-B14F-4D97-AF65-F5344CB8AC3E}">
        <p14:creationId xmlns:p14="http://schemas.microsoft.com/office/powerpoint/2010/main" val="2067799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93544" y="2507510"/>
            <a:ext cx="7705725" cy="1301977"/>
          </a:xfrm>
          <a:prstGeom prst="rect">
            <a:avLst/>
          </a:prstGeom>
        </p:spPr>
        <p:txBody>
          <a:bodyPr/>
          <a:lstStyle>
            <a:lvl1pPr marL="0" indent="0">
              <a:buFontTx/>
              <a:buNone/>
              <a:defRPr sz="4800">
                <a:solidFill>
                  <a:srgbClr val="103B6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title</a:t>
            </a:r>
          </a:p>
        </p:txBody>
      </p:sp>
      <p:pic>
        <p:nvPicPr>
          <p:cNvPr id="7" name="Picture 6" descr="A close up of a sign&#10;&#10;Description automatically generated">
            <a:extLst>
              <a:ext uri="{FF2B5EF4-FFF2-40B4-BE49-F238E27FC236}">
                <a16:creationId xmlns:a16="http://schemas.microsoft.com/office/drawing/2014/main" id="{C3A9A035-FDD2-8347-AF3C-DB60F8F93E5D}"/>
              </a:ext>
            </a:extLst>
          </p:cNvPr>
          <p:cNvPicPr>
            <a:picLocks noChangeAspect="1"/>
          </p:cNvPicPr>
          <p:nvPr userDrawn="1"/>
        </p:nvPicPr>
        <p:blipFill>
          <a:blip r:embed="rId2"/>
          <a:stretch>
            <a:fillRect/>
          </a:stretch>
        </p:blipFill>
        <p:spPr>
          <a:xfrm>
            <a:off x="6368392" y="5169774"/>
            <a:ext cx="2718456" cy="1631074"/>
          </a:xfrm>
          <a:prstGeom prst="rect">
            <a:avLst/>
          </a:prstGeom>
        </p:spPr>
      </p:pic>
      <p:sp>
        <p:nvSpPr>
          <p:cNvPr id="10" name="Right Triangle 9">
            <a:extLst>
              <a:ext uri="{FF2B5EF4-FFF2-40B4-BE49-F238E27FC236}">
                <a16:creationId xmlns:a16="http://schemas.microsoft.com/office/drawing/2014/main" id="{AE468449-7004-1B4E-889A-749A502E3663}"/>
              </a:ext>
            </a:extLst>
          </p:cNvPr>
          <p:cNvSpPr/>
          <p:nvPr userDrawn="1"/>
        </p:nvSpPr>
        <p:spPr>
          <a:xfrm rot="5400000">
            <a:off x="3341757" y="-3877497"/>
            <a:ext cx="2791785" cy="9925879"/>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FA84EC1-8E0D-FF49-B7E9-899B1CE1452E}"/>
              </a:ext>
            </a:extLst>
          </p:cNvPr>
          <p:cNvCxnSpPr>
            <a:cxnSpLocks/>
          </p:cNvCxnSpPr>
          <p:nvPr userDrawn="1"/>
        </p:nvCxnSpPr>
        <p:spPr>
          <a:xfrm flipV="1">
            <a:off x="-225290" y="-246862"/>
            <a:ext cx="9925879" cy="2791785"/>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12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pic>
        <p:nvPicPr>
          <p:cNvPr id="59" name="Picture 58"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58" name="Straight Connector 57">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userDrawn="1"/>
        </p:nvSpPr>
        <p:spPr>
          <a:xfrm>
            <a:off x="2215953" y="3187553"/>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err="1">
                <a:solidFill>
                  <a:srgbClr val="3C3E3D"/>
                </a:solidFill>
              </a:rPr>
              <a:t>Lorem</a:t>
            </a:r>
            <a:r>
              <a:rPr lang="en-US" sz="1400" dirty="0">
                <a:solidFill>
                  <a:srgbClr val="3C3E3D"/>
                </a:solidFill>
              </a:rPr>
              <a:t> </a:t>
            </a:r>
            <a:r>
              <a:rPr lang="en-US" sz="1400" dirty="0" err="1">
                <a:solidFill>
                  <a:srgbClr val="3C3E3D"/>
                </a:solidFill>
              </a:rPr>
              <a:t>ipsum</a:t>
            </a:r>
            <a:r>
              <a:rPr lang="en-US" sz="1400" dirty="0">
                <a:solidFill>
                  <a:srgbClr val="3C3E3D"/>
                </a:solidFill>
              </a:rPr>
              <a:t> </a:t>
            </a:r>
            <a:r>
              <a:rPr lang="en-US" sz="1400" b="1" dirty="0">
                <a:solidFill>
                  <a:srgbClr val="3C3E3D"/>
                </a:solidFill>
              </a:rPr>
              <a:t>15%</a:t>
            </a:r>
          </a:p>
        </p:txBody>
      </p:sp>
      <p:sp>
        <p:nvSpPr>
          <p:cNvPr id="15" name="Content Placeholder 2"/>
          <p:cNvSpPr txBox="1">
            <a:spLocks/>
          </p:cNvSpPr>
          <p:nvPr userDrawn="1"/>
        </p:nvSpPr>
        <p:spPr>
          <a:xfrm>
            <a:off x="2215953" y="3893928"/>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err="1">
                <a:solidFill>
                  <a:srgbClr val="3C3E3D"/>
                </a:solidFill>
              </a:rPr>
              <a:t>Lorem</a:t>
            </a:r>
            <a:r>
              <a:rPr lang="en-US" sz="1400" dirty="0">
                <a:solidFill>
                  <a:srgbClr val="3C3E3D"/>
                </a:solidFill>
              </a:rPr>
              <a:t> </a:t>
            </a:r>
            <a:r>
              <a:rPr lang="en-US" sz="1400" dirty="0" err="1">
                <a:solidFill>
                  <a:srgbClr val="3C3E3D"/>
                </a:solidFill>
              </a:rPr>
              <a:t>ipsum</a:t>
            </a:r>
            <a:r>
              <a:rPr lang="en-US" sz="1400" dirty="0">
                <a:solidFill>
                  <a:srgbClr val="3C3E3D"/>
                </a:solidFill>
              </a:rPr>
              <a:t> </a:t>
            </a:r>
            <a:r>
              <a:rPr lang="en-US" sz="1400" b="1" dirty="0">
                <a:solidFill>
                  <a:srgbClr val="3C3E3D"/>
                </a:solidFill>
              </a:rPr>
              <a:t>15%</a:t>
            </a:r>
          </a:p>
        </p:txBody>
      </p:sp>
      <p:sp>
        <p:nvSpPr>
          <p:cNvPr id="17" name="Content Placeholder 2"/>
          <p:cNvSpPr txBox="1">
            <a:spLocks/>
          </p:cNvSpPr>
          <p:nvPr userDrawn="1"/>
        </p:nvSpPr>
        <p:spPr>
          <a:xfrm>
            <a:off x="2215953" y="1742521"/>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err="1">
                <a:solidFill>
                  <a:schemeClr val="tx1">
                    <a:lumMod val="50000"/>
                  </a:schemeClr>
                </a:solidFill>
              </a:rPr>
              <a:t>Lorem</a:t>
            </a:r>
            <a:r>
              <a:rPr lang="en-US" sz="1400" dirty="0">
                <a:solidFill>
                  <a:schemeClr val="tx1">
                    <a:lumMod val="50000"/>
                  </a:schemeClr>
                </a:solidFill>
              </a:rPr>
              <a:t> </a:t>
            </a:r>
            <a:r>
              <a:rPr lang="en-US" sz="1400" dirty="0" err="1">
                <a:solidFill>
                  <a:schemeClr val="tx1">
                    <a:lumMod val="50000"/>
                  </a:schemeClr>
                </a:solidFill>
              </a:rPr>
              <a:t>ipsum</a:t>
            </a:r>
            <a:r>
              <a:rPr lang="en-US" sz="1400" dirty="0">
                <a:solidFill>
                  <a:schemeClr val="tx1">
                    <a:lumMod val="50000"/>
                  </a:schemeClr>
                </a:solidFill>
              </a:rPr>
              <a:t> </a:t>
            </a:r>
            <a:r>
              <a:rPr lang="en-US" sz="1400" b="1" dirty="0">
                <a:solidFill>
                  <a:schemeClr val="tx1">
                    <a:lumMod val="50000"/>
                  </a:schemeClr>
                </a:solidFill>
              </a:rPr>
              <a:t>15%</a:t>
            </a:r>
          </a:p>
        </p:txBody>
      </p:sp>
      <p:sp>
        <p:nvSpPr>
          <p:cNvPr id="18" name="Content Placeholder 2"/>
          <p:cNvSpPr txBox="1">
            <a:spLocks/>
          </p:cNvSpPr>
          <p:nvPr userDrawn="1"/>
        </p:nvSpPr>
        <p:spPr>
          <a:xfrm>
            <a:off x="2215953" y="5846141"/>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err="1">
                <a:solidFill>
                  <a:srgbClr val="3C3E3D"/>
                </a:solidFill>
              </a:rPr>
              <a:t>Lorem</a:t>
            </a:r>
            <a:r>
              <a:rPr lang="en-US" sz="1400" dirty="0">
                <a:solidFill>
                  <a:srgbClr val="3C3E3D"/>
                </a:solidFill>
              </a:rPr>
              <a:t> </a:t>
            </a:r>
            <a:r>
              <a:rPr lang="en-US" sz="1400" dirty="0" err="1">
                <a:solidFill>
                  <a:srgbClr val="3C3E3D"/>
                </a:solidFill>
              </a:rPr>
              <a:t>ipsum</a:t>
            </a:r>
            <a:r>
              <a:rPr lang="en-US" sz="1400" dirty="0">
                <a:solidFill>
                  <a:srgbClr val="3C3E3D"/>
                </a:solidFill>
              </a:rPr>
              <a:t> </a:t>
            </a:r>
            <a:r>
              <a:rPr lang="en-US" sz="1400" b="1" dirty="0">
                <a:solidFill>
                  <a:srgbClr val="3C3E3D"/>
                </a:solidFill>
              </a:rPr>
              <a:t>40%</a:t>
            </a:r>
          </a:p>
        </p:txBody>
      </p:sp>
      <p:sp>
        <p:nvSpPr>
          <p:cNvPr id="19" name="Rectangle 18"/>
          <p:cNvSpPr/>
          <p:nvPr userDrawn="1"/>
        </p:nvSpPr>
        <p:spPr>
          <a:xfrm>
            <a:off x="1422201" y="1564462"/>
            <a:ext cx="713620" cy="229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422201" y="1794272"/>
            <a:ext cx="713620" cy="22981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1422201" y="2024082"/>
            <a:ext cx="713620" cy="229810"/>
          </a:xfrm>
          <a:prstGeom prst="rect">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422201" y="2253892"/>
            <a:ext cx="713620" cy="7181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1422201" y="2972046"/>
            <a:ext cx="713620" cy="71815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1422201" y="3690200"/>
            <a:ext cx="713620" cy="7181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2135821" y="2792129"/>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135821" y="3532308"/>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2135821" y="4238683"/>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userDrawn="1"/>
        </p:nvSpPr>
        <p:spPr>
          <a:xfrm>
            <a:off x="1356871" y="1520826"/>
            <a:ext cx="821282" cy="810421"/>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userDrawn="1"/>
        </p:nvCxnSpPr>
        <p:spPr>
          <a:xfrm>
            <a:off x="2135821" y="2087276"/>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1422201" y="4400452"/>
            <a:ext cx="713620" cy="19370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2135821" y="6190896"/>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0748" y="1564462"/>
            <a:ext cx="0" cy="4773084"/>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980748" y="6316380"/>
            <a:ext cx="2963333" cy="16933"/>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3944081" y="6201479"/>
            <a:ext cx="0" cy="125484"/>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userDrawn="1"/>
        </p:nvGrpSpPr>
        <p:grpSpPr>
          <a:xfrm>
            <a:off x="450681" y="1422074"/>
            <a:ext cx="659198" cy="4193367"/>
            <a:chOff x="2920100" y="1138195"/>
            <a:chExt cx="659198" cy="4193367"/>
          </a:xfrm>
        </p:grpSpPr>
        <p:cxnSp>
          <p:nvCxnSpPr>
            <p:cNvPr id="36" name="Straight Connector 35"/>
            <p:cNvCxnSpPr/>
            <p:nvPr/>
          </p:nvCxnSpPr>
          <p:spPr>
            <a:xfrm>
              <a:off x="3450167" y="1286334"/>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454405" y="2253625"/>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458643" y="3136252"/>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458643" y="4162803"/>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462881" y="5119511"/>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sp>
          <p:nvSpPr>
            <p:cNvPr id="41" name="Content Placeholder 2"/>
            <p:cNvSpPr txBox="1">
              <a:spLocks/>
            </p:cNvSpPr>
            <p:nvPr/>
          </p:nvSpPr>
          <p:spPr>
            <a:xfrm>
              <a:off x="2920100" y="1138195"/>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$10</a:t>
              </a:r>
            </a:p>
          </p:txBody>
        </p:sp>
        <p:sp>
          <p:nvSpPr>
            <p:cNvPr id="42" name="Content Placeholder 2"/>
            <p:cNvSpPr txBox="1">
              <a:spLocks/>
            </p:cNvSpPr>
            <p:nvPr/>
          </p:nvSpPr>
          <p:spPr>
            <a:xfrm>
              <a:off x="2920100" y="2972489"/>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$6</a:t>
              </a:r>
            </a:p>
          </p:txBody>
        </p:sp>
        <p:sp>
          <p:nvSpPr>
            <p:cNvPr id="43" name="Content Placeholder 2"/>
            <p:cNvSpPr txBox="1">
              <a:spLocks/>
            </p:cNvSpPr>
            <p:nvPr/>
          </p:nvSpPr>
          <p:spPr>
            <a:xfrm>
              <a:off x="2926446" y="4007719"/>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$4</a:t>
              </a:r>
            </a:p>
          </p:txBody>
        </p:sp>
        <p:sp>
          <p:nvSpPr>
            <p:cNvPr id="44" name="Content Placeholder 2"/>
            <p:cNvSpPr txBox="1">
              <a:spLocks/>
            </p:cNvSpPr>
            <p:nvPr/>
          </p:nvSpPr>
          <p:spPr>
            <a:xfrm>
              <a:off x="2934924" y="4970958"/>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$2</a:t>
              </a:r>
            </a:p>
          </p:txBody>
        </p:sp>
        <p:sp>
          <p:nvSpPr>
            <p:cNvPr id="45" name="Content Placeholder 2"/>
            <p:cNvSpPr txBox="1">
              <a:spLocks/>
            </p:cNvSpPr>
            <p:nvPr/>
          </p:nvSpPr>
          <p:spPr>
            <a:xfrm>
              <a:off x="2924343" y="2106825"/>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$8</a:t>
              </a:r>
            </a:p>
          </p:txBody>
        </p:sp>
      </p:grpSp>
      <p:sp>
        <p:nvSpPr>
          <p:cNvPr id="46" name="Content Placeholder 2"/>
          <p:cNvSpPr txBox="1">
            <a:spLocks/>
          </p:cNvSpPr>
          <p:nvPr userDrawn="1"/>
        </p:nvSpPr>
        <p:spPr>
          <a:xfrm>
            <a:off x="2237119" y="6337547"/>
            <a:ext cx="1632879" cy="3386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000" dirty="0"/>
              <a:t>Dollars in millions</a:t>
            </a:r>
            <a:endParaRPr lang="en-US" sz="1000" b="1" dirty="0"/>
          </a:p>
        </p:txBody>
      </p:sp>
      <p:sp>
        <p:nvSpPr>
          <p:cNvPr id="47" name="Content Placeholder 2"/>
          <p:cNvSpPr txBox="1">
            <a:spLocks/>
          </p:cNvSpPr>
          <p:nvPr userDrawn="1"/>
        </p:nvSpPr>
        <p:spPr>
          <a:xfrm rot="16200000">
            <a:off x="3300602" y="3089468"/>
            <a:ext cx="2223657"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dirty="0" err="1">
                <a:solidFill>
                  <a:srgbClr val="3C3E3D"/>
                </a:solidFill>
              </a:rPr>
              <a:t>Lorem</a:t>
            </a:r>
            <a:r>
              <a:rPr lang="en-US" sz="1400" dirty="0">
                <a:solidFill>
                  <a:srgbClr val="3C3E3D"/>
                </a:solidFill>
              </a:rPr>
              <a:t> </a:t>
            </a:r>
            <a:r>
              <a:rPr lang="en-US" sz="1400" dirty="0" err="1">
                <a:solidFill>
                  <a:srgbClr val="3C3E3D"/>
                </a:solidFill>
              </a:rPr>
              <a:t>ipsum</a:t>
            </a:r>
            <a:endParaRPr lang="en-US" sz="1400" b="1" dirty="0">
              <a:solidFill>
                <a:srgbClr val="3C3E3D"/>
              </a:solidFill>
            </a:endParaRPr>
          </a:p>
        </p:txBody>
      </p:sp>
      <p:cxnSp>
        <p:nvCxnSpPr>
          <p:cNvPr id="48" name="Straight Connector 47"/>
          <p:cNvCxnSpPr/>
          <p:nvPr userDrawn="1"/>
        </p:nvCxnSpPr>
        <p:spPr>
          <a:xfrm>
            <a:off x="4096482" y="2209421"/>
            <a:ext cx="0" cy="22269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3967366" y="4427281"/>
            <a:ext cx="139699"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3969484" y="2212760"/>
            <a:ext cx="139699"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sp>
        <p:nvSpPr>
          <p:cNvPr id="51" name="Content Placeholder 15"/>
          <p:cNvSpPr>
            <a:spLocks noGrp="1"/>
          </p:cNvSpPr>
          <p:nvPr>
            <p:ph sz="quarter" idx="10"/>
          </p:nvPr>
        </p:nvSpPr>
        <p:spPr>
          <a:xfrm>
            <a:off x="4781689" y="1520826"/>
            <a:ext cx="3902912" cy="3059338"/>
          </a:xfrm>
          <a:prstGeom prst="rect">
            <a:avLst/>
          </a:prstGeom>
        </p:spPr>
        <p:txBody>
          <a:bodyPr>
            <a:normAutofit/>
          </a:bodyPr>
          <a:lstStyle>
            <a:lvl1pPr marL="0" indent="0">
              <a:buNone/>
              <a:defRPr sz="2000">
                <a:solidFill>
                  <a:srgbClr val="3C3E3D"/>
                </a:solidFill>
              </a:defRPr>
            </a:lvl1pPr>
          </a:lstStyle>
          <a:p>
            <a:pPr lvl="0"/>
            <a:r>
              <a:rPr lang="en-US"/>
              <a:t>Click to edit Master text styles</a:t>
            </a:r>
          </a:p>
        </p:txBody>
      </p:sp>
      <p:sp>
        <p:nvSpPr>
          <p:cNvPr id="52" name="Content Placeholder 2"/>
          <p:cNvSpPr txBox="1">
            <a:spLocks/>
          </p:cNvSpPr>
          <p:nvPr userDrawn="1"/>
        </p:nvSpPr>
        <p:spPr>
          <a:xfrm>
            <a:off x="2221441" y="2448318"/>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err="1">
                <a:solidFill>
                  <a:srgbClr val="3C3E3D"/>
                </a:solidFill>
              </a:rPr>
              <a:t>Lorem</a:t>
            </a:r>
            <a:r>
              <a:rPr lang="en-US" sz="1400" dirty="0">
                <a:solidFill>
                  <a:srgbClr val="3C3E3D"/>
                </a:solidFill>
              </a:rPr>
              <a:t> </a:t>
            </a:r>
            <a:r>
              <a:rPr lang="en-US" sz="1400" dirty="0" err="1">
                <a:solidFill>
                  <a:srgbClr val="3C3E3D"/>
                </a:solidFill>
              </a:rPr>
              <a:t>ipsum</a:t>
            </a:r>
            <a:r>
              <a:rPr lang="en-US" sz="1400" dirty="0">
                <a:solidFill>
                  <a:srgbClr val="3C3E3D"/>
                </a:solidFill>
              </a:rPr>
              <a:t> </a:t>
            </a:r>
            <a:r>
              <a:rPr lang="en-US" sz="1400" b="1" dirty="0">
                <a:solidFill>
                  <a:srgbClr val="3C3E3D"/>
                </a:solidFill>
              </a:rPr>
              <a:t>15%</a:t>
            </a:r>
          </a:p>
        </p:txBody>
      </p:sp>
      <p:sp>
        <p:nvSpPr>
          <p:cNvPr id="53" name="Right Triangle 52">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7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9" name="Picture 28" descr="A couple of people posing for the camera&#10;&#10;Description automatically generated">
            <a:extLst>
              <a:ext uri="{FF2B5EF4-FFF2-40B4-BE49-F238E27FC236}">
                <a16:creationId xmlns:a16="http://schemas.microsoft.com/office/drawing/2014/main" id="{041FBA07-8C7C-F542-B18B-723AF0AD6438}"/>
              </a:ext>
            </a:extLst>
          </p:cNvPr>
          <p:cNvPicPr>
            <a:picLocks noChangeAspect="1"/>
          </p:cNvPicPr>
          <p:nvPr userDrawn="1"/>
        </p:nvPicPr>
        <p:blipFill rotWithShape="1">
          <a:blip r:embed="rId2"/>
          <a:srcRect l="9736" r="15693" b="6224"/>
          <a:stretch/>
        </p:blipFill>
        <p:spPr>
          <a:xfrm>
            <a:off x="5573271" y="539037"/>
            <a:ext cx="1446552" cy="1425536"/>
          </a:xfrm>
          <a:prstGeom prst="ellipse">
            <a:avLst/>
          </a:prstGeom>
          <a:effectLst/>
        </p:spPr>
      </p:pic>
      <p:pic>
        <p:nvPicPr>
          <p:cNvPr id="4" name="Picture 3" descr="A hand holding a piece of grass&#10;&#10;Description automatically generated">
            <a:extLst>
              <a:ext uri="{FF2B5EF4-FFF2-40B4-BE49-F238E27FC236}">
                <a16:creationId xmlns:a16="http://schemas.microsoft.com/office/drawing/2014/main" id="{2DD6A64F-1F90-D14A-B7A5-0E9F37BAFF24}"/>
              </a:ext>
            </a:extLst>
          </p:cNvPr>
          <p:cNvPicPr>
            <a:picLocks noChangeAspect="1"/>
          </p:cNvPicPr>
          <p:nvPr userDrawn="1"/>
        </p:nvPicPr>
        <p:blipFill rotWithShape="1">
          <a:blip r:embed="rId3">
            <a:alphaModFix/>
          </a:blip>
          <a:srcRect l="9972" t="8069" r="19973"/>
          <a:stretch/>
        </p:blipFill>
        <p:spPr>
          <a:xfrm>
            <a:off x="1911220" y="474200"/>
            <a:ext cx="1518557" cy="1538883"/>
          </a:xfrm>
          <a:prstGeom prst="ellipse">
            <a:avLst/>
          </a:prstGeom>
          <a:effectLst/>
        </p:spPr>
      </p:pic>
      <p:sp>
        <p:nvSpPr>
          <p:cNvPr id="18" name="Subtitle 2"/>
          <p:cNvSpPr>
            <a:spLocks noGrp="1"/>
          </p:cNvSpPr>
          <p:nvPr>
            <p:ph type="subTitle" idx="1" hasCustomPrompt="1"/>
          </p:nvPr>
        </p:nvSpPr>
        <p:spPr>
          <a:xfrm>
            <a:off x="360586" y="4790490"/>
            <a:ext cx="4853212" cy="619859"/>
          </a:xfrm>
          <a:prstGeom prst="rect">
            <a:avLst/>
          </a:prstGeom>
        </p:spPr>
        <p:txBody>
          <a:bodyPr>
            <a:normAutofit/>
          </a:bodyPr>
          <a:lstStyle>
            <a:lvl1pPr marL="0" indent="0" algn="l">
              <a:buNone/>
              <a:defRPr sz="20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title" hasCustomPrompt="1"/>
          </p:nvPr>
        </p:nvSpPr>
        <p:spPr>
          <a:xfrm>
            <a:off x="360586" y="3551576"/>
            <a:ext cx="8434586" cy="1143000"/>
          </a:xfrm>
          <a:prstGeom prst="rect">
            <a:avLst/>
          </a:prstGeom>
        </p:spPr>
        <p:txBody>
          <a:bodyPr>
            <a:normAutofit/>
          </a:bodyPr>
          <a:lstStyle>
            <a:lvl1pPr algn="l">
              <a:defRPr sz="3600">
                <a:solidFill>
                  <a:srgbClr val="103B62"/>
                </a:solidFill>
              </a:defRPr>
            </a:lvl1pPr>
          </a:lstStyle>
          <a:p>
            <a:r>
              <a:rPr lang="en-US" dirty="0"/>
              <a:t>Click to add title</a:t>
            </a:r>
          </a:p>
        </p:txBody>
      </p:sp>
      <p:sp>
        <p:nvSpPr>
          <p:cNvPr id="17" name="Subtitle 2"/>
          <p:cNvSpPr txBox="1">
            <a:spLocks/>
          </p:cNvSpPr>
          <p:nvPr userDrawn="1"/>
        </p:nvSpPr>
        <p:spPr>
          <a:xfrm>
            <a:off x="360586" y="2336545"/>
            <a:ext cx="8434586" cy="5047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solidFill>
                  <a:srgbClr val="103B62"/>
                </a:solidFill>
              </a:rPr>
              <a:t>MID-MINNESOTA LEGAL AID</a:t>
            </a:r>
          </a:p>
        </p:txBody>
      </p:sp>
      <p:sp>
        <p:nvSpPr>
          <p:cNvPr id="16" name="Oval 15">
            <a:extLst>
              <a:ext uri="{FF2B5EF4-FFF2-40B4-BE49-F238E27FC236}">
                <a16:creationId xmlns:a16="http://schemas.microsoft.com/office/drawing/2014/main" id="{F88D7E0F-2EB0-6041-BF44-3F63FB097909}"/>
              </a:ext>
            </a:extLst>
          </p:cNvPr>
          <p:cNvSpPr/>
          <p:nvPr userDrawn="1"/>
        </p:nvSpPr>
        <p:spPr>
          <a:xfrm>
            <a:off x="3688443" y="432384"/>
            <a:ext cx="1603848" cy="1603848"/>
          </a:xfrm>
          <a:prstGeom prst="ellipse">
            <a:avLst/>
          </a:prstGeom>
          <a:solidFill>
            <a:schemeClr val="bg1"/>
          </a:solidFill>
          <a:ln w="63500">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A picture containing stool, table&#10;&#10;Description automatically generated">
            <a:extLst>
              <a:ext uri="{FF2B5EF4-FFF2-40B4-BE49-F238E27FC236}">
                <a16:creationId xmlns:a16="http://schemas.microsoft.com/office/drawing/2014/main" id="{C50EB5D5-B10D-D94B-93B6-BDFC6AF4C547}"/>
              </a:ext>
            </a:extLst>
          </p:cNvPr>
          <p:cNvPicPr>
            <a:picLocks noChangeAspect="1"/>
          </p:cNvPicPr>
          <p:nvPr userDrawn="1"/>
        </p:nvPicPr>
        <p:blipFill rotWithShape="1">
          <a:blip r:embed="rId4"/>
          <a:srcRect l="23240" r="20572" b="12846"/>
          <a:stretch/>
        </p:blipFill>
        <p:spPr>
          <a:xfrm>
            <a:off x="4040060" y="604073"/>
            <a:ext cx="897050" cy="1391422"/>
          </a:xfrm>
          <a:prstGeom prst="rect">
            <a:avLst/>
          </a:prstGeom>
        </p:spPr>
      </p:pic>
      <p:sp>
        <p:nvSpPr>
          <p:cNvPr id="23" name="Oval 22">
            <a:extLst>
              <a:ext uri="{FF2B5EF4-FFF2-40B4-BE49-F238E27FC236}">
                <a16:creationId xmlns:a16="http://schemas.microsoft.com/office/drawing/2014/main" id="{D7F96FE3-486B-FA42-BFC6-075D933A68CD}"/>
              </a:ext>
            </a:extLst>
          </p:cNvPr>
          <p:cNvSpPr/>
          <p:nvPr userDrawn="1"/>
        </p:nvSpPr>
        <p:spPr>
          <a:xfrm>
            <a:off x="3767245" y="504187"/>
            <a:ext cx="1446553" cy="1446553"/>
          </a:xfrm>
          <a:prstGeom prst="ellipse">
            <a:avLst/>
          </a:prstGeom>
          <a:noFill/>
          <a:ln w="127000">
            <a:solidFill>
              <a:srgbClr val="1139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AE10FBB-262F-074D-B1E1-62AB338DFBAE}"/>
              </a:ext>
            </a:extLst>
          </p:cNvPr>
          <p:cNvSpPr/>
          <p:nvPr userDrawn="1"/>
        </p:nvSpPr>
        <p:spPr>
          <a:xfrm>
            <a:off x="1897600" y="469549"/>
            <a:ext cx="1532178" cy="1532178"/>
          </a:xfrm>
          <a:prstGeom prst="ellipse">
            <a:avLst/>
          </a:prstGeom>
          <a:noFill/>
          <a:ln w="57150" cmpd="sng">
            <a:solidFill>
              <a:srgbClr val="6084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DC336A26-FB3B-FD4E-B8FF-4552BF54BD6F}"/>
              </a:ext>
            </a:extLst>
          </p:cNvPr>
          <p:cNvSpPr/>
          <p:nvPr userDrawn="1"/>
        </p:nvSpPr>
        <p:spPr>
          <a:xfrm rot="5400000" flipH="1" flipV="1">
            <a:off x="3524028" y="893557"/>
            <a:ext cx="2871188" cy="10237307"/>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cxnSp>
        <p:nvCxnSpPr>
          <p:cNvPr id="27" name="Straight Connector 26">
            <a:extLst>
              <a:ext uri="{FF2B5EF4-FFF2-40B4-BE49-F238E27FC236}">
                <a16:creationId xmlns:a16="http://schemas.microsoft.com/office/drawing/2014/main" id="{3106121A-7A27-1640-A1C1-972B512AB69C}"/>
              </a:ext>
            </a:extLst>
          </p:cNvPr>
          <p:cNvCxnSpPr>
            <a:cxnSpLocks/>
          </p:cNvCxnSpPr>
          <p:nvPr userDrawn="1"/>
        </p:nvCxnSpPr>
        <p:spPr>
          <a:xfrm flipV="1">
            <a:off x="125893" y="4470601"/>
            <a:ext cx="9925879" cy="2791785"/>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C22195-7523-DE45-948F-94C8C055785F}"/>
              </a:ext>
            </a:extLst>
          </p:cNvPr>
          <p:cNvSpPr/>
          <p:nvPr userDrawn="1"/>
        </p:nvSpPr>
        <p:spPr>
          <a:xfrm>
            <a:off x="5565106" y="520366"/>
            <a:ext cx="1460834" cy="1460834"/>
          </a:xfrm>
          <a:prstGeom prst="ellipse">
            <a:avLst/>
          </a:prstGeom>
          <a:noFill/>
          <a:ln w="57150" cmpd="sng">
            <a:solidFill>
              <a:srgbClr val="6084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673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7D34BC94-047C-7947-9337-58772E9AF109}"/>
              </a:ext>
            </a:extLst>
          </p:cNvPr>
          <p:cNvSpPr/>
          <p:nvPr userDrawn="1"/>
        </p:nvSpPr>
        <p:spPr>
          <a:xfrm rot="5400000" flipH="1" flipV="1">
            <a:off x="3524028" y="1103766"/>
            <a:ext cx="2871188" cy="10237307"/>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F5E65CC-57E6-444D-B95D-3B53A8090653}"/>
              </a:ext>
            </a:extLst>
          </p:cNvPr>
          <p:cNvCxnSpPr>
            <a:cxnSpLocks/>
          </p:cNvCxnSpPr>
          <p:nvPr userDrawn="1"/>
        </p:nvCxnSpPr>
        <p:spPr>
          <a:xfrm flipV="1">
            <a:off x="125893" y="4680810"/>
            <a:ext cx="9925879" cy="2791785"/>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3" name="Right Triangle 12">
            <a:extLst>
              <a:ext uri="{FF2B5EF4-FFF2-40B4-BE49-F238E27FC236}">
                <a16:creationId xmlns:a16="http://schemas.microsoft.com/office/drawing/2014/main" id="{AE468449-7004-1B4E-889A-749A502E3663}"/>
              </a:ext>
            </a:extLst>
          </p:cNvPr>
          <p:cNvSpPr/>
          <p:nvPr userDrawn="1"/>
        </p:nvSpPr>
        <p:spPr>
          <a:xfrm rot="5400000">
            <a:off x="3341757" y="-3877497"/>
            <a:ext cx="2791785" cy="9925879"/>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8FA84EC1-8E0D-FF49-B7E9-899B1CE1452E}"/>
              </a:ext>
            </a:extLst>
          </p:cNvPr>
          <p:cNvCxnSpPr>
            <a:cxnSpLocks/>
          </p:cNvCxnSpPr>
          <p:nvPr userDrawn="1"/>
        </p:nvCxnSpPr>
        <p:spPr>
          <a:xfrm flipV="1">
            <a:off x="-225290" y="-246862"/>
            <a:ext cx="9925879" cy="2791785"/>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E42FB8B5-0449-9B40-9F86-CBAB2B0D280D}"/>
              </a:ext>
            </a:extLst>
          </p:cNvPr>
          <p:cNvSpPr/>
          <p:nvPr userDrawn="1"/>
        </p:nvSpPr>
        <p:spPr>
          <a:xfrm>
            <a:off x="6731551" y="4392926"/>
            <a:ext cx="1603848" cy="1603848"/>
          </a:xfrm>
          <a:prstGeom prst="ellipse">
            <a:avLst/>
          </a:prstGeom>
          <a:solidFill>
            <a:schemeClr val="bg1"/>
          </a:solidFill>
          <a:ln w="63500">
            <a:solidFill>
              <a:srgbClr val="B7D1DB"/>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A picture containing stool, table&#10;&#10;Description automatically generated">
            <a:extLst>
              <a:ext uri="{FF2B5EF4-FFF2-40B4-BE49-F238E27FC236}">
                <a16:creationId xmlns:a16="http://schemas.microsoft.com/office/drawing/2014/main" id="{294D25AA-F990-3B43-B9D1-63CA9D220CDC}"/>
              </a:ext>
            </a:extLst>
          </p:cNvPr>
          <p:cNvPicPr>
            <a:picLocks noChangeAspect="1"/>
          </p:cNvPicPr>
          <p:nvPr userDrawn="1"/>
        </p:nvPicPr>
        <p:blipFill rotWithShape="1">
          <a:blip r:embed="rId2"/>
          <a:srcRect l="23240" r="20572" b="12846"/>
          <a:stretch/>
        </p:blipFill>
        <p:spPr>
          <a:xfrm>
            <a:off x="7083168" y="4575125"/>
            <a:ext cx="897050" cy="1391422"/>
          </a:xfrm>
          <a:prstGeom prst="rect">
            <a:avLst/>
          </a:prstGeom>
        </p:spPr>
      </p:pic>
      <p:sp>
        <p:nvSpPr>
          <p:cNvPr id="12" name="Oval 11">
            <a:extLst>
              <a:ext uri="{FF2B5EF4-FFF2-40B4-BE49-F238E27FC236}">
                <a16:creationId xmlns:a16="http://schemas.microsoft.com/office/drawing/2014/main" id="{9854474C-6072-D54E-A50E-4B0A11EC61C2}"/>
              </a:ext>
            </a:extLst>
          </p:cNvPr>
          <p:cNvSpPr/>
          <p:nvPr userDrawn="1"/>
        </p:nvSpPr>
        <p:spPr>
          <a:xfrm>
            <a:off x="6810353" y="4475239"/>
            <a:ext cx="1446553" cy="1446553"/>
          </a:xfrm>
          <a:prstGeom prst="ellipse">
            <a:avLst/>
          </a:prstGeom>
          <a:noFill/>
          <a:ln w="127000">
            <a:solidFill>
              <a:srgbClr val="1139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icture Placeholder 19">
            <a:extLst>
              <a:ext uri="{FF2B5EF4-FFF2-40B4-BE49-F238E27FC236}">
                <a16:creationId xmlns:a16="http://schemas.microsoft.com/office/drawing/2014/main" id="{669D74ED-3707-304E-B390-E44F6A896CC8}"/>
              </a:ext>
            </a:extLst>
          </p:cNvPr>
          <p:cNvSpPr>
            <a:spLocks noGrp="1"/>
          </p:cNvSpPr>
          <p:nvPr>
            <p:ph type="pic" sz="quarter" idx="10"/>
          </p:nvPr>
        </p:nvSpPr>
        <p:spPr>
          <a:xfrm>
            <a:off x="481693" y="734787"/>
            <a:ext cx="3804557" cy="5565782"/>
          </a:xfrm>
          <a:prstGeom prst="rect">
            <a:avLst/>
          </a:prstGeo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id="{FC425074-6219-2A46-BDBA-0C7B928DD75C}"/>
              </a:ext>
            </a:extLst>
          </p:cNvPr>
          <p:cNvSpPr>
            <a:spLocks noGrp="1"/>
          </p:cNvSpPr>
          <p:nvPr>
            <p:ph type="ctrTitle" hasCustomPrompt="1"/>
          </p:nvPr>
        </p:nvSpPr>
        <p:spPr>
          <a:xfrm>
            <a:off x="4441370" y="1930414"/>
            <a:ext cx="4220937" cy="799728"/>
          </a:xfrm>
          <a:prstGeom prst="rect">
            <a:avLst/>
          </a:prstGeom>
        </p:spPr>
        <p:txBody>
          <a:bodyPr>
            <a:noAutofit/>
          </a:bodyPr>
          <a:lstStyle>
            <a:lvl1pPr algn="l">
              <a:defRPr sz="2800" b="1">
                <a:solidFill>
                  <a:schemeClr val="tx2"/>
                </a:solidFill>
              </a:defRPr>
            </a:lvl1pPr>
          </a:lstStyle>
          <a:p>
            <a:r>
              <a:rPr lang="en-US" dirty="0"/>
              <a:t>Click to add title</a:t>
            </a:r>
          </a:p>
        </p:txBody>
      </p:sp>
      <p:sp>
        <p:nvSpPr>
          <p:cNvPr id="27" name="Subtitle 2">
            <a:extLst>
              <a:ext uri="{FF2B5EF4-FFF2-40B4-BE49-F238E27FC236}">
                <a16:creationId xmlns:a16="http://schemas.microsoft.com/office/drawing/2014/main" id="{11ACA4C6-611C-0B47-BAE9-8EC2B3EBCA83}"/>
              </a:ext>
            </a:extLst>
          </p:cNvPr>
          <p:cNvSpPr>
            <a:spLocks noGrp="1"/>
          </p:cNvSpPr>
          <p:nvPr>
            <p:ph type="subTitle" idx="1" hasCustomPrompt="1"/>
          </p:nvPr>
        </p:nvSpPr>
        <p:spPr>
          <a:xfrm>
            <a:off x="4441370" y="2927425"/>
            <a:ext cx="4220937" cy="939582"/>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535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7" name="Subtitle 2"/>
          <p:cNvSpPr>
            <a:spLocks noGrp="1"/>
          </p:cNvSpPr>
          <p:nvPr>
            <p:ph type="subTitle" idx="1" hasCustomPrompt="1"/>
          </p:nvPr>
        </p:nvSpPr>
        <p:spPr>
          <a:xfrm>
            <a:off x="642782" y="4632382"/>
            <a:ext cx="7758268" cy="2038372"/>
          </a:xfrm>
          <a:prstGeom prst="rect">
            <a:avLst/>
          </a:prstGeom>
        </p:spPr>
        <p:txBody>
          <a:bodyPr>
            <a:normAutofit/>
          </a:bodyPr>
          <a:lstStyle>
            <a:lvl1pPr marL="0" indent="0" algn="l">
              <a:buNone/>
              <a:defRPr sz="2800">
                <a:solidFill>
                  <a:srgbClr val="103B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divider title</a:t>
            </a:r>
          </a:p>
        </p:txBody>
      </p:sp>
      <p:sp>
        <p:nvSpPr>
          <p:cNvPr id="15" name="Right Triangle 14">
            <a:extLst>
              <a:ext uri="{FF2B5EF4-FFF2-40B4-BE49-F238E27FC236}">
                <a16:creationId xmlns:a16="http://schemas.microsoft.com/office/drawing/2014/main" id="{9AD13EB8-F00D-3A4E-9E11-B5B927158D2E}"/>
              </a:ext>
            </a:extLst>
          </p:cNvPr>
          <p:cNvSpPr/>
          <p:nvPr userDrawn="1"/>
        </p:nvSpPr>
        <p:spPr>
          <a:xfrm rot="5400000">
            <a:off x="5535052" y="-6144071"/>
            <a:ext cx="4508390" cy="16029076"/>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EB102FE-A9B4-B347-A4B1-FADE6C12DE2D}"/>
              </a:ext>
            </a:extLst>
          </p:cNvPr>
          <p:cNvCxnSpPr>
            <a:cxnSpLocks/>
          </p:cNvCxnSpPr>
          <p:nvPr userDrawn="1"/>
        </p:nvCxnSpPr>
        <p:spPr>
          <a:xfrm flipV="1">
            <a:off x="-225290" y="1223807"/>
            <a:ext cx="10315221" cy="2900858"/>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 name="Oval 1"/>
          <p:cNvSpPr/>
          <p:nvPr userDrawn="1"/>
        </p:nvSpPr>
        <p:spPr>
          <a:xfrm>
            <a:off x="5627965" y="1134337"/>
            <a:ext cx="2528920" cy="2528920"/>
          </a:xfrm>
          <a:prstGeom prst="ellipse">
            <a:avLst/>
          </a:prstGeom>
          <a:solidFill>
            <a:schemeClr val="bg1"/>
          </a:solidFill>
          <a:ln w="76200" cmpd="sng">
            <a:solidFill>
              <a:srgbClr val="A7C9D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icture Placeholder 34">
            <a:extLst>
              <a:ext uri="{FF2B5EF4-FFF2-40B4-BE49-F238E27FC236}">
                <a16:creationId xmlns:a16="http://schemas.microsoft.com/office/drawing/2014/main" id="{412D7E12-7F6C-6448-8018-DF35BC069410}"/>
              </a:ext>
            </a:extLst>
          </p:cNvPr>
          <p:cNvSpPr>
            <a:spLocks noGrp="1"/>
          </p:cNvSpPr>
          <p:nvPr>
            <p:ph type="pic" sz="quarter" idx="11"/>
          </p:nvPr>
        </p:nvSpPr>
        <p:spPr>
          <a:xfrm>
            <a:off x="5717515" y="1223807"/>
            <a:ext cx="2352868" cy="2353726"/>
          </a:xfrm>
          <a:prstGeom prst="ellipse">
            <a:avLst/>
          </a:prstGeom>
        </p:spPr>
        <p:txBody>
          <a:bodyPr>
            <a:normAutofit/>
          </a:bodyPr>
          <a:lstStyle>
            <a:lvl1pPr>
              <a:defRPr sz="1800"/>
            </a:lvl1pPr>
          </a:lstStyle>
          <a:p>
            <a:r>
              <a:rPr lang="en-US"/>
              <a:t>Click icon to add picture</a:t>
            </a:r>
            <a:endParaRPr lang="en-US" dirty="0"/>
          </a:p>
        </p:txBody>
      </p:sp>
    </p:spTree>
    <p:extLst>
      <p:ext uri="{BB962C8B-B14F-4D97-AF65-F5344CB8AC3E}">
        <p14:creationId xmlns:p14="http://schemas.microsoft.com/office/powerpoint/2010/main" val="376024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8" name="Straight Connector 7">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500350" y="1520825"/>
            <a:ext cx="7056438" cy="4970463"/>
          </a:xfrm>
          <a:prstGeom prst="rect">
            <a:avLst/>
          </a:prstGeom>
        </p:spPr>
        <p:txBody>
          <a:bodyPr>
            <a:normAutofit/>
          </a:bodyPr>
          <a:lstStyle>
            <a:lvl1pPr marL="0" indent="0">
              <a:buNone/>
              <a:defRPr sz="2000" baseline="0">
                <a:solidFill>
                  <a:srgbClr val="3C3E3D"/>
                </a:solidFill>
              </a:defRPr>
            </a:lvl1pPr>
          </a:lstStyle>
          <a:p>
            <a:pPr lvl="0"/>
            <a:r>
              <a:rPr lang="en-US"/>
              <a:t>Click to edit Master text styles</a:t>
            </a:r>
          </a:p>
        </p:txBody>
      </p:sp>
      <p:sp>
        <p:nvSpPr>
          <p:cNvPr id="3" name="Text Placeholder 2"/>
          <p:cNvSpPr>
            <a:spLocks noGrp="1"/>
          </p:cNvSpPr>
          <p:nvPr>
            <p:ph type="body" sz="quarter" idx="11" hasCustomPrompt="1"/>
          </p:nvPr>
        </p:nvSpPr>
        <p:spPr>
          <a:xfrm>
            <a:off x="501650" y="590048"/>
            <a:ext cx="6519863" cy="827024"/>
          </a:xfrm>
          <a:prstGeom prst="rect">
            <a:avLst/>
          </a:prstGeom>
        </p:spPr>
        <p:txBody>
          <a:bodyPr>
            <a:normAutofit/>
          </a:bodyPr>
          <a:lstStyle>
            <a:lvl1pPr marL="0" indent="0">
              <a:buFontTx/>
              <a:buNone/>
              <a:defRPr sz="2400" b="1">
                <a:solidFill>
                  <a:srgbClr val="103150"/>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14" name="Right Triangle 13">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44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Only_no logo">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10" name="Straight Connector 9">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494226" y="1520825"/>
            <a:ext cx="7056438" cy="4970463"/>
          </a:xfrm>
          <a:prstGeom prst="rect">
            <a:avLst/>
          </a:prstGeom>
        </p:spPr>
        <p:txBody>
          <a:bodyPr>
            <a:normAutofit/>
          </a:bodyPr>
          <a:lstStyle>
            <a:lvl1pPr marL="0" indent="0">
              <a:buNone/>
              <a:defRPr sz="2000">
                <a:solidFill>
                  <a:srgbClr val="3C3E3D"/>
                </a:solidFill>
              </a:defRPr>
            </a:lvl1pPr>
          </a:lstStyle>
          <a:p>
            <a:pPr lvl="0"/>
            <a:r>
              <a:rPr lang="en-US"/>
              <a:t>Click to edit Master text styles</a:t>
            </a:r>
          </a:p>
        </p:txBody>
      </p:sp>
      <p:sp>
        <p:nvSpPr>
          <p:cNvPr id="13" name="Text Placeholder 2">
            <a:extLst>
              <a:ext uri="{FF2B5EF4-FFF2-40B4-BE49-F238E27FC236}">
                <a16:creationId xmlns:a16="http://schemas.microsoft.com/office/drawing/2014/main" id="{7B563C16-24E9-B640-AFB9-280C59107CE3}"/>
              </a:ext>
            </a:extLst>
          </p:cNvPr>
          <p:cNvSpPr>
            <a:spLocks noGrp="1"/>
          </p:cNvSpPr>
          <p:nvPr>
            <p:ph type="body" sz="quarter" idx="11" hasCustomPrompt="1"/>
          </p:nvPr>
        </p:nvSpPr>
        <p:spPr>
          <a:xfrm>
            <a:off x="501650" y="590048"/>
            <a:ext cx="6519863" cy="827024"/>
          </a:xfrm>
          <a:prstGeom prst="rect">
            <a:avLst/>
          </a:prstGeom>
        </p:spPr>
        <p:txBody>
          <a:bodyPr>
            <a:normAutofit/>
          </a:bodyPr>
          <a:lstStyle>
            <a:lvl1pPr marL="0" indent="0">
              <a:buFontTx/>
              <a:buNone/>
              <a:defRPr sz="2400" b="1">
                <a:solidFill>
                  <a:schemeClr val="tx2"/>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8" name="Right Triangle 7">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61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11" name="Straight Connector 10">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500351" y="1520825"/>
            <a:ext cx="4969856" cy="4970463"/>
          </a:xfrm>
          <a:prstGeom prst="rect">
            <a:avLst/>
          </a:prstGeom>
        </p:spPr>
        <p:txBody>
          <a:bodyPr>
            <a:normAutofit/>
          </a:bodyPr>
          <a:lstStyle>
            <a:lvl1pPr marL="0" indent="0">
              <a:buNone/>
              <a:defRPr sz="2000">
                <a:solidFill>
                  <a:srgbClr val="3C3E3D"/>
                </a:solidFill>
              </a:defRPr>
            </a:lvl1pPr>
          </a:lstStyle>
          <a:p>
            <a:pPr lvl="0"/>
            <a:r>
              <a:rPr lang="en-US"/>
              <a:t>Click to edit Master text styles</a:t>
            </a:r>
          </a:p>
        </p:txBody>
      </p:sp>
      <p:sp>
        <p:nvSpPr>
          <p:cNvPr id="3" name="Picture Placeholder 2"/>
          <p:cNvSpPr>
            <a:spLocks noGrp="1"/>
          </p:cNvSpPr>
          <p:nvPr>
            <p:ph type="pic" sz="quarter" idx="11" hasCustomPrompt="1"/>
          </p:nvPr>
        </p:nvSpPr>
        <p:spPr>
          <a:xfrm>
            <a:off x="5769382" y="1521865"/>
            <a:ext cx="2917221" cy="2915305"/>
          </a:xfrm>
          <a:prstGeom prst="ellipse">
            <a:avLst/>
          </a:prstGeom>
        </p:spPr>
        <p:txBody>
          <a:bodyPr/>
          <a:lstStyle>
            <a:lvl1pPr marL="0" indent="0" algn="ctr">
              <a:buNone/>
              <a:defRPr/>
            </a:lvl1pPr>
          </a:lstStyle>
          <a:p>
            <a:r>
              <a:rPr lang="en-US" dirty="0"/>
              <a:t>Picture</a:t>
            </a:r>
          </a:p>
        </p:txBody>
      </p:sp>
      <p:sp>
        <p:nvSpPr>
          <p:cNvPr id="19" name="Text Placeholder 2">
            <a:extLst>
              <a:ext uri="{FF2B5EF4-FFF2-40B4-BE49-F238E27FC236}">
                <a16:creationId xmlns:a16="http://schemas.microsoft.com/office/drawing/2014/main" id="{822DBDD8-A02E-294E-8700-E182D8683F8F}"/>
              </a:ext>
            </a:extLst>
          </p:cNvPr>
          <p:cNvSpPr>
            <a:spLocks noGrp="1"/>
          </p:cNvSpPr>
          <p:nvPr>
            <p:ph type="body" sz="quarter" idx="12" hasCustomPrompt="1"/>
          </p:nvPr>
        </p:nvSpPr>
        <p:spPr>
          <a:xfrm>
            <a:off x="501650" y="590048"/>
            <a:ext cx="6519863" cy="827024"/>
          </a:xfrm>
          <a:prstGeom prst="rect">
            <a:avLst/>
          </a:prstGeom>
        </p:spPr>
        <p:txBody>
          <a:bodyPr>
            <a:normAutofit/>
          </a:bodyPr>
          <a:lstStyle>
            <a:lvl1pPr marL="0" indent="0">
              <a:buFontTx/>
              <a:buNone/>
              <a:defRPr sz="2400" b="1">
                <a:solidFill>
                  <a:schemeClr val="tx2"/>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9" name="Right Triangle 8">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8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Image and Quote">
    <p:spTree>
      <p:nvGrpSpPr>
        <p:cNvPr id="1" name=""/>
        <p:cNvGrpSpPr/>
        <p:nvPr/>
      </p:nvGrpSpPr>
      <p:grpSpPr>
        <a:xfrm>
          <a:off x="0" y="0"/>
          <a:ext cx="0" cy="0"/>
          <a:chOff x="0" y="0"/>
          <a:chExt cx="0" cy="0"/>
        </a:xfrm>
      </p:grpSpPr>
      <p:pic>
        <p:nvPicPr>
          <p:cNvPr id="23" name="Picture 22"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18" name="Straight Connector 17">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504431" y="1520825"/>
            <a:ext cx="4969856" cy="4970463"/>
          </a:xfrm>
          <a:prstGeom prst="rect">
            <a:avLst/>
          </a:prstGeom>
        </p:spPr>
        <p:txBody>
          <a:bodyPr>
            <a:normAutofit/>
          </a:bodyPr>
          <a:lstStyle>
            <a:lvl1pPr marL="0" indent="0">
              <a:buNone/>
              <a:defRPr sz="2000" baseline="0">
                <a:solidFill>
                  <a:srgbClr val="3C3E3D"/>
                </a:solidFill>
              </a:defRPr>
            </a:lvl1pPr>
          </a:lstStyle>
          <a:p>
            <a:pPr lvl="0"/>
            <a:r>
              <a:rPr lang="en-US"/>
              <a:t>Click to edit Master text styles</a:t>
            </a:r>
          </a:p>
        </p:txBody>
      </p:sp>
      <p:sp>
        <p:nvSpPr>
          <p:cNvPr id="3" name="Picture Placeholder 2"/>
          <p:cNvSpPr>
            <a:spLocks noGrp="1"/>
          </p:cNvSpPr>
          <p:nvPr>
            <p:ph type="pic" sz="quarter" idx="11" hasCustomPrompt="1"/>
          </p:nvPr>
        </p:nvSpPr>
        <p:spPr>
          <a:xfrm>
            <a:off x="6442287" y="1542470"/>
            <a:ext cx="1991743" cy="1990434"/>
          </a:xfrm>
          <a:prstGeom prst="ellipse">
            <a:avLst/>
          </a:prstGeom>
        </p:spPr>
        <p:txBody>
          <a:bodyPr>
            <a:normAutofit/>
          </a:bodyPr>
          <a:lstStyle>
            <a:lvl1pPr marL="0" indent="0" algn="ctr">
              <a:buNone/>
              <a:defRPr sz="2000"/>
            </a:lvl1pPr>
          </a:lstStyle>
          <a:p>
            <a:r>
              <a:rPr lang="en-US" dirty="0"/>
              <a:t>Picture</a:t>
            </a:r>
          </a:p>
        </p:txBody>
      </p:sp>
      <p:sp>
        <p:nvSpPr>
          <p:cNvPr id="14" name="TextBox 13"/>
          <p:cNvSpPr txBox="1"/>
          <p:nvPr userDrawn="1"/>
        </p:nvSpPr>
        <p:spPr>
          <a:xfrm>
            <a:off x="5727621" y="3502247"/>
            <a:ext cx="493645" cy="830997"/>
          </a:xfrm>
          <a:prstGeom prst="rect">
            <a:avLst/>
          </a:prstGeom>
          <a:noFill/>
        </p:spPr>
        <p:txBody>
          <a:bodyPr wrap="none" rtlCol="0">
            <a:spAutoFit/>
          </a:bodyPr>
          <a:lstStyle/>
          <a:p>
            <a:r>
              <a:rPr lang="en-US" sz="4800" b="1" dirty="0">
                <a:solidFill>
                  <a:srgbClr val="60842F"/>
                </a:solidFill>
              </a:rPr>
              <a:t>“</a:t>
            </a:r>
          </a:p>
        </p:txBody>
      </p:sp>
      <p:sp>
        <p:nvSpPr>
          <p:cNvPr id="15" name="TextBox 14"/>
          <p:cNvSpPr txBox="1"/>
          <p:nvPr userDrawn="1"/>
        </p:nvSpPr>
        <p:spPr>
          <a:xfrm>
            <a:off x="8156945" y="3917745"/>
            <a:ext cx="472158" cy="830997"/>
          </a:xfrm>
          <a:prstGeom prst="rect">
            <a:avLst/>
          </a:prstGeom>
          <a:noFill/>
        </p:spPr>
        <p:txBody>
          <a:bodyPr wrap="square" rtlCol="0">
            <a:spAutoFit/>
          </a:bodyPr>
          <a:lstStyle/>
          <a:p>
            <a:r>
              <a:rPr lang="en-US" sz="4800" b="1" dirty="0">
                <a:solidFill>
                  <a:srgbClr val="60842F"/>
                </a:solidFill>
              </a:rPr>
              <a:t>”</a:t>
            </a:r>
          </a:p>
        </p:txBody>
      </p:sp>
      <p:sp>
        <p:nvSpPr>
          <p:cNvPr id="4" name="Content Placeholder 3"/>
          <p:cNvSpPr>
            <a:spLocks noGrp="1"/>
          </p:cNvSpPr>
          <p:nvPr>
            <p:ph sz="quarter" idx="12" hasCustomPrompt="1"/>
          </p:nvPr>
        </p:nvSpPr>
        <p:spPr>
          <a:xfrm>
            <a:off x="5974445" y="3721098"/>
            <a:ext cx="2263906" cy="1636487"/>
          </a:xfrm>
          <a:prstGeom prst="rect">
            <a:avLst/>
          </a:prstGeom>
        </p:spPr>
        <p:txBody>
          <a:bodyPr>
            <a:noAutofit/>
          </a:bodyPr>
          <a:lstStyle>
            <a:lvl1pPr marL="0" indent="0" algn="ctr">
              <a:buNone/>
              <a:defRPr sz="1800">
                <a:solidFill>
                  <a:srgbClr val="3C3E3D"/>
                </a:solidFill>
              </a:defRPr>
            </a:lvl1pPr>
            <a:lvl2pPr marL="457200" indent="0" algn="ctr">
              <a:buNone/>
              <a:defRPr sz="1800">
                <a:solidFill>
                  <a:schemeClr val="accent6"/>
                </a:solidFill>
              </a:defRPr>
            </a:lvl2pPr>
            <a:lvl3pPr marL="914400" indent="0">
              <a:buNone/>
              <a:defRPr sz="1800"/>
            </a:lvl3pPr>
            <a:lvl4pPr>
              <a:defRPr sz="1800"/>
            </a:lvl4pPr>
            <a:lvl5pPr>
              <a:defRPr sz="1800"/>
            </a:lvl5pPr>
          </a:lstStyle>
          <a:p>
            <a:pPr lvl="0"/>
            <a:r>
              <a:rPr lang="en-US" dirty="0"/>
              <a:t>Click to edit  text styles</a:t>
            </a:r>
          </a:p>
          <a:p>
            <a:pPr lvl="1"/>
            <a:endParaRPr lang="en-US" dirty="0"/>
          </a:p>
        </p:txBody>
      </p:sp>
      <p:sp>
        <p:nvSpPr>
          <p:cNvPr id="22" name="Text Placeholder 2">
            <a:extLst>
              <a:ext uri="{FF2B5EF4-FFF2-40B4-BE49-F238E27FC236}">
                <a16:creationId xmlns:a16="http://schemas.microsoft.com/office/drawing/2014/main" id="{8304DD38-1C7E-694C-807A-AD342C0390FE}"/>
              </a:ext>
            </a:extLst>
          </p:cNvPr>
          <p:cNvSpPr>
            <a:spLocks noGrp="1"/>
          </p:cNvSpPr>
          <p:nvPr>
            <p:ph type="body" sz="quarter" idx="13" hasCustomPrompt="1"/>
          </p:nvPr>
        </p:nvSpPr>
        <p:spPr>
          <a:xfrm>
            <a:off x="501650" y="590048"/>
            <a:ext cx="6519863" cy="827024"/>
          </a:xfrm>
          <a:prstGeom prst="rect">
            <a:avLst/>
          </a:prstGeom>
        </p:spPr>
        <p:txBody>
          <a:bodyPr>
            <a:normAutofit/>
          </a:bodyPr>
          <a:lstStyle>
            <a:lvl1pPr marL="0" indent="0">
              <a:buFontTx/>
              <a:buNone/>
              <a:defRPr sz="2400" b="1">
                <a:solidFill>
                  <a:schemeClr val="tx2"/>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13" name="Right Triangle 12">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0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12" name="Straight Connector 11">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500350" y="1520825"/>
            <a:ext cx="5785093" cy="4970463"/>
          </a:xfrm>
          <a:prstGeom prst="rect">
            <a:avLst/>
          </a:prstGeom>
        </p:spPr>
        <p:txBody>
          <a:bodyPr>
            <a:normAutofit/>
          </a:bodyPr>
          <a:lstStyle>
            <a:lvl1pPr marL="0" indent="0">
              <a:buNone/>
              <a:defRPr sz="2000">
                <a:solidFill>
                  <a:srgbClr val="3C3E3D"/>
                </a:solidFill>
              </a:defRPr>
            </a:lvl1pPr>
          </a:lstStyle>
          <a:p>
            <a:pPr lvl="0"/>
            <a:r>
              <a:rPr lang="en-US"/>
              <a:t>Click to edit Master text styles</a:t>
            </a:r>
          </a:p>
        </p:txBody>
      </p:sp>
      <p:sp>
        <p:nvSpPr>
          <p:cNvPr id="13" name="Oval 12"/>
          <p:cNvSpPr/>
          <p:nvPr userDrawn="1"/>
        </p:nvSpPr>
        <p:spPr>
          <a:xfrm>
            <a:off x="6600298" y="1553601"/>
            <a:ext cx="2216408" cy="2216408"/>
          </a:xfrm>
          <a:prstGeom prst="ellipse">
            <a:avLst/>
          </a:prstGeom>
          <a:solidFill>
            <a:srgbClr val="608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3"/>
          <p:cNvSpPr>
            <a:spLocks noGrp="1"/>
          </p:cNvSpPr>
          <p:nvPr>
            <p:ph sz="quarter" idx="12" hasCustomPrompt="1"/>
          </p:nvPr>
        </p:nvSpPr>
        <p:spPr>
          <a:xfrm>
            <a:off x="6792913" y="1943701"/>
            <a:ext cx="1862137" cy="1636487"/>
          </a:xfrm>
          <a:prstGeom prst="rect">
            <a:avLst/>
          </a:prstGeom>
        </p:spPr>
        <p:txBody>
          <a:bodyPr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buNone/>
              <a:defRPr sz="1800"/>
            </a:lvl3pPr>
            <a:lvl4pPr>
              <a:defRPr sz="1800"/>
            </a:lvl4pPr>
            <a:lvl5pPr>
              <a:defRPr sz="1800"/>
            </a:lvl5pPr>
          </a:lstStyle>
          <a:p>
            <a:pPr lvl="0"/>
            <a:r>
              <a:rPr lang="en-US" dirty="0"/>
              <a:t>Click to edit text styles</a:t>
            </a:r>
          </a:p>
          <a:p>
            <a:pPr lvl="1"/>
            <a:endParaRPr lang="en-US" dirty="0"/>
          </a:p>
        </p:txBody>
      </p:sp>
      <p:sp>
        <p:nvSpPr>
          <p:cNvPr id="20" name="Text Placeholder 2">
            <a:extLst>
              <a:ext uri="{FF2B5EF4-FFF2-40B4-BE49-F238E27FC236}">
                <a16:creationId xmlns:a16="http://schemas.microsoft.com/office/drawing/2014/main" id="{C35D304B-2984-A642-9FEC-08311232D902}"/>
              </a:ext>
            </a:extLst>
          </p:cNvPr>
          <p:cNvSpPr>
            <a:spLocks noGrp="1"/>
          </p:cNvSpPr>
          <p:nvPr>
            <p:ph type="body" sz="quarter" idx="13" hasCustomPrompt="1"/>
          </p:nvPr>
        </p:nvSpPr>
        <p:spPr>
          <a:xfrm>
            <a:off x="501650" y="590048"/>
            <a:ext cx="6519863" cy="827024"/>
          </a:xfrm>
          <a:prstGeom prst="rect">
            <a:avLst/>
          </a:prstGeom>
        </p:spPr>
        <p:txBody>
          <a:bodyPr>
            <a:normAutofit/>
          </a:bodyPr>
          <a:lstStyle>
            <a:lvl1pPr marL="0" indent="0">
              <a:buFontTx/>
              <a:buNone/>
              <a:defRPr sz="2400" b="1">
                <a:solidFill>
                  <a:schemeClr val="tx2"/>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10" name="Right Triangle 9">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18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59CF4-24ED-FD4F-A36B-1AF42AC03817}" type="datetimeFigureOut">
              <a:rPr lang="en-US" smtClean="0"/>
              <a:t>1/19/21</a:t>
            </a:fld>
            <a:endParaRPr lang="en-US"/>
          </a:p>
        </p:txBody>
      </p:sp>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50501308"/>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72" r:id="rId3"/>
    <p:sldLayoutId id="2147483654" r:id="rId4"/>
    <p:sldLayoutId id="2147483655" r:id="rId5"/>
    <p:sldLayoutId id="2147483668" r:id="rId6"/>
    <p:sldLayoutId id="2147483660" r:id="rId7"/>
    <p:sldLayoutId id="2147483661" r:id="rId8"/>
    <p:sldLayoutId id="2147483662" r:id="rId9"/>
    <p:sldLayoutId id="2147483663" r:id="rId10"/>
  </p:sldLayoutIdLst>
  <p:txStyles>
    <p:titleStyle>
      <a:lvl1pPr algn="ctr" defTabSz="457200" rtl="0" eaLnBrk="1" latinLnBrk="0" hangingPunct="1">
        <a:spcBef>
          <a:spcPct val="0"/>
        </a:spcBef>
        <a:buNone/>
        <a:defRPr sz="4400" kern="1200" baseline="0">
          <a:solidFill>
            <a:srgbClr val="103B62"/>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sz="quarter" idx="10"/>
          </p:nvPr>
        </p:nvSpPr>
        <p:spPr>
          <a:xfrm>
            <a:off x="735644" y="3245959"/>
            <a:ext cx="7705725" cy="1301977"/>
          </a:xfrm>
        </p:spPr>
        <p:txBody>
          <a:bodyPr>
            <a:normAutofit fontScale="62500" lnSpcReduction="20000"/>
          </a:bodyPr>
          <a:lstStyle/>
          <a:p>
            <a:r>
              <a:rPr lang="en-US" dirty="0"/>
              <a:t>Issues facing people who use disability waiver services in Minnesota </a:t>
            </a:r>
          </a:p>
        </p:txBody>
      </p:sp>
      <p:sp>
        <p:nvSpPr>
          <p:cNvPr id="4" name="Title 3"/>
          <p:cNvSpPr>
            <a:spLocks noGrp="1"/>
          </p:cNvSpPr>
          <p:nvPr>
            <p:ph type="ctrTitle" idx="4294967295"/>
          </p:nvPr>
        </p:nvSpPr>
        <p:spPr>
          <a:xfrm>
            <a:off x="735644" y="2235306"/>
            <a:ext cx="6641432" cy="1091425"/>
          </a:xfrm>
        </p:spPr>
        <p:txBody>
          <a:bodyPr>
            <a:normAutofit/>
          </a:bodyPr>
          <a:lstStyle/>
          <a:p>
            <a:pPr algn="l"/>
            <a:r>
              <a:rPr lang="en-US" sz="4800" b="1" dirty="0"/>
              <a:t>Disability Waivers</a:t>
            </a:r>
          </a:p>
        </p:txBody>
      </p:sp>
      <p:sp>
        <p:nvSpPr>
          <p:cNvPr id="6" name="TextBox 5">
            <a:extLst>
              <a:ext uri="{FF2B5EF4-FFF2-40B4-BE49-F238E27FC236}">
                <a16:creationId xmlns:a16="http://schemas.microsoft.com/office/drawing/2014/main" id="{9094D84B-26D1-9848-A385-9688B1DEF43A}"/>
              </a:ext>
            </a:extLst>
          </p:cNvPr>
          <p:cNvSpPr txBox="1"/>
          <p:nvPr/>
        </p:nvSpPr>
        <p:spPr>
          <a:xfrm>
            <a:off x="735644" y="4547936"/>
            <a:ext cx="5841664" cy="1200329"/>
          </a:xfrm>
          <a:prstGeom prst="rect">
            <a:avLst/>
          </a:prstGeom>
          <a:noFill/>
        </p:spPr>
        <p:txBody>
          <a:bodyPr wrap="none" rtlCol="0">
            <a:spAutoFit/>
          </a:bodyPr>
          <a:lstStyle/>
          <a:p>
            <a:r>
              <a:rPr lang="en-US" dirty="0"/>
              <a:t>Maren </a:t>
            </a:r>
            <a:r>
              <a:rPr lang="en-US" dirty="0" err="1"/>
              <a:t>Hulden</a:t>
            </a:r>
            <a:endParaRPr lang="en-US" dirty="0"/>
          </a:p>
          <a:p>
            <a:r>
              <a:rPr lang="en-US" dirty="0"/>
              <a:t>Staff Attorney</a:t>
            </a:r>
          </a:p>
          <a:p>
            <a:r>
              <a:rPr lang="en-US" dirty="0"/>
              <a:t>Legal Services Advocacy Project &amp; </a:t>
            </a:r>
          </a:p>
          <a:p>
            <a:r>
              <a:rPr lang="en-US" dirty="0"/>
              <a:t>Mid-Minnesota Legal Aid/MN Disability Law Center</a:t>
            </a:r>
          </a:p>
        </p:txBody>
      </p:sp>
    </p:spTree>
    <p:extLst>
      <p:ext uri="{BB962C8B-B14F-4D97-AF65-F5344CB8AC3E}">
        <p14:creationId xmlns:p14="http://schemas.microsoft.com/office/powerpoint/2010/main" val="401455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2400" dirty="0"/>
              <a:t>Black Minnesotans with disabilities are over-represented among users of the PCA program</a:t>
            </a:r>
          </a:p>
          <a:p>
            <a:pPr marL="1085850" lvl="1" indent="-342900">
              <a:buFont typeface="Arial" panose="020B0604020202020204" pitchFamily="34" charset="0"/>
              <a:buChar char="•"/>
            </a:pPr>
            <a:r>
              <a:rPr lang="en-US" sz="2400" dirty="0"/>
              <a:t>Program pathways don’t always lead to more expansive services set</a:t>
            </a:r>
          </a:p>
          <a:p>
            <a:pPr marL="1085850" lvl="1" indent="-342900">
              <a:buFont typeface="Arial" panose="020B0604020202020204" pitchFamily="34" charset="0"/>
              <a:buChar char="•"/>
            </a:pPr>
            <a:r>
              <a:rPr lang="en-US" sz="2400" dirty="0"/>
              <a:t>More reliance on narrower service sets</a:t>
            </a:r>
          </a:p>
          <a:p>
            <a:pPr marL="342900" indent="-342900">
              <a:buFont typeface="Arial" panose="020B0604020202020204" pitchFamily="34" charset="0"/>
              <a:buChar char="•"/>
            </a:pPr>
            <a:r>
              <a:rPr lang="en-US" sz="2400" dirty="0"/>
              <a:t>We need:</a:t>
            </a:r>
          </a:p>
          <a:p>
            <a:pPr marL="1085850" lvl="1" indent="-342900">
              <a:buFont typeface="Arial" panose="020B0604020202020204" pitchFamily="34" charset="0"/>
              <a:buChar char="•"/>
            </a:pPr>
            <a:r>
              <a:rPr lang="en-US" sz="2400" dirty="0"/>
              <a:t>To address problems in how the program pathways offer services</a:t>
            </a:r>
          </a:p>
          <a:p>
            <a:pPr marL="1085850" lvl="1" indent="-342900">
              <a:buFont typeface="Arial" panose="020B0604020202020204" pitchFamily="34" charset="0"/>
              <a:buChar char="•"/>
            </a:pPr>
            <a:r>
              <a:rPr lang="en-US" sz="2400" dirty="0"/>
              <a:t>More options for culturally competent and reflective waiver services</a:t>
            </a:r>
          </a:p>
          <a:p>
            <a:pPr marL="1085850" lvl="1" indent="-342900">
              <a:buFont typeface="Arial" panose="020B0604020202020204" pitchFamily="34" charset="0"/>
              <a:buChar char="•"/>
            </a:pPr>
            <a:endParaRPr lang="en-US" sz="3200"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693801"/>
            <a:ext cx="7891785" cy="827024"/>
          </a:xfrm>
        </p:spPr>
        <p:txBody>
          <a:bodyPr>
            <a:noAutofit/>
          </a:bodyPr>
          <a:lstStyle/>
          <a:p>
            <a:r>
              <a:rPr lang="en-US" sz="3200" dirty="0"/>
              <a:t>Racial Disparities</a:t>
            </a:r>
          </a:p>
        </p:txBody>
      </p:sp>
    </p:spTree>
    <p:extLst>
      <p:ext uri="{BB962C8B-B14F-4D97-AF65-F5344CB8AC3E}">
        <p14:creationId xmlns:p14="http://schemas.microsoft.com/office/powerpoint/2010/main" val="159254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5EEA26-AE3B-DC4A-BAF2-74FC13419231}"/>
              </a:ext>
            </a:extLst>
          </p:cNvPr>
          <p:cNvSpPr>
            <a:spLocks noGrp="1"/>
          </p:cNvSpPr>
          <p:nvPr>
            <p:ph type="ctrTitle"/>
          </p:nvPr>
        </p:nvSpPr>
        <p:spPr>
          <a:xfrm>
            <a:off x="892054" y="2243235"/>
            <a:ext cx="4220937" cy="799728"/>
          </a:xfrm>
        </p:spPr>
        <p:txBody>
          <a:bodyPr/>
          <a:lstStyle/>
          <a:p>
            <a:r>
              <a:rPr lang="en-US" dirty="0"/>
              <a:t>Issue Overview</a:t>
            </a:r>
          </a:p>
        </p:txBody>
      </p:sp>
      <p:sp>
        <p:nvSpPr>
          <p:cNvPr id="4" name="Subtitle 3">
            <a:extLst>
              <a:ext uri="{FF2B5EF4-FFF2-40B4-BE49-F238E27FC236}">
                <a16:creationId xmlns:a16="http://schemas.microsoft.com/office/drawing/2014/main" id="{DABE9CA1-D7B3-8245-8A21-8007CBDDF90E}"/>
              </a:ext>
            </a:extLst>
          </p:cNvPr>
          <p:cNvSpPr>
            <a:spLocks noGrp="1"/>
          </p:cNvSpPr>
          <p:nvPr>
            <p:ph type="subTitle" idx="1"/>
          </p:nvPr>
        </p:nvSpPr>
        <p:spPr>
          <a:xfrm>
            <a:off x="892054" y="3053968"/>
            <a:ext cx="6098293" cy="2829474"/>
          </a:xfrm>
        </p:spPr>
        <p:txBody>
          <a:bodyPr>
            <a:normAutofit lnSpcReduction="10000"/>
          </a:bodyPr>
          <a:lstStyle/>
          <a:p>
            <a:pPr marL="342900" indent="-342900">
              <a:buFont typeface="Arial" panose="020B0604020202020204" pitchFamily="34" charset="0"/>
              <a:buChar char="•"/>
            </a:pPr>
            <a:r>
              <a:rPr lang="en-US" i="1" dirty="0"/>
              <a:t>Olmstead</a:t>
            </a:r>
            <a:r>
              <a:rPr lang="en-US" dirty="0"/>
              <a:t> and ADA Integration Mandate</a:t>
            </a:r>
          </a:p>
          <a:p>
            <a:pPr marL="342900" indent="-342900">
              <a:buFont typeface="Arial" panose="020B0604020202020204" pitchFamily="34" charset="0"/>
              <a:buChar char="•"/>
            </a:pPr>
            <a:r>
              <a:rPr lang="en-US" dirty="0"/>
              <a:t>Informed Choice &amp; availability of meaningful options</a:t>
            </a:r>
          </a:p>
          <a:p>
            <a:pPr marL="342900" indent="-342900">
              <a:buFont typeface="Arial" panose="020B0604020202020204" pitchFamily="34" charset="0"/>
              <a:buChar char="•"/>
            </a:pPr>
            <a:r>
              <a:rPr lang="en-US" dirty="0"/>
              <a:t>Accessibility of the process</a:t>
            </a:r>
          </a:p>
          <a:p>
            <a:pPr marL="342900" indent="-342900">
              <a:buFont typeface="Arial" panose="020B0604020202020204" pitchFamily="34" charset="0"/>
              <a:buChar char="•"/>
            </a:pPr>
            <a:r>
              <a:rPr lang="en-US" dirty="0"/>
              <a:t>Racial disparities in access to waiver services</a:t>
            </a:r>
          </a:p>
          <a:p>
            <a:pPr marL="342900" indent="-342900">
              <a:buFont typeface="Arial" panose="020B0604020202020204" pitchFamily="34" charset="0"/>
              <a:buChar char="•"/>
            </a:pPr>
            <a:endParaRPr lang="en-US" i="1" dirty="0"/>
          </a:p>
        </p:txBody>
      </p:sp>
    </p:spTree>
    <p:extLst>
      <p:ext uri="{BB962C8B-B14F-4D97-AF65-F5344CB8AC3E}">
        <p14:creationId xmlns:p14="http://schemas.microsoft.com/office/powerpoint/2010/main" val="72228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9A21CCB-A162-4201-B4D1-ECD7FDB53C74}"/>
              </a:ext>
            </a:extLst>
          </p:cNvPr>
          <p:cNvSpPr>
            <a:spLocks noGrp="1"/>
          </p:cNvSpPr>
          <p:nvPr>
            <p:ph type="body" sz="quarter" idx="10"/>
          </p:nvPr>
        </p:nvSpPr>
        <p:spPr/>
        <p:txBody>
          <a:bodyPr/>
          <a:lstStyle/>
          <a:p>
            <a:r>
              <a:rPr lang="en-US" i="1" dirty="0"/>
              <a:t>Olmstead</a:t>
            </a:r>
            <a:r>
              <a:rPr lang="en-US" dirty="0"/>
              <a:t> &amp; ADA Integration Mandate</a:t>
            </a:r>
            <a:endParaRPr lang="en-US" i="1" dirty="0"/>
          </a:p>
        </p:txBody>
      </p:sp>
    </p:spTree>
    <p:extLst>
      <p:ext uri="{BB962C8B-B14F-4D97-AF65-F5344CB8AC3E}">
        <p14:creationId xmlns:p14="http://schemas.microsoft.com/office/powerpoint/2010/main" val="201131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1D9FFC-C3ED-42A2-BE57-F5BFFC141199}"/>
              </a:ext>
            </a:extLst>
          </p:cNvPr>
          <p:cNvSpPr>
            <a:spLocks noGrp="1"/>
          </p:cNvSpPr>
          <p:nvPr>
            <p:ph sz="quarter" idx="10"/>
          </p:nvPr>
        </p:nvSpPr>
        <p:spPr/>
        <p:txBody>
          <a:bodyPr/>
          <a:lstStyle/>
          <a:p>
            <a:pPr marL="342900" indent="-342900">
              <a:buFont typeface="Arial" panose="020B0604020202020204" pitchFamily="34" charset="0"/>
              <a:buChar char="•"/>
            </a:pPr>
            <a:r>
              <a:rPr lang="en-US" sz="2400" i="1" dirty="0"/>
              <a:t>Olmstead </a:t>
            </a:r>
            <a:r>
              <a:rPr lang="en-US" sz="2400" dirty="0"/>
              <a:t>is a 1999 Supreme Court decision affirming that the ADA mandates that people with disabilities be offered services and supports in integrated settings, not just institutions</a:t>
            </a:r>
          </a:p>
          <a:p>
            <a:pPr marL="342900" indent="-342900">
              <a:buFont typeface="Arial" panose="020B0604020202020204" pitchFamily="34" charset="0"/>
              <a:buChar char="•"/>
            </a:pPr>
            <a:r>
              <a:rPr lang="en-US" sz="2400" dirty="0"/>
              <a:t>Waivers are ways that Medicaid supports people who choose to live and receive services in their homes and communities</a:t>
            </a:r>
          </a:p>
          <a:p>
            <a:pPr marL="1085850" lvl="1" indent="-342900">
              <a:buFont typeface="Arial" panose="020B0604020202020204" pitchFamily="34" charset="0"/>
              <a:buChar char="•"/>
            </a:pPr>
            <a:r>
              <a:rPr lang="en-US" sz="2400" dirty="0"/>
              <a:t>An apartment with a roommate</a:t>
            </a:r>
          </a:p>
          <a:p>
            <a:pPr marL="1085850" lvl="1" indent="-342900">
              <a:buFont typeface="Arial" panose="020B0604020202020204" pitchFamily="34" charset="0"/>
              <a:buChar char="•"/>
            </a:pPr>
            <a:r>
              <a:rPr lang="en-US" sz="2400" dirty="0"/>
              <a:t>Working a job with appropriate supports</a:t>
            </a:r>
          </a:p>
          <a:p>
            <a:pPr marL="1085850" lvl="1" indent="-342900">
              <a:buFont typeface="Arial" panose="020B0604020202020204" pitchFamily="34" charset="0"/>
              <a:buChar char="•"/>
            </a:pPr>
            <a:r>
              <a:rPr lang="en-US" sz="2400" dirty="0"/>
              <a:t>Participating in community activities</a:t>
            </a:r>
          </a:p>
        </p:txBody>
      </p:sp>
      <p:sp>
        <p:nvSpPr>
          <p:cNvPr id="3" name="Text Placeholder 2">
            <a:extLst>
              <a:ext uri="{FF2B5EF4-FFF2-40B4-BE49-F238E27FC236}">
                <a16:creationId xmlns:a16="http://schemas.microsoft.com/office/drawing/2014/main" id="{515B1A7D-9C0C-4C3E-A7B9-4D74ED4D2169}"/>
              </a:ext>
            </a:extLst>
          </p:cNvPr>
          <p:cNvSpPr>
            <a:spLocks noGrp="1"/>
          </p:cNvSpPr>
          <p:nvPr>
            <p:ph type="body" sz="quarter" idx="11"/>
          </p:nvPr>
        </p:nvSpPr>
        <p:spPr>
          <a:xfrm>
            <a:off x="500350" y="693801"/>
            <a:ext cx="7571539" cy="827024"/>
          </a:xfrm>
        </p:spPr>
        <p:txBody>
          <a:bodyPr>
            <a:normAutofit fontScale="85000" lnSpcReduction="10000"/>
          </a:bodyPr>
          <a:lstStyle/>
          <a:p>
            <a:r>
              <a:rPr lang="en-US" sz="3600" i="1" dirty="0"/>
              <a:t>Olmstead &amp; ADA Integration Mandate</a:t>
            </a:r>
          </a:p>
        </p:txBody>
      </p:sp>
    </p:spTree>
    <p:extLst>
      <p:ext uri="{BB962C8B-B14F-4D97-AF65-F5344CB8AC3E}">
        <p14:creationId xmlns:p14="http://schemas.microsoft.com/office/powerpoint/2010/main" val="397977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9A21CCB-A162-4201-B4D1-ECD7FDB53C74}"/>
              </a:ext>
            </a:extLst>
          </p:cNvPr>
          <p:cNvSpPr>
            <a:spLocks noGrp="1"/>
          </p:cNvSpPr>
          <p:nvPr>
            <p:ph type="body" sz="quarter" idx="10"/>
          </p:nvPr>
        </p:nvSpPr>
        <p:spPr/>
        <p:txBody>
          <a:bodyPr/>
          <a:lstStyle/>
          <a:p>
            <a:r>
              <a:rPr lang="en-US" i="1" dirty="0"/>
              <a:t>Informed Choice &amp; Meaningful Options</a:t>
            </a:r>
          </a:p>
        </p:txBody>
      </p:sp>
    </p:spTree>
    <p:extLst>
      <p:ext uri="{BB962C8B-B14F-4D97-AF65-F5344CB8AC3E}">
        <p14:creationId xmlns:p14="http://schemas.microsoft.com/office/powerpoint/2010/main" val="69753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p:txBody>
          <a:bodyPr/>
          <a:lstStyle/>
          <a:p>
            <a:pPr marL="342900" indent="-342900">
              <a:buFont typeface="Arial" panose="020B0604020202020204" pitchFamily="34" charset="0"/>
              <a:buChar char="•"/>
            </a:pPr>
            <a:r>
              <a:rPr lang="en-US" sz="2400" dirty="0"/>
              <a:t>Informed choice is a key part of service planning and fulfilling </a:t>
            </a:r>
            <a:r>
              <a:rPr lang="en-US" sz="2400" i="1" dirty="0"/>
              <a:t>Olmstead</a:t>
            </a:r>
            <a:r>
              <a:rPr lang="en-US" sz="2400" dirty="0"/>
              <a:t> </a:t>
            </a:r>
          </a:p>
          <a:p>
            <a:pPr marL="1085850" lvl="1" indent="-342900">
              <a:buFont typeface="Arial" panose="020B0604020202020204" pitchFamily="34" charset="0"/>
              <a:buChar char="•"/>
            </a:pPr>
            <a:r>
              <a:rPr lang="en-US" sz="2000" dirty="0"/>
              <a:t>Accessible information about options</a:t>
            </a:r>
          </a:p>
          <a:p>
            <a:pPr marL="1085850" lvl="1" indent="-342900">
              <a:buFont typeface="Arial" panose="020B0604020202020204" pitchFamily="34" charset="0"/>
              <a:buChar char="•"/>
            </a:pPr>
            <a:r>
              <a:rPr lang="en-US" sz="2000" dirty="0"/>
              <a:t>Options are truly available</a:t>
            </a:r>
          </a:p>
          <a:p>
            <a:pPr marL="342900" indent="-342900">
              <a:buFont typeface="Arial" panose="020B0604020202020204" pitchFamily="34" charset="0"/>
              <a:buChar char="•"/>
            </a:pPr>
            <a:r>
              <a:rPr lang="en-US" sz="2400" dirty="0"/>
              <a:t>Challenges</a:t>
            </a:r>
          </a:p>
          <a:p>
            <a:pPr marL="1085850" lvl="1" indent="-342900">
              <a:buFont typeface="Arial" panose="020B0604020202020204" pitchFamily="34" charset="0"/>
              <a:buChar char="•"/>
            </a:pPr>
            <a:r>
              <a:rPr lang="en-US" sz="2000" dirty="0"/>
              <a:t>Informed choice is done differently across the system</a:t>
            </a:r>
          </a:p>
          <a:p>
            <a:pPr marL="1085850" lvl="1" indent="-342900">
              <a:buFont typeface="Arial" panose="020B0604020202020204" pitchFamily="34" charset="0"/>
              <a:buChar char="•"/>
            </a:pPr>
            <a:r>
              <a:rPr lang="en-US" sz="2000" dirty="0"/>
              <a:t>Not all options are truly available</a:t>
            </a:r>
          </a:p>
          <a:p>
            <a:pPr marL="1485900" lvl="2" indent="-342900">
              <a:buFont typeface="Arial" panose="020B0604020202020204" pitchFamily="34" charset="0"/>
              <a:buChar char="•"/>
            </a:pPr>
            <a:r>
              <a:rPr lang="en-US" sz="1600" dirty="0"/>
              <a:t>Work</a:t>
            </a:r>
          </a:p>
          <a:p>
            <a:pPr marL="1485900" lvl="2" indent="-342900">
              <a:buFont typeface="Arial" panose="020B0604020202020204" pitchFamily="34" charset="0"/>
              <a:buChar char="•"/>
            </a:pPr>
            <a:r>
              <a:rPr lang="en-US" sz="1600" dirty="0"/>
              <a:t>Housing</a:t>
            </a:r>
          </a:p>
          <a:p>
            <a:pPr marL="1485900" lvl="2" indent="-342900">
              <a:buFont typeface="Arial" panose="020B0604020202020204" pitchFamily="34" charset="0"/>
              <a:buChar char="•"/>
            </a:pPr>
            <a:r>
              <a:rPr lang="en-US" sz="1600" dirty="0"/>
              <a:t>Self-directed options</a:t>
            </a:r>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693801"/>
            <a:ext cx="7891785" cy="827024"/>
          </a:xfrm>
        </p:spPr>
        <p:txBody>
          <a:bodyPr>
            <a:noAutofit/>
          </a:bodyPr>
          <a:lstStyle/>
          <a:p>
            <a:r>
              <a:rPr lang="en-US" sz="3200" dirty="0"/>
              <a:t>Informed Choice &amp; Meaningful Options</a:t>
            </a:r>
          </a:p>
        </p:txBody>
      </p:sp>
    </p:spTree>
    <p:extLst>
      <p:ext uri="{BB962C8B-B14F-4D97-AF65-F5344CB8AC3E}">
        <p14:creationId xmlns:p14="http://schemas.microsoft.com/office/powerpoint/2010/main" val="45814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9A21CCB-A162-4201-B4D1-ECD7FDB53C74}"/>
              </a:ext>
            </a:extLst>
          </p:cNvPr>
          <p:cNvSpPr>
            <a:spLocks noGrp="1"/>
          </p:cNvSpPr>
          <p:nvPr>
            <p:ph type="body" sz="quarter" idx="10"/>
          </p:nvPr>
        </p:nvSpPr>
        <p:spPr/>
        <p:txBody>
          <a:bodyPr/>
          <a:lstStyle/>
          <a:p>
            <a:r>
              <a:rPr lang="en-US" i="1" dirty="0"/>
              <a:t>Accessibility &amp; Navigating the Process </a:t>
            </a:r>
          </a:p>
        </p:txBody>
      </p:sp>
    </p:spTree>
    <p:extLst>
      <p:ext uri="{BB962C8B-B14F-4D97-AF65-F5344CB8AC3E}">
        <p14:creationId xmlns:p14="http://schemas.microsoft.com/office/powerpoint/2010/main" val="87846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2400" dirty="0"/>
              <a:t>Complex assessment and eligibility processes in order to access waiver services. Can be difficult to navigate without support</a:t>
            </a:r>
          </a:p>
          <a:p>
            <a:pPr marL="1085850" lvl="1" indent="-342900">
              <a:buFont typeface="Arial" panose="020B0604020202020204" pitchFamily="34" charset="0"/>
              <a:buChar char="•"/>
            </a:pPr>
            <a:r>
              <a:rPr lang="en-US" sz="2400" dirty="0"/>
              <a:t>Medicaid Eligibility</a:t>
            </a:r>
          </a:p>
          <a:p>
            <a:pPr marL="1085850" lvl="1" indent="-342900">
              <a:buFont typeface="Arial" panose="020B0604020202020204" pitchFamily="34" charset="0"/>
              <a:buChar char="•"/>
            </a:pPr>
            <a:r>
              <a:rPr lang="en-US" sz="2400" dirty="0" err="1"/>
              <a:t>MnCHOICES</a:t>
            </a:r>
            <a:endParaRPr lang="en-US" sz="2400" dirty="0"/>
          </a:p>
          <a:p>
            <a:pPr marL="342900" indent="-342900">
              <a:buFont typeface="Arial" panose="020B0604020202020204" pitchFamily="34" charset="0"/>
              <a:buChar char="•"/>
            </a:pPr>
            <a:r>
              <a:rPr lang="en-US" sz="2400" dirty="0"/>
              <a:t>Inconsistent &amp; inequitable service offerings to individuals within and across counties</a:t>
            </a:r>
          </a:p>
          <a:p>
            <a:pPr marL="1085850" lvl="1" indent="-342900">
              <a:buFont typeface="Arial" panose="020B0604020202020204" pitchFamily="34" charset="0"/>
              <a:buChar char="•"/>
            </a:pPr>
            <a:endParaRPr lang="en-US" sz="3200"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693801"/>
            <a:ext cx="7891785" cy="827024"/>
          </a:xfrm>
        </p:spPr>
        <p:txBody>
          <a:bodyPr>
            <a:noAutofit/>
          </a:bodyPr>
          <a:lstStyle/>
          <a:p>
            <a:r>
              <a:rPr lang="en-US" sz="3200" dirty="0"/>
              <a:t>Accessibility &amp; Navigating the Process</a:t>
            </a:r>
          </a:p>
        </p:txBody>
      </p:sp>
    </p:spTree>
    <p:extLst>
      <p:ext uri="{BB962C8B-B14F-4D97-AF65-F5344CB8AC3E}">
        <p14:creationId xmlns:p14="http://schemas.microsoft.com/office/powerpoint/2010/main" val="211648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9A21CCB-A162-4201-B4D1-ECD7FDB53C74}"/>
              </a:ext>
            </a:extLst>
          </p:cNvPr>
          <p:cNvSpPr>
            <a:spLocks noGrp="1"/>
          </p:cNvSpPr>
          <p:nvPr>
            <p:ph type="body" sz="quarter" idx="10"/>
          </p:nvPr>
        </p:nvSpPr>
        <p:spPr/>
        <p:txBody>
          <a:bodyPr/>
          <a:lstStyle/>
          <a:p>
            <a:r>
              <a:rPr lang="en-US" i="1" dirty="0"/>
              <a:t>Racial Disparities</a:t>
            </a:r>
          </a:p>
        </p:txBody>
      </p:sp>
    </p:spTree>
    <p:extLst>
      <p:ext uri="{BB962C8B-B14F-4D97-AF65-F5344CB8AC3E}">
        <p14:creationId xmlns:p14="http://schemas.microsoft.com/office/powerpoint/2010/main" val="1252299682"/>
      </p:ext>
    </p:extLst>
  </p:cSld>
  <p:clrMapOvr>
    <a:masterClrMapping/>
  </p:clrMapOvr>
</p:sld>
</file>

<file path=ppt/theme/theme1.xml><?xml version="1.0" encoding="utf-8"?>
<a:theme xmlns:a="http://schemas.openxmlformats.org/drawingml/2006/main" name="LegalAidTemplate_2020">
  <a:themeElements>
    <a:clrScheme name="Legal Aid Color Palette">
      <a:dk1>
        <a:srgbClr val="2D2E2D"/>
      </a:dk1>
      <a:lt1>
        <a:sysClr val="window" lastClr="FFFFFF"/>
      </a:lt1>
      <a:dk2>
        <a:srgbClr val="113A5F"/>
      </a:dk2>
      <a:lt2>
        <a:srgbClr val="C2B884"/>
      </a:lt2>
      <a:accent1>
        <a:srgbClr val="4D7792"/>
      </a:accent1>
      <a:accent2>
        <a:srgbClr val="A22B22"/>
      </a:accent2>
      <a:accent3>
        <a:srgbClr val="628730"/>
      </a:accent3>
      <a:accent4>
        <a:srgbClr val="5E3550"/>
      </a:accent4>
      <a:accent5>
        <a:srgbClr val="005A58"/>
      </a:accent5>
      <a:accent6>
        <a:srgbClr val="79B1D5"/>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91f813ff-8a08-4f39-881d-370109a7bc1d">
      <Terms xmlns="http://schemas.microsoft.com/office/infopath/2007/PartnerControls"/>
    </TaxKeywordTaxHTField>
    <TaxCatchAll xmlns="91f813ff-8a08-4f39-881d-370109a7bc1d"/>
    <SharedWithUsers xmlns="91f813ff-8a08-4f39-881d-370109a7bc1d">
      <UserInfo>
        <DisplayName>Hugdahl, Melinda</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A94963E28B5C48B5D39AD698B29E09" ma:contentTypeVersion="15" ma:contentTypeDescription="Create a new document." ma:contentTypeScope="" ma:versionID="c81fa746ca33856094f40551e9476619">
  <xsd:schema xmlns:xsd="http://www.w3.org/2001/XMLSchema" xmlns:xs="http://www.w3.org/2001/XMLSchema" xmlns:p="http://schemas.microsoft.com/office/2006/metadata/properties" xmlns:ns2="91f813ff-8a08-4f39-881d-370109a7bc1d" xmlns:ns3="d4144467-c050-49c2-9c53-e141bea3edbd" targetNamespace="http://schemas.microsoft.com/office/2006/metadata/properties" ma:root="true" ma:fieldsID="4fbef8a76312f8f615d068846c0bd5fc" ns2:_="" ns3:_="">
    <xsd:import namespace="91f813ff-8a08-4f39-881d-370109a7bc1d"/>
    <xsd:import namespace="d4144467-c050-49c2-9c53-e141bea3edbd"/>
    <xsd:element name="properties">
      <xsd:complexType>
        <xsd:sequence>
          <xsd:element name="documentManagement">
            <xsd:complexType>
              <xsd:all>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813ff-8a08-4f39-881d-370109a7b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KeywordTaxHTField" ma:index="1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description="" ma:hidden="true" ma:list="{69e53037-657d-4284-9651-82568895811a}" ma:internalName="TaxCatchAll" ma:showField="CatchAllData" ma:web="91f813ff-8a08-4f39-881d-370109a7bc1d">
      <xsd:complexType>
        <xsd:complexContent>
          <xsd:extension base="dms:MultiChoiceLookup">
            <xsd:sequence>
              <xsd:element name="Value" type="dms:Lookup" maxOccurs="unbounded" minOccurs="0" nillable="true"/>
            </xsd:sequence>
          </xsd:extension>
        </xsd:complexContent>
      </xsd:complexType>
    </xsd:element>
    <xsd:element name="LastSharedByUser" ma:index="13" nillable="true" ma:displayName="Last Shared By User"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4144467-c050-49c2-9c53-e141bea3edbd"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F42AD5-FBAD-4606-BB43-9800D2073078}">
  <ds:schemaRefs>
    <ds:schemaRef ds:uri="d4144467-c050-49c2-9c53-e141bea3edbd"/>
    <ds:schemaRef ds:uri="http://schemas.microsoft.com/office/2006/documentManagement/types"/>
    <ds:schemaRef ds:uri="91f813ff-8a08-4f39-881d-370109a7bc1d"/>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D5C24C8F-7B02-4F6F-B9F0-4BEE59B64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813ff-8a08-4f39-881d-370109a7bc1d"/>
    <ds:schemaRef ds:uri="d4144467-c050-49c2-9c53-e141bea3e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97478F-5D1C-4934-9AC5-94A4E0BF4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LegalAid_PPT_Template_2020</Template>
  <TotalTime>210</TotalTime>
  <Words>1305</Words>
  <Application>Microsoft Macintosh PowerPoint</Application>
  <PresentationFormat>On-screen Show (4:3)</PresentationFormat>
  <Paragraphs>93</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LegalAidTemplate_2020</vt:lpstr>
      <vt:lpstr>Disability Waivers</vt:lpstr>
      <vt:lpstr>Issue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title</dc:title>
  <dc:creator>Cohen, Lisa</dc:creator>
  <cp:lastModifiedBy>Hulden, Maren</cp:lastModifiedBy>
  <cp:revision>1</cp:revision>
  <dcterms:created xsi:type="dcterms:W3CDTF">2020-02-24T20:52:29Z</dcterms:created>
  <dcterms:modified xsi:type="dcterms:W3CDTF">2021-01-19T23:07:15Z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0x01010018A94963E28B5C48B5D39AD698B29E09</vt:lpwstr>
  </property>
  <property fmtid="{D5CDD505-2E9C-101B-9397-08002B2CF9AE}" pid="3" name="TaxKeyword">
    <vt:lpwstr/>
  </property>
</Properties>
</file>