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6" r:id="rId5"/>
    <p:sldId id="262" r:id="rId6"/>
    <p:sldId id="265" r:id="rId7"/>
    <p:sldId id="261" r:id="rId8"/>
    <p:sldId id="267" r:id="rId9"/>
    <p:sldId id="26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3BD6AA48-E1D4-4748-B1CB-BC7A9F10840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B447F3E3-D806-4AD8-8927-F69718B3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1" tIns="93151" rIns="93151" bIns="9315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4ABC-8E76-4627-A1CE-378FDCEEC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D1929-5C96-4A6B-86A6-B3322E167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4AAE-CDB4-4A83-A293-46D226F5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CFE40-201A-4638-BD22-5F930BDB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2E91D-6984-49AC-8E7C-7AD1F87C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6044-FFD9-42D3-BE79-35ADA7F0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81019-390A-4192-BBAD-B869E4CDE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0A6B-5D5F-493E-B151-48F4CF07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D9DC-F1F7-49D5-AD53-394E6C24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E2E1B-A876-4A6B-B412-D7B0D840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281F8-5A42-4700-85A8-499BDB82B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2A5BF-49E4-48CD-97F2-71707FFF5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8971-40F5-4931-9A5D-56D30BDE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7FB16-D2DD-4D97-9DCA-F7AA581B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70FE-89FA-4C06-B812-EACFD8F9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9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63F9-4660-49CB-8C28-98F06154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73FE-EEE6-4CD4-B46B-1DCF11774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6C95-68A0-44AC-AD39-037EE20E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69A4C-015B-4BB8-AB46-23C5229D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4866-45BD-4BE6-83E0-418676DD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CB1-3689-4884-80CC-861CAFC1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BB21C-8DB9-4029-B151-3A304091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F7B8-CE03-4178-8A0D-6B072C2F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C8E0-ABDE-424D-94F3-494BF4B2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828BA-D977-40AE-99EB-227061C2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32B2-2CCF-4D18-8046-8E128658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1D9F-E6FA-4474-9CCF-6C08F654E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86F83-EE6C-466C-B995-7E3D4B105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C8F3B-F67B-4E47-B8F0-9C89E5D9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AC917-4CC1-4A13-9FC6-06F07059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9714-F398-40A5-80D8-2D577FB1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471F-A7D3-4371-889E-F4935A08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87AA6-8575-420E-98DC-EF1D9B3C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6EEEA-A242-4852-8962-76FA59729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98DC3-C16A-4CF6-A5E0-6BE5C83A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AADB7-EBF3-4BE3-B80C-7FFF968D1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4DCAF-A31E-47C7-BBD3-0CB303A0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3F95D-272D-48B9-BD3C-013FD75B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5A681-5929-46F8-BACB-76414C77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438A-6363-442A-8071-DC9F6F88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A8B8C-DEBB-4A6B-8951-B5CCDF88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8C313-59DA-4392-95BD-9795B0F0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F8E78-02DC-45D5-B851-CEA5A09D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0AFF9-8150-4088-9F1A-B09145C2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C9E4F-BB51-4FB6-A73C-7C09AA85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E565-3D04-4376-82CA-9501B456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6D4B-33B9-4E95-8A67-1698ED59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C7C5-72C5-481D-B3A1-D54D02FA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D8E39-4DD7-4744-92CE-4439B95BD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599B8-48C6-4DAB-8FBF-1267730A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26B2-5B57-4A7A-8D0C-9B34B0DA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DFDB7-80D5-4787-999D-5A135762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0BA4-DA7F-416E-8395-C8C11991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B56CE-AB07-4FA9-8672-1E95554A5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DCF22-14E7-4757-9049-543EEDC8A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8827B-C085-405A-91C1-D57B80A2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BB497-410B-4F2F-A4DE-A8577A9C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DE86-B74C-4521-94FA-D71BE8CE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B528E-F494-4C16-81D2-4406A3C5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66C4E-FF9A-46F7-8290-768976DD4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CC6A-625F-4939-A973-1A2CCA35A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69CC-CC50-460A-975C-AFF0FCDB3E1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5F7B-4C50-4183-B02D-52A5584BD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18C80-DFE0-4319-AE6E-4DBAEA1D8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288-23A8-4B8C-849A-F52E5A8D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F624-799A-4586-8241-5E3349B02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9F49D-C82E-44C4-A36D-D534520262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2E9D6-9D3A-4CAD-97D8-6144FE99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262255" y="2278577"/>
            <a:ext cx="5638800" cy="20286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br>
              <a:rPr lang="en-US" sz="5333">
                <a:solidFill>
                  <a:srgbClr val="FFFFFF"/>
                </a:solidFill>
              </a:rPr>
            </a:br>
            <a:br>
              <a:rPr lang="en-US" sz="5333">
                <a:solidFill>
                  <a:srgbClr val="FFFFFF"/>
                </a:solidFill>
              </a:rPr>
            </a:br>
            <a:r>
              <a:rPr lang="en-US" sz="5333">
                <a:solidFill>
                  <a:srgbClr val="FFFFFF"/>
                </a:solidFill>
              </a:rPr>
              <a:t>Building HOPE Project</a:t>
            </a:r>
            <a:br>
              <a:rPr lang="en-US" sz="5333">
                <a:solidFill>
                  <a:srgbClr val="FFFFFF"/>
                </a:solidFill>
              </a:rPr>
            </a:br>
            <a:endParaRPr lang="en-US" sz="5333" dirty="0">
              <a:solidFill>
                <a:srgbClr val="FFFFFF"/>
              </a:solidFill>
            </a:endParaRPr>
          </a:p>
        </p:txBody>
      </p:sp>
      <p:pic>
        <p:nvPicPr>
          <p:cNvPr id="3" name="Picture 2" descr="A person smiling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E08A0C9-9DC7-4A71-9F0A-A07EE3683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" y="314792"/>
            <a:ext cx="5656990" cy="6175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5D195D-546F-498F-97EC-C5B51A7C0A19}"/>
              </a:ext>
            </a:extLst>
          </p:cNvPr>
          <p:cNvSpPr txBox="1"/>
          <p:nvPr/>
        </p:nvSpPr>
        <p:spPr>
          <a:xfrm>
            <a:off x="5009900" y="697611"/>
            <a:ext cx="7182100" cy="517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8855" marR="229235">
              <a:lnSpc>
                <a:spcPct val="106000"/>
              </a:lnSpc>
              <a:spcBef>
                <a:spcPts val="2330"/>
              </a:spcBef>
            </a:pPr>
            <a:r>
              <a:rPr lang="en-US" sz="3100" b="1" dirty="0">
                <a:solidFill>
                  <a:srgbClr val="F37321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Youth homelessness is REAL.</a:t>
            </a:r>
          </a:p>
          <a:p>
            <a:pPr marL="998855" marR="229235">
              <a:lnSpc>
                <a:spcPct val="106000"/>
              </a:lnSpc>
              <a:spcBef>
                <a:spcPts val="233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37321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HOPE 4 </a:t>
            </a:r>
            <a:r>
              <a:rPr lang="en-US" sz="2400" b="1" spc="-30" dirty="0">
                <a:solidFill>
                  <a:srgbClr val="F37321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Youth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has continually expanded to meet the needs of young people experiencing homelessness in Anoka </a:t>
            </a:r>
            <a:r>
              <a:rPr lang="en-US" sz="2400" spc="-1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County,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but </a:t>
            </a:r>
            <a:r>
              <a:rPr lang="en-US" sz="2400" b="1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we’ve outgrown our footprint. </a:t>
            </a:r>
            <a:r>
              <a:rPr lang="en-US" sz="2400" spc="-4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We’re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ready to do more in a facility built with an eye to the future.</a:t>
            </a:r>
          </a:p>
          <a:p>
            <a:pPr marL="998855" marR="64770">
              <a:lnSpc>
                <a:spcPct val="106000"/>
              </a:lnSpc>
              <a:spcBef>
                <a:spcPts val="850"/>
              </a:spcBef>
              <a:spcAft>
                <a:spcPts val="0"/>
              </a:spcAft>
            </a:pPr>
            <a:endParaRPr lang="en-US" sz="1000" dirty="0">
              <a:solidFill>
                <a:srgbClr val="231F20"/>
              </a:solidFill>
              <a:effectLst/>
              <a:latin typeface="HelveticaNeue"/>
              <a:ea typeface="HelveticaNeue"/>
              <a:cs typeface="HelveticaNeue"/>
            </a:endParaRPr>
          </a:p>
          <a:p>
            <a:pPr marL="998855" marR="64770">
              <a:lnSpc>
                <a:spcPct val="106000"/>
              </a:lnSpc>
              <a:spcBef>
                <a:spcPts val="850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The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b="1" dirty="0">
                <a:solidFill>
                  <a:srgbClr val="55B2BA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Building</a:t>
            </a:r>
            <a:r>
              <a:rPr lang="en-US" sz="2400" b="1" spc="-80" dirty="0">
                <a:solidFill>
                  <a:srgbClr val="55B2BA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 </a:t>
            </a:r>
            <a:r>
              <a:rPr lang="en-US" sz="2400" b="1" dirty="0">
                <a:solidFill>
                  <a:srgbClr val="55B2BA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HOPE</a:t>
            </a:r>
            <a:r>
              <a:rPr lang="en-US" sz="2400" b="1" spc="-80" dirty="0">
                <a:solidFill>
                  <a:srgbClr val="55B2BA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 </a:t>
            </a:r>
            <a:r>
              <a:rPr lang="en-US" sz="2400" b="1" dirty="0">
                <a:solidFill>
                  <a:srgbClr val="55B2BA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Project</a:t>
            </a:r>
            <a:r>
              <a:rPr lang="en-US" sz="2400" b="1" spc="-105" dirty="0">
                <a:solidFill>
                  <a:srgbClr val="55B2BA"/>
                </a:solidFill>
                <a:effectLst/>
                <a:latin typeface="Arial" panose="020B0604020202020204" pitchFamily="34" charset="0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will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allow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us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to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share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our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successful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programs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with even more 16- to 24-year-olds who find themselves experiencing homelessness.</a:t>
            </a:r>
            <a:endParaRPr lang="en-US" sz="1800" dirty="0">
              <a:effectLst/>
              <a:latin typeface="HelveticaNeue"/>
              <a:ea typeface="HelveticaNeue"/>
              <a:cs typeface="Helvetica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F48D69-35C1-47FA-831C-C7D85AB392F5}"/>
              </a:ext>
            </a:extLst>
          </p:cNvPr>
          <p:cNvSpPr txBox="1"/>
          <p:nvPr/>
        </p:nvSpPr>
        <p:spPr>
          <a:xfrm>
            <a:off x="-198505" y="2540929"/>
            <a:ext cx="6093500" cy="357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marR="0">
              <a:spcBef>
                <a:spcPts val="54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F37321"/>
                </a:solidFill>
                <a:effectLst/>
                <a:latin typeface="HelveticaNeue"/>
                <a:ea typeface="Arial" panose="020B0604020202020204" pitchFamily="34" charset="0"/>
              </a:rPr>
              <a:t>OUR MISSION</a:t>
            </a:r>
            <a:endParaRPr lang="en-US" sz="3200" b="1" kern="0" dirty="0">
              <a:effectLst/>
              <a:latin typeface="HelveticaNeue"/>
              <a:ea typeface="Arial" panose="020B0604020202020204" pitchFamily="34" charset="0"/>
            </a:endParaRPr>
          </a:p>
          <a:p>
            <a:pPr marL="635000" marR="0">
              <a:spcBef>
                <a:spcPts val="325"/>
              </a:spcBef>
              <a:spcAft>
                <a:spcPts val="0"/>
              </a:spcAft>
            </a:pP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To provide pathways to end youth homelessness</a:t>
            </a:r>
          </a:p>
          <a:p>
            <a:pPr marL="0" marR="0">
              <a:spcBef>
                <a:spcPts val="15"/>
              </a:spcBef>
              <a:spcAft>
                <a:spcPts val="0"/>
              </a:spcAft>
            </a:pPr>
            <a:r>
              <a:rPr lang="en-US" sz="2400" dirty="0">
                <a:effectLst/>
                <a:latin typeface="HelveticaNeue"/>
                <a:ea typeface="HelveticaNeue"/>
                <a:cs typeface="HelveticaNeue"/>
              </a:rPr>
              <a:t> </a:t>
            </a:r>
            <a:endParaRPr lang="en-US" sz="2000" dirty="0">
              <a:effectLst/>
              <a:latin typeface="HelveticaNeue"/>
              <a:ea typeface="HelveticaNeue"/>
              <a:cs typeface="HelveticaNeue"/>
            </a:endParaRPr>
          </a:p>
          <a:p>
            <a:pPr marL="635000" marR="0">
              <a:spcBef>
                <a:spcPts val="5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F47523"/>
                </a:solidFill>
                <a:effectLst/>
                <a:latin typeface="HelveticaNeue"/>
                <a:ea typeface="Arial" panose="020B0604020202020204" pitchFamily="34" charset="0"/>
              </a:rPr>
              <a:t>OUR VISION</a:t>
            </a:r>
            <a:endParaRPr lang="en-US" sz="3200" b="1" kern="0" dirty="0">
              <a:effectLst/>
              <a:latin typeface="HelveticaNeue"/>
              <a:ea typeface="Arial" panose="020B0604020202020204" pitchFamily="34" charset="0"/>
            </a:endParaRPr>
          </a:p>
          <a:p>
            <a:pPr marL="635000" marR="0">
              <a:spcAft>
                <a:spcPts val="0"/>
              </a:spcAft>
            </a:pP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All youth will feel safe, valued, and supported while reaching their full potential. This begins with meeting their basic needs and leads to giving them the tools to thrive</a:t>
            </a:r>
            <a:r>
              <a:rPr lang="en-US" sz="18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HelveticaNeue"/>
              <a:ea typeface="HelveticaNeue"/>
              <a:cs typeface="Arial" panose="020B0604020202020204" pitchFamily="34" charset="0"/>
            </a:endParaRPr>
          </a:p>
          <a:p>
            <a:pPr marL="0" marR="0">
              <a:spcBef>
                <a:spcPts val="4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HelveticaNeue"/>
              <a:ea typeface="HelveticaNeue"/>
              <a:cs typeface="Arial" panose="020B06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05A159-4556-4C64-A748-F44678352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774" y="2690291"/>
            <a:ext cx="6550698" cy="4351338"/>
          </a:xfrm>
        </p:spPr>
        <p:txBody>
          <a:bodyPr/>
          <a:lstStyle/>
          <a:p>
            <a:pPr marL="406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0" dirty="0">
                <a:solidFill>
                  <a:srgbClr val="F37321"/>
                </a:solidFill>
                <a:effectLst/>
                <a:latin typeface="HelveticaNeue"/>
                <a:ea typeface="Arial" panose="020B0604020202020204" pitchFamily="34" charset="0"/>
              </a:rPr>
              <a:t>OUR STRATEGIC PRIORITIES</a:t>
            </a:r>
            <a:endParaRPr lang="en-US" sz="3200" b="1" kern="0" dirty="0">
              <a:effectLst/>
              <a:latin typeface="HelveticaNeue"/>
              <a:ea typeface="Arial" panose="020B0604020202020204" pitchFamily="34" charset="0"/>
            </a:endParaRPr>
          </a:p>
          <a:p>
            <a:pPr marL="1097280" lvl="1" indent="-342900">
              <a:spcBef>
                <a:spcPts val="90"/>
              </a:spcBef>
              <a:buClr>
                <a:srgbClr val="231F20"/>
              </a:buClr>
              <a:buSzPts val="1500"/>
              <a:buFont typeface="+mj-lt"/>
              <a:buAutoNum type="arabicPeriod"/>
              <a:tabLst>
                <a:tab pos="967740" algn="l"/>
              </a:tabLst>
            </a:pP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Deepen our impact through high quality, high-impact programs and</a:t>
            </a:r>
            <a:r>
              <a:rPr lang="en-US" sz="2000" spc="-13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services</a:t>
            </a:r>
          </a:p>
          <a:p>
            <a:pPr marL="1097280" lvl="1" indent="-342900">
              <a:buClr>
                <a:srgbClr val="231F20"/>
              </a:buClr>
              <a:buSzPts val="1500"/>
              <a:buFont typeface="+mj-lt"/>
              <a:buAutoNum type="arabicPeriod"/>
              <a:tabLst>
                <a:tab pos="979805" algn="l"/>
              </a:tabLst>
            </a:pP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Create a diverse, equitable, and inclusive</a:t>
            </a:r>
            <a:r>
              <a:rPr lang="en-US" sz="2000" spc="-75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organization</a:t>
            </a:r>
          </a:p>
          <a:p>
            <a:pPr marL="1097280" lvl="1" indent="-342900">
              <a:buClr>
                <a:srgbClr val="231F20"/>
              </a:buClr>
              <a:buSzPts val="1500"/>
              <a:buFont typeface="+mj-lt"/>
              <a:buAutoNum type="arabicPeriod"/>
              <a:tabLst>
                <a:tab pos="979805" algn="l"/>
              </a:tabLst>
            </a:pP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Strengthen business practices to support high</a:t>
            </a:r>
            <a:r>
              <a:rPr lang="en-US" sz="2000" spc="-85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HelveticaNeue"/>
                <a:ea typeface="HelveticaNeue"/>
                <a:cs typeface="Arial" panose="020B0604020202020204" pitchFamily="34" charset="0"/>
              </a:rPr>
              <a:t>performance</a:t>
            </a:r>
          </a:p>
          <a:p>
            <a:pPr marL="0" indent="0">
              <a:buNone/>
            </a:pPr>
            <a:r>
              <a:rPr lang="en-US" sz="2800" b="1" kern="0" dirty="0">
                <a:solidFill>
                  <a:srgbClr val="F37321"/>
                </a:solidFill>
                <a:effectLst/>
                <a:latin typeface="HelveticaNeue"/>
                <a:ea typeface="Arial" panose="020B0604020202020204" pitchFamily="34" charset="0"/>
              </a:rPr>
              <a:t>     </a:t>
            </a:r>
            <a:r>
              <a:rPr lang="en-US" sz="3200" b="1" kern="0" dirty="0">
                <a:solidFill>
                  <a:srgbClr val="F37321"/>
                </a:solidFill>
                <a:latin typeface="HelveticaNeue"/>
                <a:ea typeface="Arial" panose="020B0604020202020204" pitchFamily="34" charset="0"/>
              </a:rPr>
              <a:t>OPERATIONAL FACILITIES</a:t>
            </a:r>
            <a:endParaRPr lang="en-US" sz="3200" b="1" kern="0" dirty="0">
              <a:effectLst/>
              <a:latin typeface="HelveticaNeue"/>
              <a:ea typeface="Arial" panose="020B0604020202020204" pitchFamily="34" charset="0"/>
            </a:endParaRPr>
          </a:p>
          <a:p>
            <a:pPr lvl="2"/>
            <a:r>
              <a:rPr lang="en-US" dirty="0">
                <a:latin typeface="HelveticaNeue"/>
              </a:rPr>
              <a:t>Drop-In Center</a:t>
            </a:r>
          </a:p>
          <a:p>
            <a:pPr lvl="2"/>
            <a:r>
              <a:rPr lang="en-US" dirty="0">
                <a:latin typeface="HelveticaNeue"/>
              </a:rPr>
              <a:t>HOPE Place</a:t>
            </a:r>
          </a:p>
        </p:txBody>
      </p:sp>
      <p:pic>
        <p:nvPicPr>
          <p:cNvPr id="20" name="Picture 19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872AE51A-EDF3-4780-8918-1F688AC35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06" y="303969"/>
            <a:ext cx="7484276" cy="1733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7F0AFD-B84B-4600-87E3-8AA6224F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83" y="511259"/>
            <a:ext cx="2443474" cy="13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9">
            <a:extLst>
              <a:ext uri="{FF2B5EF4-FFF2-40B4-BE49-F238E27FC236}">
                <a16:creationId xmlns:a16="http://schemas.microsoft.com/office/drawing/2014/main" id="{04E4EB86-D9C2-4187-B5FD-99906E92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FF6600"/>
                </a:solidFill>
                <a:latin typeface="HelveticaNeue"/>
              </a:rPr>
              <a:t>2021 Drop-In Center Impact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A52B38-DF6A-4115-9D34-B18AED8B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5231" y="2283745"/>
            <a:ext cx="9470736" cy="591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61% Anoka </a:t>
            </a:r>
            <a:r>
              <a:rPr lang="en-US" dirty="0" err="1"/>
              <a:t>Cty</a:t>
            </a:r>
            <a:r>
              <a:rPr lang="en-US" dirty="0"/>
              <a:t>  * 19% Hennepin </a:t>
            </a:r>
            <a:r>
              <a:rPr lang="en-US" dirty="0" err="1"/>
              <a:t>Cty</a:t>
            </a:r>
            <a:r>
              <a:rPr lang="en-US" dirty="0"/>
              <a:t> * 13% Ramsey </a:t>
            </a:r>
            <a:r>
              <a:rPr lang="en-US" dirty="0" err="1"/>
              <a:t>Cty</a:t>
            </a:r>
            <a:r>
              <a:rPr lang="en-US" dirty="0"/>
              <a:t> * 7% Other </a:t>
            </a:r>
            <a:r>
              <a:rPr lang="en-US" dirty="0" err="1"/>
              <a:t>Cty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46F65F4-D139-49EA-9B4C-1A3B2EB5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3173412"/>
            <a:ext cx="5157787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effectLst/>
                <a:latin typeface="HelveticaNeue"/>
                <a:ea typeface="HelveticaNeue"/>
                <a:cs typeface="HelveticaNeue"/>
              </a:rPr>
              <a:t>Youth Demographics</a:t>
            </a:r>
          </a:p>
          <a:p>
            <a:pPr marL="0" indent="0">
              <a:buNone/>
            </a:pPr>
            <a:endParaRPr lang="en-US" sz="500" b="1" dirty="0">
              <a:effectLst/>
              <a:latin typeface="HelveticaNeue"/>
              <a:ea typeface="HelveticaNeue"/>
              <a:cs typeface="HelveticaNeue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20% Under 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20% Young parents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58%</a:t>
            </a:r>
            <a:r>
              <a:rPr lang="en-US" sz="2800" spc="5" dirty="0"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BIPOC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56%</a:t>
            </a:r>
            <a:r>
              <a:rPr lang="en-US" sz="2800" spc="40" dirty="0"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Female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42% Male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2% Nonbinary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19% LGBTQ </a:t>
            </a:r>
            <a:r>
              <a:rPr lang="en-US" sz="3100" dirty="0">
                <a:effectLst/>
                <a:latin typeface="HelveticaNeue"/>
                <a:ea typeface="HelveticaNeue"/>
                <a:cs typeface="HelveticaNeue"/>
              </a:rPr>
              <a:t>	</a:t>
            </a:r>
            <a:endParaRPr lang="en-US" sz="3100" dirty="0">
              <a:latin typeface="HelveticaNeue"/>
              <a:ea typeface="HelveticaNeue"/>
              <a:cs typeface="HelveticaNeue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effectLst/>
              <a:latin typeface="HelveticaNeue"/>
              <a:ea typeface="HelveticaNeue"/>
              <a:cs typeface="HelveticaNeue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75ECA-1AFA-4009-8DE6-35DC47C44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11927" y="1847720"/>
            <a:ext cx="8944841" cy="5100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314 youth served, 45% Increase in visit over 2020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C2D7C00-566A-4F5A-ABC2-5345C92AA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0599" y="3099102"/>
            <a:ext cx="5183188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effectLst/>
                <a:latin typeface="HelveticaNeue"/>
                <a:ea typeface="HelveticaNeue"/>
                <a:cs typeface="HelveticaNeue"/>
              </a:rPr>
              <a:t>Services and Support</a:t>
            </a:r>
          </a:p>
          <a:p>
            <a:pPr marL="0" indent="0">
              <a:buNone/>
            </a:pPr>
            <a:endParaRPr lang="en-US" sz="600" dirty="0">
              <a:effectLst/>
              <a:latin typeface="HelveticaNeue"/>
              <a:ea typeface="HelveticaNeue"/>
              <a:cs typeface="HelveticaNeue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200 youth helped through 1,100 hours of case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1,450 Meals served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1,422 Grab-and-go food/hygiene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840 Visits to clothing closet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250 hours of internet access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HelveticaNeue"/>
                <a:ea typeface="HelveticaNeue"/>
                <a:cs typeface="HelveticaNeue"/>
              </a:rPr>
              <a:t>162 On-site partner 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HelveticaNeue"/>
                <a:ea typeface="HelveticaNeue"/>
                <a:cs typeface="HelveticaNeue"/>
              </a:rPr>
              <a:t>350 Referrals to outside agencies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effectLst/>
              <a:latin typeface="HelveticaNeue"/>
              <a:ea typeface="HelveticaNeue"/>
              <a:cs typeface="HelveticaNeue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F18C776D-6B9A-405F-A202-E31E54EF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8" y="365125"/>
            <a:ext cx="223604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9786-A4AF-4300-8B82-DAD8D370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>
                <a:solidFill>
                  <a:srgbClr val="FF6600"/>
                </a:solidFill>
                <a:latin typeface="HelveticaNeue"/>
              </a:rPr>
              <a:t>Our Approach</a:t>
            </a:r>
            <a:endParaRPr lang="en-US" b="1" dirty="0">
              <a:solidFill>
                <a:srgbClr val="FF6600"/>
              </a:solidFill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B266-0654-40FA-A19F-EF7C7D51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29" y="1690688"/>
            <a:ext cx="10515600" cy="5380892"/>
          </a:xfrm>
        </p:spPr>
        <p:txBody>
          <a:bodyPr>
            <a:normAutofit/>
          </a:bodyPr>
          <a:lstStyle/>
          <a:p>
            <a:pPr marL="406400" marR="0" indent="0">
              <a:lnSpc>
                <a:spcPct val="102000"/>
              </a:lnSpc>
              <a:spcBef>
                <a:spcPts val="325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31F20"/>
              </a:solidFill>
              <a:latin typeface="HelveticaNeue"/>
              <a:ea typeface="HelveticaNeue"/>
              <a:cs typeface="HelveticaNeue"/>
            </a:endParaRPr>
          </a:p>
          <a:p>
            <a:pPr marL="406400" marR="0" indent="0">
              <a:lnSpc>
                <a:spcPct val="102000"/>
              </a:lnSpc>
              <a:spcBef>
                <a:spcPts val="325"/>
              </a:spcBef>
              <a:spcAft>
                <a:spcPts val="0"/>
              </a:spcAft>
              <a:buNone/>
            </a:pPr>
            <a:endParaRPr lang="en-US" sz="600" dirty="0">
              <a:solidFill>
                <a:srgbClr val="231F20"/>
              </a:solidFill>
              <a:effectLst/>
              <a:latin typeface="HelveticaNeue"/>
              <a:ea typeface="HelveticaNeue"/>
              <a:cs typeface="HelveticaNeue"/>
            </a:endParaRPr>
          </a:p>
          <a:p>
            <a:pPr marL="406400" marR="0" indent="0">
              <a:lnSpc>
                <a:spcPct val="102000"/>
              </a:lnSpc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The young people we see at HOPE 4 </a:t>
            </a:r>
            <a:r>
              <a:rPr lang="en-US" sz="2100" spc="-2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Youth </a:t>
            </a:r>
            <a:r>
              <a:rPr lang="en-US" sz="21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carry many burdens. </a:t>
            </a:r>
            <a:r>
              <a:rPr lang="en-US" sz="2100" spc="-3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We </a:t>
            </a:r>
            <a:r>
              <a:rPr lang="en-US" sz="21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recognize that every young person is on their own journey — no two stories are the same. </a:t>
            </a:r>
            <a:r>
              <a:rPr lang="en-US" sz="2100" spc="-35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We </a:t>
            </a:r>
            <a:r>
              <a:rPr lang="en-US" sz="21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are one touchpoint on their journey.</a:t>
            </a:r>
            <a:r>
              <a:rPr lang="en-US" sz="2100" dirty="0">
                <a:latin typeface="HelveticaNeue"/>
                <a:ea typeface="HelveticaNeue"/>
                <a:cs typeface="HelveticaNeue"/>
              </a:rPr>
              <a:t>  </a:t>
            </a:r>
            <a:r>
              <a:rPr lang="en-US" sz="21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As such, we have a four-fold approach when walking alongside youth. </a:t>
            </a:r>
            <a:r>
              <a:rPr lang="en-US" sz="13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1</a:t>
            </a:r>
          </a:p>
          <a:p>
            <a:pPr marL="406400" marR="0" indent="0">
              <a:spcBef>
                <a:spcPts val="445"/>
              </a:spcBef>
              <a:spcAft>
                <a:spcPts val="0"/>
              </a:spcAft>
              <a:buNone/>
            </a:pPr>
            <a:endParaRPr lang="en-US" sz="1100" dirty="0">
              <a:effectLst/>
              <a:latin typeface="HelveticaNeue"/>
              <a:ea typeface="HelveticaNeue"/>
              <a:cs typeface="HelveticaNeue"/>
            </a:endParaRPr>
          </a:p>
          <a:p>
            <a:pPr marL="1257300" lvl="2" indent="-342900">
              <a:spcBef>
                <a:spcPts val="485"/>
              </a:spcBef>
              <a:buFont typeface="+mj-lt"/>
              <a:buAutoNum type="arabicParenR"/>
              <a:tabLst>
                <a:tab pos="1016000" algn="l"/>
              </a:tabLst>
            </a:pPr>
            <a:r>
              <a:rPr lang="en-US" sz="2800" b="1" dirty="0">
                <a:solidFill>
                  <a:srgbClr val="72489D"/>
                </a:solidFill>
                <a:effectLst/>
                <a:latin typeface="HelveticaNeue"/>
                <a:ea typeface="HelveticaNeue"/>
                <a:cs typeface="HelveticaNeue"/>
              </a:rPr>
              <a:t>Trauma-Informed</a:t>
            </a:r>
            <a:r>
              <a:rPr lang="en-US" sz="2800" b="1" spc="-30" dirty="0">
                <a:solidFill>
                  <a:srgbClr val="72489D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800" b="1" dirty="0">
                <a:solidFill>
                  <a:srgbClr val="72489D"/>
                </a:solidFill>
                <a:effectLst/>
                <a:latin typeface="HelveticaNeue"/>
                <a:ea typeface="HelveticaNeue"/>
                <a:cs typeface="HelveticaNeue"/>
              </a:rPr>
              <a:t>Care</a:t>
            </a:r>
            <a:r>
              <a:rPr lang="en-US" sz="2800" b="1" spc="-25" dirty="0">
                <a:solidFill>
                  <a:srgbClr val="72489D"/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800" b="1" dirty="0">
                <a:solidFill>
                  <a:srgbClr val="72489D"/>
                </a:solidFill>
                <a:effectLst/>
                <a:latin typeface="HelveticaNeue"/>
                <a:ea typeface="HelveticaNeue"/>
                <a:cs typeface="HelveticaNeue"/>
              </a:rPr>
              <a:t>(TIC)</a:t>
            </a:r>
          </a:p>
          <a:p>
            <a:pPr marL="1257300" lvl="2" indent="-342900">
              <a:spcBef>
                <a:spcPts val="485"/>
              </a:spcBef>
              <a:buFont typeface="+mj-lt"/>
              <a:buAutoNum type="arabicParenR"/>
              <a:tabLst>
                <a:tab pos="1016000" algn="l"/>
              </a:tabLs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Neue"/>
                <a:ea typeface="HelveticaNeue"/>
                <a:cs typeface="HelveticaNeue"/>
              </a:rPr>
              <a:t>Strengths-Based</a:t>
            </a:r>
          </a:p>
          <a:p>
            <a:pPr marL="1257300" lvl="2" indent="-342900">
              <a:spcBef>
                <a:spcPts val="485"/>
              </a:spcBef>
              <a:buFont typeface="+mj-lt"/>
              <a:buAutoNum type="arabicParenR"/>
              <a:tabLst>
                <a:tab pos="1016000" algn="l"/>
              </a:tabLst>
            </a:pPr>
            <a:r>
              <a:rPr lang="en-US" sz="2800" b="1" dirty="0">
                <a:solidFill>
                  <a:srgbClr val="B52144"/>
                </a:solidFill>
                <a:effectLst/>
                <a:latin typeface="HelveticaNeue"/>
                <a:ea typeface="HelveticaNeue"/>
                <a:cs typeface="HelveticaNeue"/>
              </a:rPr>
              <a:t>Client-Centered </a:t>
            </a:r>
            <a:endParaRPr lang="en-US" sz="2800" dirty="0">
              <a:solidFill>
                <a:srgbClr val="231F20"/>
              </a:solidFill>
              <a:effectLst/>
              <a:latin typeface="HelveticaNeue"/>
              <a:ea typeface="HelveticaNeue"/>
              <a:cs typeface="HelveticaNeue"/>
            </a:endParaRPr>
          </a:p>
          <a:p>
            <a:pPr marL="1257300" marR="243840" lvl="2" indent="-342900">
              <a:lnSpc>
                <a:spcPct val="102000"/>
              </a:lnSpc>
              <a:spcBef>
                <a:spcPts val="440"/>
              </a:spcBef>
              <a:buFont typeface="+mj-lt"/>
              <a:buAutoNum type="arabicParenR"/>
              <a:tabLst>
                <a:tab pos="1016000" algn="l"/>
              </a:tabLs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HelveticaNeue"/>
                <a:ea typeface="HelveticaNeue"/>
                <a:cs typeface="HelveticaNeue"/>
              </a:rPr>
              <a:t>Harm</a:t>
            </a:r>
            <a:r>
              <a:rPr lang="en-US" sz="2800" b="1" spc="-35" dirty="0">
                <a:solidFill>
                  <a:schemeClr val="accent2">
                    <a:lumMod val="75000"/>
                  </a:schemeClr>
                </a:solidFill>
                <a:effectLst/>
                <a:latin typeface="HelveticaNeue"/>
                <a:ea typeface="HelveticaNeue"/>
                <a:cs typeface="HelveticaNeue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HelveticaNeue"/>
                <a:ea typeface="HelveticaNeue"/>
                <a:cs typeface="HelveticaNeue"/>
              </a:rPr>
              <a:t>Reduction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HelveticaNeue"/>
              <a:ea typeface="HelveticaNeue"/>
              <a:cs typeface="HelveticaNeue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HelveticaNeue"/>
              <a:ea typeface="HelveticaNeue"/>
              <a:cs typeface="HelveticaNeu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HelveticaNeue"/>
              <a:ea typeface="HelveticaNeue"/>
              <a:cs typeface="HelveticaNeue"/>
            </a:endParaRPr>
          </a:p>
          <a:p>
            <a:pPr marL="634365" marR="282575" indent="0">
              <a:lnSpc>
                <a:spcPct val="101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1 - Informed by “Measuring Up: Youth-level Outcomes and Measures for Systems Response to </a:t>
            </a:r>
            <a:r>
              <a:rPr lang="en-US" sz="1000" spc="-2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Youth </a:t>
            </a:r>
            <a:r>
              <a:rPr lang="en-US" sz="10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Homeless- ness” from the University of Chicago, and the 2014 publication “9 Evidence-Based Principles to Help </a:t>
            </a:r>
            <a:r>
              <a:rPr lang="en-US" sz="1000" spc="-2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Youth </a:t>
            </a:r>
            <a:r>
              <a:rPr lang="en-US" sz="1000" dirty="0">
                <a:solidFill>
                  <a:srgbClr val="231F20"/>
                </a:solidFill>
                <a:effectLst/>
                <a:latin typeface="HelveticaNeue"/>
                <a:ea typeface="HelveticaNeue"/>
                <a:cs typeface="HelveticaNeue"/>
              </a:rPr>
              <a:t>Overcome Homelessness.</a:t>
            </a:r>
            <a:endParaRPr lang="en-US" sz="1000" dirty="0">
              <a:effectLst/>
              <a:latin typeface="HelveticaNeue"/>
              <a:ea typeface="HelveticaNeue"/>
              <a:cs typeface="Helvetica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27BA2-F122-4F19-8B9B-7EA63B02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9" y="226409"/>
            <a:ext cx="6370872" cy="1464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6FF34-EDE1-4448-8DCB-C4AA57A0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94" y="5017410"/>
            <a:ext cx="169483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7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C94C0-7301-4F70-BFCF-6F63D939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HOPE 4 Youth FUTURE</a:t>
            </a:r>
            <a:br>
              <a:rPr lang="en-US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8B9E-4A76-4CC8-B76D-2DE041A3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167" y="541748"/>
            <a:ext cx="8839201" cy="5585619"/>
          </a:xfrm>
        </p:spPr>
        <p:txBody>
          <a:bodyPr anchor="ctr">
            <a:normAutofit/>
          </a:bodyPr>
          <a:lstStyle/>
          <a:p>
            <a:pPr marL="914400" marR="1859915" lvl="2" indent="0">
              <a:spcBef>
                <a:spcPts val="530"/>
              </a:spcBef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HelveticaNeue"/>
                <a:cs typeface="HelveticaNeue"/>
              </a:rPr>
              <a:t>Our ability to support even more young people with our proven strategies is constrained only by an existing rental facility with no capacity for expansion.</a:t>
            </a:r>
            <a:endParaRPr lang="en-US" sz="2400" dirty="0">
              <a:effectLst/>
              <a:latin typeface="HelveticaNeue"/>
              <a:ea typeface="HelveticaNeue"/>
              <a:cs typeface="HelveticaNeue"/>
            </a:endParaRPr>
          </a:p>
          <a:p>
            <a:pPr marL="0" marR="714375" indent="0" algn="ctr">
              <a:spcBef>
                <a:spcPts val="525"/>
              </a:spcBef>
              <a:spcAft>
                <a:spcPts val="0"/>
              </a:spcAft>
              <a:buNone/>
            </a:pPr>
            <a:endParaRPr lang="en-US" sz="1400" dirty="0">
              <a:latin typeface="HelveticaNeue"/>
              <a:ea typeface="HelveticaNeue"/>
              <a:cs typeface="HelveticaNeue"/>
            </a:endParaRPr>
          </a:p>
          <a:p>
            <a:pPr marL="0" marR="714375" indent="0">
              <a:spcBef>
                <a:spcPts val="52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HelveticaNeue"/>
                <a:ea typeface="HelveticaNeue"/>
                <a:cs typeface="HelveticaNeue"/>
              </a:rPr>
              <a:t>     A new center would also expand access to our life-changing services that    </a:t>
            </a:r>
          </a:p>
          <a:p>
            <a:pPr marL="0" marR="714375" indent="0">
              <a:spcBef>
                <a:spcPts val="525"/>
              </a:spcBef>
              <a:spcAft>
                <a:spcPts val="0"/>
              </a:spcAft>
              <a:buNone/>
            </a:pPr>
            <a:r>
              <a:rPr lang="en-US" sz="1800" dirty="0">
                <a:latin typeface="HelveticaNeue"/>
                <a:ea typeface="HelveticaNeue"/>
                <a:cs typeface="HelveticaNeue"/>
              </a:rPr>
              <a:t>                                            </a:t>
            </a:r>
            <a:r>
              <a:rPr lang="en-US" sz="1800" dirty="0">
                <a:effectLst/>
                <a:latin typeface="HelveticaNeue"/>
                <a:ea typeface="HelveticaNeue"/>
                <a:cs typeface="HelveticaNeue"/>
              </a:rPr>
              <a:t>focus on creating:</a:t>
            </a:r>
          </a:p>
          <a:p>
            <a:pPr marL="0" marR="714375" indent="0" algn="ctr">
              <a:spcBef>
                <a:spcPts val="525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HelveticaNeue"/>
              <a:ea typeface="HelveticaNeue"/>
              <a:cs typeface="HelveticaNeue"/>
            </a:endParaRPr>
          </a:p>
          <a:p>
            <a:pPr marL="1435100" lvl="3" indent="0">
              <a:spcBef>
                <a:spcPts val="380"/>
              </a:spcBef>
              <a:buNone/>
            </a:pPr>
            <a:r>
              <a:rPr lang="en-US" sz="2000" b="1" dirty="0">
                <a:effectLst/>
                <a:latin typeface="Wingdings 3" panose="05040102010807070707" pitchFamily="18" charset="2"/>
                <a:ea typeface="HelveticaNeue"/>
                <a:cs typeface="HelveticaNeue"/>
              </a:rPr>
              <a:t></a:t>
            </a:r>
            <a:r>
              <a:rPr lang="en-US" sz="2000" b="1" spc="-325" dirty="0">
                <a:effectLst/>
                <a:latin typeface="Times New Roman" panose="02020603050405020304" pitchFamily="18" charset="0"/>
                <a:ea typeface="HelveticaNeue"/>
                <a:cs typeface="HelveticaNeue"/>
              </a:rPr>
              <a:t>      </a:t>
            </a: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Ongoing basic-needs support</a:t>
            </a:r>
          </a:p>
          <a:p>
            <a:pPr marL="1435100" lvl="3" indent="0">
              <a:spcBef>
                <a:spcPts val="240"/>
              </a:spcBef>
              <a:buNone/>
            </a:pPr>
            <a:r>
              <a:rPr lang="en-US" sz="2000" b="1" dirty="0">
                <a:effectLst/>
                <a:latin typeface="Wingdings 3" panose="05040102010807070707" pitchFamily="18" charset="2"/>
                <a:ea typeface="HelveticaNeue"/>
                <a:cs typeface="HelveticaNeue"/>
              </a:rPr>
              <a:t></a:t>
            </a:r>
            <a:r>
              <a:rPr lang="en-US" sz="2000" b="1" spc="-260" dirty="0">
                <a:effectLst/>
                <a:latin typeface="Times New Roman" panose="02020603050405020304" pitchFamily="18" charset="0"/>
                <a:ea typeface="HelveticaNeue"/>
                <a:cs typeface="HelveticaNeue"/>
              </a:rPr>
              <a:t>     </a:t>
            </a: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Stable housing</a:t>
            </a:r>
          </a:p>
          <a:p>
            <a:pPr marL="1435100" lvl="3" indent="0">
              <a:spcBef>
                <a:spcPts val="240"/>
              </a:spcBef>
              <a:buNone/>
            </a:pPr>
            <a:r>
              <a:rPr lang="en-US" sz="2000" b="1" dirty="0">
                <a:effectLst/>
                <a:latin typeface="Wingdings 3" panose="05040102010807070707" pitchFamily="18" charset="2"/>
                <a:ea typeface="HelveticaNeue"/>
                <a:cs typeface="HelveticaNeue"/>
              </a:rPr>
              <a:t>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HelveticaNeue"/>
                <a:cs typeface="HelveticaNeue"/>
              </a:rPr>
              <a:t>   </a:t>
            </a: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Employment</a:t>
            </a:r>
          </a:p>
          <a:p>
            <a:pPr marL="1778000" lvl="3" indent="-342900">
              <a:spcBef>
                <a:spcPts val="245"/>
              </a:spcBef>
              <a:buFont typeface="Wingdings 3" panose="05040102010807070707" pitchFamily="18" charset="2"/>
              <a:buChar char=""/>
            </a:pP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Education</a:t>
            </a:r>
          </a:p>
          <a:p>
            <a:pPr marL="1778000" lvl="3" indent="-342900">
              <a:spcBef>
                <a:spcPts val="240"/>
              </a:spcBef>
              <a:buFont typeface="Wingdings 3" panose="05040102010807070707" pitchFamily="18" charset="2"/>
              <a:buChar char=""/>
            </a:pP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Healthy connections</a:t>
            </a:r>
          </a:p>
          <a:p>
            <a:pPr marL="1778000" lvl="3" indent="-342900">
              <a:spcBef>
                <a:spcPts val="240"/>
              </a:spcBef>
              <a:buFont typeface="Wingdings 3" panose="05040102010807070707" pitchFamily="18" charset="2"/>
              <a:buChar char=""/>
            </a:pP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Social and emotional </a:t>
            </a:r>
          </a:p>
          <a:p>
            <a:pPr marL="1435100" lvl="3" indent="0">
              <a:spcBef>
                <a:spcPts val="240"/>
              </a:spcBef>
              <a:buNone/>
            </a:pPr>
            <a:r>
              <a:rPr lang="en-US" sz="2000" b="1" dirty="0">
                <a:latin typeface="HelveticaNeue"/>
                <a:ea typeface="HelveticaNeue"/>
                <a:cs typeface="HelveticaNeue"/>
              </a:rPr>
              <a:t>        </a:t>
            </a:r>
            <a:r>
              <a:rPr lang="en-US" sz="2000" b="1" dirty="0">
                <a:effectLst/>
                <a:latin typeface="HelveticaNeue"/>
                <a:ea typeface="HelveticaNeue"/>
                <a:cs typeface="HelveticaNeue"/>
              </a:rPr>
              <a:t>well-being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926912AD-4AD2-4F7C-B98A-CAF966B5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34" y="3892035"/>
            <a:ext cx="3541484" cy="280642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76976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06B67-4463-42B9-8775-220A700D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765" y="13855"/>
            <a:ext cx="6984510" cy="1807305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6600"/>
                </a:solidFill>
                <a:latin typeface="HelveticaNeue"/>
              </a:rPr>
              <a:t>Building HOPE 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AE920-349C-428F-936C-32FAA0DB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78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Shape 61">
            <a:extLst>
              <a:ext uri="{FF2B5EF4-FFF2-40B4-BE49-F238E27FC236}">
                <a16:creationId xmlns:a16="http://schemas.microsoft.com/office/drawing/2014/main" id="{9551ABAE-3384-41DA-A09C-2D8A33E92E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476" y="1331401"/>
            <a:ext cx="5776210" cy="461697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Located in Anoka County 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10,000-15,000 Square Foot facility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Primary site of Drop-in Center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Primary site of Administrative office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Expansion in partner collaboration and youth engagement 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Site – on public transportation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Expansion for growth in future years </a:t>
            </a:r>
          </a:p>
          <a:p>
            <a:pPr marL="368300">
              <a:buFont typeface="Wingdings" panose="05000000000000000000" pitchFamily="2" charset="2"/>
              <a:buChar char="Ø"/>
            </a:pPr>
            <a:r>
              <a:rPr lang="en" sz="2400" b="1" dirty="0">
                <a:latin typeface="HelveticaNeue"/>
              </a:rPr>
              <a:t>$8M purchase and renovation</a:t>
            </a:r>
          </a:p>
          <a:p>
            <a:pPr marL="368300">
              <a:buFont typeface="Wingdings" panose="05000000000000000000" pitchFamily="2" charset="2"/>
              <a:buChar char="Ø"/>
            </a:pPr>
            <a:endParaRPr lang="en" sz="2400" b="1" dirty="0">
              <a:latin typeface="HelveticaNeue"/>
            </a:endParaRPr>
          </a:p>
          <a:p>
            <a:pPr marL="368300">
              <a:buFont typeface="Wingdings" panose="05000000000000000000" pitchFamily="2" charset="2"/>
              <a:buChar char="q"/>
            </a:pPr>
            <a:endParaRPr lang="en" sz="1900" b="1" dirty="0"/>
          </a:p>
          <a:p>
            <a:pPr marL="800100"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" sz="19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133C7-AF5A-4D72-B09D-21A652AC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51" y="5726659"/>
            <a:ext cx="169483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96C1-9380-467B-9C96-5A8C041F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Story of SUCCESS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3F608F-5C86-4DBB-B325-1E3F42BE7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9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9E733-B685-400B-9A73-3CA60F87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643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29FDAC-FA47-4B4A-9567-15A41E3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88" y="2534746"/>
            <a:ext cx="5308783" cy="1224977"/>
          </a:xfrm>
        </p:spPr>
        <p:txBody>
          <a:bodyPr anchor="b">
            <a:normAutofit fontScale="90000"/>
          </a:bodyPr>
          <a:lstStyle/>
          <a:p>
            <a:br>
              <a:rPr lang="en-US" sz="1500" b="1" dirty="0">
                <a:solidFill>
                  <a:srgbClr val="FF6600"/>
                </a:solidFill>
                <a:latin typeface="HelveticaNeue"/>
                <a:ea typeface="Arial" panose="020B0604020202020204" pitchFamily="34" charset="0"/>
              </a:rPr>
            </a:br>
            <a:r>
              <a:rPr lang="en-US" sz="4000" b="1" dirty="0">
                <a:solidFill>
                  <a:srgbClr val="FF6600"/>
                </a:solidFill>
                <a:latin typeface="HelveticaNeue"/>
                <a:ea typeface="Arial" panose="020B0604020202020204" pitchFamily="34" charset="0"/>
              </a:rPr>
              <a:t>Building HOPE </a:t>
            </a:r>
            <a:br>
              <a:rPr lang="en-US" sz="4000" b="1" dirty="0">
                <a:solidFill>
                  <a:srgbClr val="FF6600"/>
                </a:solidFill>
                <a:latin typeface="HelveticaNeue"/>
                <a:ea typeface="Arial" panose="020B0604020202020204" pitchFamily="34" charset="0"/>
              </a:rPr>
            </a:br>
            <a:r>
              <a:rPr lang="en-US" sz="4000" b="1" dirty="0">
                <a:solidFill>
                  <a:srgbClr val="FF6600"/>
                </a:solidFill>
                <a:latin typeface="HelveticaNeue"/>
                <a:ea typeface="Arial" panose="020B0604020202020204" pitchFamily="34" charset="0"/>
              </a:rPr>
              <a:t>Project</a:t>
            </a:r>
            <a:br>
              <a:rPr lang="en-US" sz="3600" b="1" dirty="0">
                <a:solidFill>
                  <a:srgbClr val="FF6600"/>
                </a:solidFill>
                <a:effectLst/>
                <a:latin typeface="HelveticaNeue"/>
                <a:ea typeface="Arial" panose="020B0604020202020204" pitchFamily="34" charset="0"/>
              </a:rPr>
            </a:br>
            <a:endParaRPr lang="en-US" sz="1500" dirty="0">
              <a:solidFill>
                <a:srgbClr val="FF6600"/>
              </a:solidFill>
              <a:latin typeface="HelveticaNeu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AE44-90E1-49F5-9D4B-0A50AF61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29" y="3429000"/>
            <a:ext cx="3900869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4800" b="1" dirty="0">
                <a:solidFill>
                  <a:srgbClr val="FF6600"/>
                </a:solidFill>
                <a:latin typeface="HelveticaNeue"/>
              </a:rPr>
              <a:t>Questions?</a:t>
            </a:r>
          </a:p>
          <a:p>
            <a:endParaRPr lang="en-US" sz="17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41ECC92-803F-431E-B03E-C887860C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49" y="843534"/>
            <a:ext cx="169483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8233</TotalTime>
  <Words>484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HelveticaNeue</vt:lpstr>
      <vt:lpstr>Times New Roman</vt:lpstr>
      <vt:lpstr>Wingdings</vt:lpstr>
      <vt:lpstr>Wingdings 3</vt:lpstr>
      <vt:lpstr>Office Theme</vt:lpstr>
      <vt:lpstr>PowerPoint Presentation</vt:lpstr>
      <vt:lpstr>  Building HOPE Project </vt:lpstr>
      <vt:lpstr>PowerPoint Presentation</vt:lpstr>
      <vt:lpstr>2021 Drop-In Center Impact </vt:lpstr>
      <vt:lpstr>Our Approach</vt:lpstr>
      <vt:lpstr>HOPE 4 Youth FUTURE </vt:lpstr>
      <vt:lpstr>Building HOPE Vision</vt:lpstr>
      <vt:lpstr>Story of SUCCESS</vt:lpstr>
      <vt:lpstr> Building HOPE  Project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Office</dc:creator>
  <cp:lastModifiedBy>MS Office</cp:lastModifiedBy>
  <cp:revision>36</cp:revision>
  <cp:lastPrinted>2022-03-01T19:39:08Z</cp:lastPrinted>
  <dcterms:created xsi:type="dcterms:W3CDTF">2022-02-22T01:22:08Z</dcterms:created>
  <dcterms:modified xsi:type="dcterms:W3CDTF">2022-03-09T17:40:01Z</dcterms:modified>
</cp:coreProperties>
</file>