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78" r:id="rId5"/>
    <p:sldId id="2146846418" r:id="rId6"/>
    <p:sldId id="275" r:id="rId7"/>
    <p:sldId id="2146846422" r:id="rId8"/>
    <p:sldId id="2146846425" r:id="rId9"/>
    <p:sldId id="214684641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ED10A-F0E3-479B-960D-BC003235D95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559B1-2F36-42C3-88EC-E80421858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F486-47CB-482B-8386-8F38C75E18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3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00077-5BEE-4895-91CB-14761CEB5D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5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F486-47CB-482B-8386-8F38C75E18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34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00077-5BEE-4895-91CB-14761CEB5D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84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00077-5BEE-4895-91CB-14761CEB5D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3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296729-F8F0-F644-A7CA-E981330DE0F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22F5B9-E8AE-5E4A-9FEC-3BADFF3419CC}"/>
              </a:ext>
            </a:extLst>
          </p:cNvPr>
          <p:cNvSpPr/>
          <p:nvPr userDrawn="1"/>
        </p:nvSpPr>
        <p:spPr>
          <a:xfrm>
            <a:off x="1" y="1"/>
            <a:ext cx="186367" cy="6857999"/>
          </a:xfrm>
          <a:prstGeom prst="rect">
            <a:avLst/>
          </a:prstGeom>
          <a:solidFill>
            <a:srgbClr val="38C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3176" y="3214917"/>
            <a:ext cx="10573384" cy="1655763"/>
          </a:xfrm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2679" y="60887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EF26EBB-8E7B-D146-A34C-3C1CEB98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08" y="1475830"/>
            <a:ext cx="10573384" cy="1678909"/>
          </a:xfrm>
        </p:spPr>
        <p:txBody>
          <a:bodyPr anchor="b">
            <a:noAutofit/>
          </a:bodyPr>
          <a:lstStyle>
            <a:lvl1pPr>
              <a:defRPr sz="4267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3F06DF-BB04-9045-8705-DC28E84E80BB}"/>
              </a:ext>
            </a:extLst>
          </p:cNvPr>
          <p:cNvSpPr/>
          <p:nvPr userDrawn="1"/>
        </p:nvSpPr>
        <p:spPr>
          <a:xfrm>
            <a:off x="423269" y="6554876"/>
            <a:ext cx="3969203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Lumen Technologies. All Rights Reserved. </a:t>
            </a:r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A6865697-49CF-EC41-9CC6-70570F00C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0993" y="6106696"/>
            <a:ext cx="2059216" cy="54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2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7681"/>
            <a:ext cx="109728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137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7543"/>
            <a:ext cx="5157787" cy="3982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213" y="136137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9213" y="2207544"/>
            <a:ext cx="5183188" cy="3982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406-B3F2-AD48-99A2-24C88CF40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406-B3F2-AD48-99A2-24C88CF40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61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406-B3F2-AD48-99A2-24C88CF40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85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4456" y="6378971"/>
            <a:ext cx="529683" cy="365125"/>
          </a:xfrm>
        </p:spPr>
        <p:txBody>
          <a:bodyPr/>
          <a:lstStyle/>
          <a:p>
            <a:fld id="{16AF6406-B3F2-AD48-99A2-24C88CF40A2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1DC3B6-45A0-8242-92C8-3ECAB27A2DA8}"/>
              </a:ext>
            </a:extLst>
          </p:cNvPr>
          <p:cNvSpPr/>
          <p:nvPr userDrawn="1"/>
        </p:nvSpPr>
        <p:spPr>
          <a:xfrm>
            <a:off x="0" y="0"/>
            <a:ext cx="12192000" cy="247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DC30AD-B46C-2D47-8898-A25FD2603CE9}"/>
              </a:ext>
            </a:extLst>
          </p:cNvPr>
          <p:cNvSpPr/>
          <p:nvPr userDrawn="1"/>
        </p:nvSpPr>
        <p:spPr>
          <a:xfrm>
            <a:off x="1" y="0"/>
            <a:ext cx="29980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56A892-D42B-F94C-A306-4A6E49A1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7680"/>
            <a:ext cx="10972800" cy="834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5804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217DD6-7104-014F-8F28-477049DAA9E3}"/>
              </a:ext>
            </a:extLst>
          </p:cNvPr>
          <p:cNvSpPr/>
          <p:nvPr userDrawn="1"/>
        </p:nvSpPr>
        <p:spPr>
          <a:xfrm>
            <a:off x="1" y="0"/>
            <a:ext cx="50167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984" y="1249180"/>
            <a:ext cx="6172200" cy="4627928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14601"/>
            <a:ext cx="3932237" cy="3354388"/>
          </a:xfrm>
        </p:spPr>
        <p:txBody>
          <a:bodyPr>
            <a:normAutofit/>
          </a:bodyPr>
          <a:lstStyle>
            <a:lvl1pPr marL="160863" indent="-160863"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133"/>
            </a:lvl1pPr>
            <a:lvl2pPr marL="311143" indent="-150280">
              <a:buFont typeface="Monaco" pitchFamily="2" charset="77"/>
              <a:buChar char="⎻"/>
              <a:tabLst/>
              <a:defRPr sz="1867"/>
            </a:lvl2pPr>
            <a:lvl3pPr marL="463539" indent="-152396">
              <a:buFont typeface="Arial" panose="020B0604020202020204" pitchFamily="34" charset="0"/>
              <a:buChar char="•"/>
              <a:tabLst/>
              <a:defRPr sz="1867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AF6406-B3F2-AD48-99A2-24C88CF40A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A91F93-C01C-3B40-83BD-D7131A565B4B}"/>
              </a:ext>
            </a:extLst>
          </p:cNvPr>
          <p:cNvSpPr/>
          <p:nvPr userDrawn="1"/>
        </p:nvSpPr>
        <p:spPr>
          <a:xfrm>
            <a:off x="5016709" y="0"/>
            <a:ext cx="7175292" cy="369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EE385D-A04C-384D-B8EE-DB7785726A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0318" y="2057400"/>
            <a:ext cx="3932767" cy="35771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D09CA6-8E1B-9A49-AD55-A9E640A55953}"/>
              </a:ext>
            </a:extLst>
          </p:cNvPr>
          <p:cNvSpPr/>
          <p:nvPr userDrawn="1"/>
        </p:nvSpPr>
        <p:spPr>
          <a:xfrm>
            <a:off x="882968" y="6450379"/>
            <a:ext cx="3969203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Lumen Technologies.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482379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2E83CD8B-8BEE-8D48-AE97-E2F3695C91B3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83188" y="984783"/>
            <a:ext cx="6169024" cy="4884205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406-B3F2-AD48-99A2-24C88CF40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15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1E5326-C8BD-9F4C-AF4B-21554AC59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3188" y="984783"/>
            <a:ext cx="6169024" cy="4884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406-B3F2-AD48-99A2-24C88CF40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6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2A0788-7D24-EA42-B749-97146BB8D636}"/>
              </a:ext>
            </a:extLst>
          </p:cNvPr>
          <p:cNvSpPr/>
          <p:nvPr userDrawn="1"/>
        </p:nvSpPr>
        <p:spPr>
          <a:xfrm>
            <a:off x="0" y="5905229"/>
            <a:ext cx="12192000" cy="952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22F5B9-E8AE-5E4A-9FEC-3BADFF3419CC}"/>
              </a:ext>
            </a:extLst>
          </p:cNvPr>
          <p:cNvSpPr/>
          <p:nvPr userDrawn="1"/>
        </p:nvSpPr>
        <p:spPr>
          <a:xfrm>
            <a:off x="0" y="0"/>
            <a:ext cx="12192000" cy="6006256"/>
          </a:xfrm>
          <a:prstGeom prst="rect">
            <a:avLst/>
          </a:prstGeom>
          <a:solidFill>
            <a:srgbClr val="38C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469" y="4321285"/>
            <a:ext cx="10955951" cy="1215083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6468" y="560665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8BB51-8CB8-0545-B2A0-7D418A467FBE}"/>
              </a:ext>
            </a:extLst>
          </p:cNvPr>
          <p:cNvSpPr/>
          <p:nvPr userDrawn="1"/>
        </p:nvSpPr>
        <p:spPr>
          <a:xfrm>
            <a:off x="689548" y="5935208"/>
            <a:ext cx="94488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E1AB0EF-45BD-FF4B-8AD5-430631598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37" y="2604507"/>
            <a:ext cx="10972800" cy="1678909"/>
          </a:xfrm>
        </p:spPr>
        <p:txBody>
          <a:bodyPr anchor="t">
            <a:noAutofit/>
          </a:bodyPr>
          <a:lstStyle>
            <a:lvl1pPr>
              <a:defRPr sz="5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FE8C9A-A69F-7D4D-AFF6-2F358AD86049}"/>
              </a:ext>
            </a:extLst>
          </p:cNvPr>
          <p:cNvSpPr/>
          <p:nvPr userDrawn="1"/>
        </p:nvSpPr>
        <p:spPr>
          <a:xfrm>
            <a:off x="423269" y="6536315"/>
            <a:ext cx="3969203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Lumen Technologies. All Rights Reserved. </a:t>
            </a:r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C76F93C3-F206-5C42-B7FE-189F8AD2C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3772" y="6138780"/>
            <a:ext cx="2059216" cy="54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2A0788-7D24-EA42-B749-97146BB8D636}"/>
              </a:ext>
            </a:extLst>
          </p:cNvPr>
          <p:cNvSpPr/>
          <p:nvPr userDrawn="1"/>
        </p:nvSpPr>
        <p:spPr>
          <a:xfrm>
            <a:off x="0" y="5905229"/>
            <a:ext cx="12192000" cy="952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22F5B9-E8AE-5E4A-9FEC-3BADFF3419CC}"/>
              </a:ext>
            </a:extLst>
          </p:cNvPr>
          <p:cNvSpPr/>
          <p:nvPr userDrawn="1"/>
        </p:nvSpPr>
        <p:spPr>
          <a:xfrm flipV="1">
            <a:off x="0" y="5921826"/>
            <a:ext cx="12192000" cy="936172"/>
          </a:xfrm>
          <a:prstGeom prst="rect">
            <a:avLst/>
          </a:prstGeom>
          <a:solidFill>
            <a:srgbClr val="38C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469" y="4321286"/>
            <a:ext cx="10955951" cy="91055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6468" y="524370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8BB51-8CB8-0545-B2A0-7D418A467FBE}"/>
              </a:ext>
            </a:extLst>
          </p:cNvPr>
          <p:cNvSpPr/>
          <p:nvPr userDrawn="1"/>
        </p:nvSpPr>
        <p:spPr>
          <a:xfrm>
            <a:off x="689548" y="5935208"/>
            <a:ext cx="94488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E1AB0EF-45BD-FF4B-8AD5-430631598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37" y="2604507"/>
            <a:ext cx="10972800" cy="1678909"/>
          </a:xfrm>
        </p:spPr>
        <p:txBody>
          <a:bodyPr anchor="t">
            <a:noAutofit/>
          </a:bodyPr>
          <a:lstStyle>
            <a:lvl1pPr>
              <a:defRPr sz="5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943EAC-1D41-8344-80F2-D3514B8FECD8}"/>
              </a:ext>
            </a:extLst>
          </p:cNvPr>
          <p:cNvSpPr/>
          <p:nvPr userDrawn="1"/>
        </p:nvSpPr>
        <p:spPr>
          <a:xfrm>
            <a:off x="0" y="1"/>
            <a:ext cx="12192000" cy="348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444D97-6684-5741-8E58-3D3D708E76CF}"/>
              </a:ext>
            </a:extLst>
          </p:cNvPr>
          <p:cNvSpPr/>
          <p:nvPr userDrawn="1"/>
        </p:nvSpPr>
        <p:spPr>
          <a:xfrm>
            <a:off x="412384" y="6544199"/>
            <a:ext cx="3969203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800" b="0" i="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Lumen Technologies. All Rights Reserved.</a:t>
            </a:r>
            <a:r>
              <a:rPr lang="en-US" sz="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4A95A2-0B2B-B54B-830D-7D6ED7248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2713" y="6176099"/>
            <a:ext cx="2194560" cy="56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1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16AF6406-B3F2-AD48-99A2-24C88CF40A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6FBF3-AD35-6B4A-9AEC-0C63FFECFDAA}"/>
              </a:ext>
            </a:extLst>
          </p:cNvPr>
          <p:cNvSpPr txBox="1"/>
          <p:nvPr userDrawn="1"/>
        </p:nvSpPr>
        <p:spPr>
          <a:xfrm>
            <a:off x="2221023" y="6578009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Autofit/>
          </a:bodyPr>
          <a:lstStyle/>
          <a:p>
            <a:pPr algn="l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235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7680"/>
            <a:ext cx="10972797" cy="834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90370"/>
            <a:ext cx="7010400" cy="4091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406-B3F2-AD48-99A2-24C88CF40A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6AFD79-82E1-C143-90F1-03BA0E48C0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64299"/>
            <a:ext cx="7010401" cy="44873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75C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25E2E8B-6BA6-E640-B0AC-8515438170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32786" y="1464300"/>
            <a:ext cx="3649615" cy="356221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CB6F19-1723-4E4F-9934-EDE543CABC6F}"/>
              </a:ext>
            </a:extLst>
          </p:cNvPr>
          <p:cNvSpPr txBox="1"/>
          <p:nvPr userDrawn="1"/>
        </p:nvSpPr>
        <p:spPr>
          <a:xfrm>
            <a:off x="11603789" y="6534484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Autofit/>
          </a:bodyPr>
          <a:lstStyle/>
          <a:p>
            <a:pPr algn="l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28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7680"/>
            <a:ext cx="10972797" cy="834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90370"/>
            <a:ext cx="10972800" cy="4091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406-B3F2-AD48-99A2-24C88CF40A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6AFD79-82E1-C143-90F1-03BA0E48C0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1464299"/>
            <a:ext cx="10972799" cy="44873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75C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07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B8987A-82EB-D44E-9038-DC7BCDC8187D}"/>
              </a:ext>
            </a:extLst>
          </p:cNvPr>
          <p:cNvSpPr/>
          <p:nvPr userDrawn="1"/>
        </p:nvSpPr>
        <p:spPr>
          <a:xfrm>
            <a:off x="0" y="1"/>
            <a:ext cx="12187035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D71307-B703-F04A-BB8F-78E96B9B0C0D}"/>
              </a:ext>
            </a:extLst>
          </p:cNvPr>
          <p:cNvSpPr/>
          <p:nvPr userDrawn="1"/>
        </p:nvSpPr>
        <p:spPr>
          <a:xfrm>
            <a:off x="0" y="1885014"/>
            <a:ext cx="239843" cy="3067985"/>
          </a:xfrm>
          <a:prstGeom prst="rect">
            <a:avLst/>
          </a:prstGeom>
          <a:solidFill>
            <a:srgbClr val="38C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2778456"/>
            <a:ext cx="10515600" cy="1301085"/>
          </a:xfrm>
        </p:spPr>
        <p:txBody>
          <a:bodyPr anchor="ctr">
            <a:noAutofit/>
          </a:bodyPr>
          <a:lstStyle>
            <a:lvl1pPr algn="ctr">
              <a:defRPr sz="4267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243FAE-C295-9F4A-81C0-AF1DDD2CE7C2}"/>
              </a:ext>
            </a:extLst>
          </p:cNvPr>
          <p:cNvSpPr/>
          <p:nvPr userDrawn="1"/>
        </p:nvSpPr>
        <p:spPr>
          <a:xfrm>
            <a:off x="882968" y="6450379"/>
            <a:ext cx="3969203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Lumen Technologies. All Rights Reserved. </a:t>
            </a:r>
          </a:p>
        </p:txBody>
      </p:sp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E60D769D-544D-0649-89A1-5D9DAC2402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3772" y="6138780"/>
            <a:ext cx="2059216" cy="54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2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B8987A-82EB-D44E-9038-DC7BCDC8187D}"/>
              </a:ext>
            </a:extLst>
          </p:cNvPr>
          <p:cNvSpPr/>
          <p:nvPr userDrawn="1"/>
        </p:nvSpPr>
        <p:spPr>
          <a:xfrm>
            <a:off x="0" y="1"/>
            <a:ext cx="12187035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D71307-B703-F04A-BB8F-78E96B9B0C0D}"/>
              </a:ext>
            </a:extLst>
          </p:cNvPr>
          <p:cNvSpPr/>
          <p:nvPr userDrawn="1"/>
        </p:nvSpPr>
        <p:spPr>
          <a:xfrm>
            <a:off x="-1" y="0"/>
            <a:ext cx="12187033" cy="6858000"/>
          </a:xfrm>
          <a:prstGeom prst="rect">
            <a:avLst/>
          </a:prstGeom>
          <a:solidFill>
            <a:srgbClr val="38C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715" y="2498643"/>
            <a:ext cx="10515600" cy="1301085"/>
          </a:xfrm>
        </p:spPr>
        <p:txBody>
          <a:bodyPr anchor="ctr">
            <a:noAutofit/>
          </a:bodyPr>
          <a:lstStyle>
            <a:lvl1pPr algn="ctr">
              <a:defRPr sz="4267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B0FB53-25B5-2246-80E1-D7D0211A0574}"/>
              </a:ext>
            </a:extLst>
          </p:cNvPr>
          <p:cNvSpPr/>
          <p:nvPr userDrawn="1"/>
        </p:nvSpPr>
        <p:spPr>
          <a:xfrm>
            <a:off x="882968" y="6450379"/>
            <a:ext cx="3969203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Lumen Technologies. All Rights Reserved. 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3A2A20-C6EF-624D-A1DF-B11925E8E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4083" y="6181558"/>
            <a:ext cx="2074368" cy="5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1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406-B3F2-AD48-99A2-24C88CF40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7680"/>
            <a:ext cx="10972800" cy="834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555103"/>
            <a:ext cx="10972799" cy="4480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521" y="6358984"/>
            <a:ext cx="529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16AF6406-B3F2-AD48-99A2-24C88CF40A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5BD6C-304F-6F4F-9AFA-F523AC7C70A4}"/>
              </a:ext>
            </a:extLst>
          </p:cNvPr>
          <p:cNvSpPr/>
          <p:nvPr userDrawn="1"/>
        </p:nvSpPr>
        <p:spPr>
          <a:xfrm>
            <a:off x="0" y="0"/>
            <a:ext cx="12192000" cy="247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50AEAA-E9B2-FB44-A85F-75D7146FAACD}"/>
              </a:ext>
            </a:extLst>
          </p:cNvPr>
          <p:cNvSpPr/>
          <p:nvPr userDrawn="1"/>
        </p:nvSpPr>
        <p:spPr>
          <a:xfrm>
            <a:off x="882968" y="6450379"/>
            <a:ext cx="3969203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Lumen Technologies. All Rights Reserved. </a:t>
            </a: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A8523761-9722-3F47-9B45-25038D5614F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957248" y="6192251"/>
            <a:ext cx="2139833" cy="56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2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6478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70000"/>
        <a:buFont typeface="Monaco" pitchFamily="2" charset="77"/>
        <a:buChar char="⎻"/>
        <a:tabLst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1981" indent="-224361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90000"/>
        <a:buFont typeface="Arial" panose="020B0604020202020204" pitchFamily="34" charset="0"/>
        <a:buChar char="•"/>
        <a:tabLst/>
        <a:defRPr sz="1867" kern="1200">
          <a:solidFill>
            <a:sysClr val="windowText" lastClr="000000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90000"/>
        <a:buFont typeface="STIXGeneral-Regular" pitchFamily="2" charset="2"/>
        <a:buChar char="⎯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90000"/>
        <a:buFont typeface="STIXGeneral-Regular" pitchFamily="2" charset="2"/>
        <a:buChar char="⎯"/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F1C0CA-0C32-4B48-81F9-742CD0F8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08" y="1554411"/>
            <a:ext cx="10573384" cy="1678909"/>
          </a:xfrm>
        </p:spPr>
        <p:txBody>
          <a:bodyPr/>
          <a:lstStyle/>
          <a:p>
            <a:r>
              <a:rPr lang="en-US"/>
              <a:t>WELCOME TO LUMEN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E6DBD9-A8E9-3744-AC3F-6BE490C91C52}"/>
              </a:ext>
            </a:extLst>
          </p:cNvPr>
          <p:cNvSpPr txBox="1"/>
          <p:nvPr/>
        </p:nvSpPr>
        <p:spPr>
          <a:xfrm>
            <a:off x="809625" y="3133727"/>
            <a:ext cx="6724649" cy="514352"/>
          </a:xfrm>
          <a:prstGeom prst="rect">
            <a:avLst/>
          </a:prstGeom>
        </p:spPr>
        <p:txBody>
          <a:bodyPr vert="horz" wrap="square" lIns="121920" tIns="60960" rIns="121920" bIns="60960" rtlCol="0" anchor="b">
            <a:noAutofit/>
          </a:bodyPr>
          <a:lstStyle/>
          <a:p>
            <a:pPr defTabSz="609585"/>
            <a:r>
              <a:rPr lang="en-US" sz="2627" b="1">
                <a:solidFill>
                  <a:srgbClr val="0075C9"/>
                </a:solidFill>
                <a:latin typeface="Arial" panose="020B0604020202020204"/>
              </a:rPr>
              <a:t>THE PLATFORM FOR AMAZING THINGS</a:t>
            </a:r>
          </a:p>
        </p:txBody>
      </p:sp>
    </p:spTree>
    <p:extLst>
      <p:ext uri="{BB962C8B-B14F-4D97-AF65-F5344CB8AC3E}">
        <p14:creationId xmlns:p14="http://schemas.microsoft.com/office/powerpoint/2010/main" val="3261388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98A0E4-9D00-2742-B2F9-BAE67FDB4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2439" y="4792290"/>
            <a:ext cx="3972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AF6406-B3F2-AD48-99A2-24C88CF40A2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79EE42A-E469-4CD2-9239-5F6FFA3FACDB}"/>
              </a:ext>
            </a:extLst>
          </p:cNvPr>
          <p:cNvSpPr txBox="1">
            <a:spLocks/>
          </p:cNvSpPr>
          <p:nvPr/>
        </p:nvSpPr>
        <p:spPr>
          <a:xfrm>
            <a:off x="427681" y="478381"/>
            <a:ext cx="11295779" cy="1415887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/>
              <a:t>We are all Lumen</a:t>
            </a:r>
            <a:endParaRPr lang="en-US" sz="3733" b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2F34706F-E7F8-481E-ABAF-3EC88A977D3F}"/>
              </a:ext>
            </a:extLst>
          </p:cNvPr>
          <p:cNvSpPr txBox="1">
            <a:spLocks/>
          </p:cNvSpPr>
          <p:nvPr/>
        </p:nvSpPr>
        <p:spPr>
          <a:xfrm>
            <a:off x="433735" y="1106149"/>
            <a:ext cx="5306901" cy="1415887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4">
              <a:defRPr/>
            </a:pPr>
            <a:r>
              <a:rPr lang="en-US" sz="2667" b="0">
                <a:solidFill>
                  <a:srgbClr val="0075C9"/>
                </a:solidFill>
                <a:latin typeface="Arial" panose="020B0604020202020204"/>
              </a:rPr>
              <a:t>Under the Lumen name, our teams support multiple brands</a:t>
            </a:r>
          </a:p>
        </p:txBody>
      </p:sp>
      <p:pic>
        <p:nvPicPr>
          <p:cNvPr id="16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3C84B3C-81F9-42BA-9581-AED162C13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9" y="2418535"/>
            <a:ext cx="4220635" cy="111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87924C4A-32A1-430E-92EB-FCC2760F00D2}"/>
              </a:ext>
            </a:extLst>
          </p:cNvPr>
          <p:cNvCxnSpPr>
            <a:cxnSpLocks/>
          </p:cNvCxnSpPr>
          <p:nvPr/>
        </p:nvCxnSpPr>
        <p:spPr>
          <a:xfrm flipV="1">
            <a:off x="4261314" y="1270746"/>
            <a:ext cx="3825093" cy="1486652"/>
          </a:xfrm>
          <a:prstGeom prst="bentConnector3">
            <a:avLst>
              <a:gd name="adj1" fmla="val 58456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112CC607-8976-4387-8E4D-41DE7980E7F4}"/>
              </a:ext>
            </a:extLst>
          </p:cNvPr>
          <p:cNvCxnSpPr>
            <a:cxnSpLocks/>
          </p:cNvCxnSpPr>
          <p:nvPr/>
        </p:nvCxnSpPr>
        <p:spPr>
          <a:xfrm>
            <a:off x="4261467" y="3328359"/>
            <a:ext cx="3683868" cy="2207591"/>
          </a:xfrm>
          <a:prstGeom prst="bentConnector3">
            <a:avLst>
              <a:gd name="adj1" fmla="val 50000"/>
            </a:avLst>
          </a:prstGeom>
          <a:ln w="57150">
            <a:solidFill>
              <a:srgbClr val="FF9E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594130D8-900B-4E19-BE0F-3BD9B12B2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685" y="288996"/>
            <a:ext cx="2119707" cy="2119707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E0B9681-C925-4803-A660-AD8D9B6FA33F}"/>
              </a:ext>
            </a:extLst>
          </p:cNvPr>
          <p:cNvSpPr/>
          <p:nvPr/>
        </p:nvSpPr>
        <p:spPr>
          <a:xfrm>
            <a:off x="8403830" y="1611832"/>
            <a:ext cx="3225348" cy="8058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337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87680" tIns="121920" rIns="121920" bIns="121920" rtlCol="0" anchor="ctr">
            <a:spAutoFit/>
          </a:bodyPr>
          <a:lstStyle/>
          <a:p>
            <a:pPr defTabSz="609570">
              <a:defRPr/>
            </a:pPr>
            <a:r>
              <a:rPr lang="en-US" b="1">
                <a:solidFill>
                  <a:srgbClr val="000000"/>
                </a:solidFill>
                <a:latin typeface="Arial" panose="020B0604020202020204"/>
              </a:rPr>
              <a:t>Lumen: </a:t>
            </a:r>
            <a:r>
              <a:rPr lang="en-US" sz="1333">
                <a:solidFill>
                  <a:srgbClr val="000000"/>
                </a:solidFill>
                <a:latin typeface="Arial" panose="020B0604020202020204"/>
              </a:rPr>
              <a:t>All products &amp; services for Enterprise Market</a:t>
            </a:r>
            <a:endParaRPr lang="en-US" sz="160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23C85645-BD64-4C0A-9CD2-60CE19EB0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924" y="2394862"/>
            <a:ext cx="2031229" cy="203122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AC9A05A-E398-46B3-86AA-200133BEA0D1}"/>
              </a:ext>
            </a:extLst>
          </p:cNvPr>
          <p:cNvSpPr txBox="1"/>
          <p:nvPr/>
        </p:nvSpPr>
        <p:spPr>
          <a:xfrm>
            <a:off x="6409428" y="3441025"/>
            <a:ext cx="2651185" cy="7384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sz="1333" b="1" dirty="0"/>
              <a:t>Fiber-fed </a:t>
            </a:r>
            <a:r>
              <a:rPr lang="en-US" sz="1333" dirty="0"/>
              <a:t>homes </a:t>
            </a:r>
            <a:endParaRPr lang="en-US" sz="2400" dirty="0"/>
          </a:p>
          <a:p>
            <a:pPr lvl="1"/>
            <a:r>
              <a:rPr lang="en-US" sz="1333" dirty="0"/>
              <a:t>      and small </a:t>
            </a:r>
            <a:endParaRPr lang="en-US" sz="2400" dirty="0"/>
          </a:p>
          <a:p>
            <a:pPr lvl="1"/>
            <a:r>
              <a:rPr lang="en-US" sz="1333" dirty="0"/>
              <a:t>      businesses</a:t>
            </a:r>
            <a:r>
              <a:rPr lang="en-US" sz="1333" dirty="0">
                <a:cs typeface="Arial"/>
              </a:rPr>
              <a:t>​</a:t>
            </a:r>
            <a:endParaRPr lang="en-US" sz="2400" dirty="0">
              <a:cs typeface="Arial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0F3EF41-3D1A-4389-A715-4FC133375C3D}"/>
              </a:ext>
            </a:extLst>
          </p:cNvPr>
          <p:cNvSpPr/>
          <p:nvPr/>
        </p:nvSpPr>
        <p:spPr>
          <a:xfrm>
            <a:off x="8490094" y="3244758"/>
            <a:ext cx="3225348" cy="10327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439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87680" tIns="121920" rIns="121920" bIns="121920" rtlCol="0" anchor="ctr">
            <a:spAutoFit/>
          </a:bodyPr>
          <a:lstStyle/>
          <a:p>
            <a:pPr defTabSz="609570">
              <a:defRPr/>
            </a:pPr>
            <a:r>
              <a:rPr lang="en-US" b="1">
                <a:solidFill>
                  <a:srgbClr val="000000"/>
                </a:solidFill>
                <a:latin typeface="Arial" panose="020B0604020202020204"/>
              </a:rPr>
              <a:t>Quantum Fiber: </a:t>
            </a:r>
            <a:r>
              <a:rPr lang="en-US" sz="1333">
                <a:solidFill>
                  <a:srgbClr val="000000"/>
                </a:solidFill>
                <a:latin typeface="Arial" panose="020B0604020202020204"/>
              </a:rPr>
              <a:t>Fiber-based services to Mass Markets (home and small business)</a:t>
            </a:r>
            <a:endParaRPr lang="en-US" sz="160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43" name="Picture 42" descr="A close up of a sign&#10;&#10;Description automatically generated">
            <a:extLst>
              <a:ext uri="{FF2B5EF4-FFF2-40B4-BE49-F238E27FC236}">
                <a16:creationId xmlns:a16="http://schemas.microsoft.com/office/drawing/2014/main" id="{32AFD5DA-62FD-45B4-8E01-474E4DD96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924" y="4426624"/>
            <a:ext cx="2031229" cy="20312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092CDB-1266-4871-8F03-19CFA661825A}"/>
              </a:ext>
            </a:extLst>
          </p:cNvPr>
          <p:cNvSpPr txBox="1"/>
          <p:nvPr/>
        </p:nvSpPr>
        <p:spPr>
          <a:xfrm>
            <a:off x="6880581" y="5532846"/>
            <a:ext cx="1708671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39">
              <a:defRPr/>
            </a:pPr>
            <a:r>
              <a:rPr lang="en-US" sz="1333" b="1">
                <a:solidFill>
                  <a:srgbClr val="000000"/>
                </a:solidFill>
                <a:latin typeface="Arial"/>
              </a:rPr>
              <a:t>Copper-fed </a:t>
            </a:r>
            <a:r>
              <a:rPr lang="en-US" sz="1333">
                <a:solidFill>
                  <a:srgbClr val="000000"/>
                </a:solidFill>
                <a:latin typeface="Arial"/>
              </a:rPr>
              <a:t>homes and small businesses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E5041B-82DB-46CD-914E-4B8558E1B331}"/>
              </a:ext>
            </a:extLst>
          </p:cNvPr>
          <p:cNvSpPr/>
          <p:nvPr/>
        </p:nvSpPr>
        <p:spPr>
          <a:xfrm>
            <a:off x="8488915" y="5019718"/>
            <a:ext cx="3225348" cy="10327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439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87680" tIns="121920" rIns="121920" bIns="121920" rtlCol="0" anchor="ctr">
            <a:spAutoFit/>
          </a:bodyPr>
          <a:lstStyle/>
          <a:p>
            <a:pPr defTabSz="609570">
              <a:defRPr/>
            </a:pPr>
            <a:r>
              <a:rPr lang="en-US" b="1">
                <a:solidFill>
                  <a:srgbClr val="000000"/>
                </a:solidFill>
                <a:latin typeface="Arial" panose="020B0604020202020204"/>
              </a:rPr>
              <a:t>CenturyLink: </a:t>
            </a:r>
            <a:r>
              <a:rPr lang="en-US" sz="1333">
                <a:solidFill>
                  <a:srgbClr val="000000"/>
                </a:solidFill>
                <a:latin typeface="Arial" panose="020B0604020202020204"/>
              </a:rPr>
              <a:t>Copper-based services to Mass Markets (home and small business)</a:t>
            </a:r>
            <a:endParaRPr lang="en-US" sz="16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1AEC6EC-9551-42FE-B167-4E7463172072}"/>
              </a:ext>
            </a:extLst>
          </p:cNvPr>
          <p:cNvSpPr/>
          <p:nvPr/>
        </p:nvSpPr>
        <p:spPr>
          <a:xfrm>
            <a:off x="4648075" y="2621993"/>
            <a:ext cx="1579325" cy="285715"/>
          </a:xfrm>
          <a:prstGeom prst="roundRect">
            <a:avLst/>
          </a:prstGeom>
          <a:solidFill>
            <a:srgbClr val="38C6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r>
              <a:rPr lang="en-US" sz="1600" b="1">
                <a:solidFill>
                  <a:srgbClr val="FFFFFF"/>
                </a:solidFill>
                <a:latin typeface="Arial" panose="020B0604020202020204"/>
              </a:rPr>
              <a:t>Enterprise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42E36317-5726-4AD9-B73E-E047CB198345}"/>
              </a:ext>
            </a:extLst>
          </p:cNvPr>
          <p:cNvCxnSpPr>
            <a:cxnSpLocks/>
          </p:cNvCxnSpPr>
          <p:nvPr/>
        </p:nvCxnSpPr>
        <p:spPr>
          <a:xfrm>
            <a:off x="4261465" y="3175769"/>
            <a:ext cx="2443459" cy="263463"/>
          </a:xfrm>
          <a:prstGeom prst="bentConnector3">
            <a:avLst>
              <a:gd name="adj1" fmla="val 86760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E615174-04EA-4F17-BDB6-3EB97BAA2720}"/>
              </a:ext>
            </a:extLst>
          </p:cNvPr>
          <p:cNvSpPr/>
          <p:nvPr/>
        </p:nvSpPr>
        <p:spPr>
          <a:xfrm>
            <a:off x="4645922" y="3136727"/>
            <a:ext cx="1579325" cy="285715"/>
          </a:xfrm>
          <a:prstGeom prst="roundRect">
            <a:avLst/>
          </a:prstGeom>
          <a:solidFill>
            <a:srgbClr val="E775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r>
              <a:rPr lang="en-US" sz="1467" b="1">
                <a:solidFill>
                  <a:srgbClr val="FFFFFF"/>
                </a:solidFill>
                <a:latin typeface="Arial" panose="020B0604020202020204"/>
              </a:rPr>
              <a:t>Mass Markets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9179CF-BF0C-446E-9D6E-58E935C98E55}"/>
              </a:ext>
            </a:extLst>
          </p:cNvPr>
          <p:cNvGrpSpPr/>
          <p:nvPr/>
        </p:nvGrpSpPr>
        <p:grpSpPr>
          <a:xfrm>
            <a:off x="8525583" y="6262732"/>
            <a:ext cx="1585248" cy="508545"/>
            <a:chOff x="8780392" y="6342598"/>
            <a:chExt cx="1585248" cy="508544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E967735-FBB5-4104-8965-C60C820B0E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80392" y="6489760"/>
              <a:ext cx="670848" cy="506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44F48BF-B142-4F9D-AEBB-09EAF1E99BD2}"/>
                </a:ext>
              </a:extLst>
            </p:cNvPr>
            <p:cNvCxnSpPr>
              <a:cxnSpLocks/>
            </p:cNvCxnSpPr>
            <p:nvPr/>
          </p:nvCxnSpPr>
          <p:spPr>
            <a:xfrm>
              <a:off x="8780392" y="6703981"/>
              <a:ext cx="670848" cy="0"/>
            </a:xfrm>
            <a:prstGeom prst="line">
              <a:avLst/>
            </a:prstGeom>
            <a:ln w="57150">
              <a:solidFill>
                <a:srgbClr val="FF9E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CCE32D8-BA4B-4406-AF65-EDCD31FED1B7}"/>
                </a:ext>
              </a:extLst>
            </p:cNvPr>
            <p:cNvSpPr txBox="1"/>
            <p:nvPr/>
          </p:nvSpPr>
          <p:spPr>
            <a:xfrm>
              <a:off x="9451240" y="6342598"/>
              <a:ext cx="914400" cy="294323"/>
            </a:xfrm>
            <a:prstGeom prst="rect">
              <a:avLst/>
            </a:prstGeom>
          </p:spPr>
          <p:txBody>
            <a:bodyPr vert="horz" wrap="none" lIns="91440" tIns="45720" rIns="91440" bIns="45720" rtlCol="0" anchor="b">
              <a:noAutofit/>
            </a:bodyPr>
            <a:lstStyle/>
            <a:p>
              <a:pPr defTabSz="914377"/>
              <a:r>
                <a:rPr lang="en-US" sz="1200">
                  <a:solidFill>
                    <a:srgbClr val="000000"/>
                  </a:solidFill>
                  <a:latin typeface="Arial" panose="020B0604020202020204"/>
                </a:rPr>
                <a:t>fiber</a:t>
              </a:r>
              <a:endParaRPr lang="en-US" sz="14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D8EDA4B-6CF8-45D0-AF4C-E7E33D599FB8}"/>
                </a:ext>
              </a:extLst>
            </p:cNvPr>
            <p:cNvSpPr txBox="1"/>
            <p:nvPr/>
          </p:nvSpPr>
          <p:spPr>
            <a:xfrm>
              <a:off x="9451240" y="6556819"/>
              <a:ext cx="914400" cy="294323"/>
            </a:xfrm>
            <a:prstGeom prst="rect">
              <a:avLst/>
            </a:prstGeom>
          </p:spPr>
          <p:txBody>
            <a:bodyPr vert="horz" wrap="none" lIns="91440" tIns="45720" rIns="91440" bIns="45720" rtlCol="0" anchor="b">
              <a:noAutofit/>
            </a:bodyPr>
            <a:lstStyle/>
            <a:p>
              <a:pPr defTabSz="914377"/>
              <a:r>
                <a:rPr lang="en-US" sz="1200">
                  <a:solidFill>
                    <a:srgbClr val="000000"/>
                  </a:solidFill>
                  <a:latin typeface="Arial" panose="020B0604020202020204"/>
                </a:rPr>
                <a:t>copper</a:t>
              </a:r>
              <a:endParaRPr lang="en-US" sz="140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74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BF56C-0ECA-064E-A625-B278312386CE}"/>
              </a:ext>
            </a:extLst>
          </p:cNvPr>
          <p:cNvSpPr txBox="1">
            <a:spLocks/>
          </p:cNvSpPr>
          <p:nvPr/>
        </p:nvSpPr>
        <p:spPr>
          <a:xfrm>
            <a:off x="339011" y="6358984"/>
            <a:ext cx="529683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fld id="{16AF6406-B3F2-AD48-99A2-24C88CF40A2E}" type="slidenum">
              <a:rPr lang="en-US" sz="933">
                <a:solidFill>
                  <a:srgbClr val="EEEEEE">
                    <a:lumMod val="50000"/>
                  </a:srgbClr>
                </a:solidFill>
                <a:latin typeface="Arial" panose="020B0604020202020204"/>
              </a:rPr>
              <a:pPr defTabSz="609585"/>
              <a:t>3</a:t>
            </a:fld>
            <a:endParaRPr lang="en-US" sz="933">
              <a:solidFill>
                <a:srgbClr val="EEEEEE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CC6C55E4-C4CC-4B19-B3FD-CF76D705FC58}"/>
              </a:ext>
            </a:extLst>
          </p:cNvPr>
          <p:cNvSpPr txBox="1">
            <a:spLocks/>
          </p:cNvSpPr>
          <p:nvPr/>
        </p:nvSpPr>
        <p:spPr>
          <a:xfrm>
            <a:off x="586195" y="487680"/>
            <a:ext cx="10972800" cy="8349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US" sz="3200" dirty="0">
                <a:solidFill>
                  <a:srgbClr val="000000"/>
                </a:solidFill>
                <a:latin typeface="Arial" panose="020B0604020202020204"/>
              </a:rPr>
              <a:t>Lumen: The Platform for Amazing Things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E762084-369A-4474-B953-EACEFA59C1DE}"/>
              </a:ext>
            </a:extLst>
          </p:cNvPr>
          <p:cNvSpPr/>
          <p:nvPr/>
        </p:nvSpPr>
        <p:spPr>
          <a:xfrm>
            <a:off x="609601" y="952750"/>
            <a:ext cx="7188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sz="2400" b="1" dirty="0">
                <a:solidFill>
                  <a:srgbClr val="0075C9"/>
                </a:solidFill>
                <a:latin typeface="Arial" panose="020B0604020202020204"/>
              </a:rPr>
              <a:t>Furthering human progress through technology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60B3915-8746-B14C-BA14-4B7BDC001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79" y="3229996"/>
            <a:ext cx="3523549" cy="2304131"/>
          </a:xfrm>
          <a:prstGeom prst="rect">
            <a:avLst/>
          </a:prstGeom>
        </p:spPr>
      </p:pic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AB256861-D8D6-48DA-9FC1-414D35D8F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2625" y="547275"/>
            <a:ext cx="1476462" cy="8284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2B657C-C0D0-47E1-AB34-91CF61327886}"/>
              </a:ext>
            </a:extLst>
          </p:cNvPr>
          <p:cNvSpPr/>
          <p:nvPr/>
        </p:nvSpPr>
        <p:spPr>
          <a:xfrm>
            <a:off x="949891" y="1945806"/>
            <a:ext cx="3253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US" sz="1600" b="1" dirty="0">
                <a:latin typeface="Arial" panose="020B0604020202020204"/>
              </a:rPr>
              <a:t>The fastest, most secure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/>
              </a:rPr>
              <a:t>platform</a:t>
            </a:r>
            <a:r>
              <a:rPr lang="en-US" sz="1600" b="1" dirty="0">
                <a:latin typeface="Arial" panose="020B0604020202020204"/>
              </a:rPr>
              <a:t> for next-gen apps &amp;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1F4DF4-23CC-4A30-9EC9-DEAF57BD2540}"/>
              </a:ext>
            </a:extLst>
          </p:cNvPr>
          <p:cNvSpPr/>
          <p:nvPr/>
        </p:nvSpPr>
        <p:spPr>
          <a:xfrm>
            <a:off x="4552648" y="1945806"/>
            <a:ext cx="3253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US" sz="1600" b="1" dirty="0">
                <a:solidFill>
                  <a:schemeClr val="tx2"/>
                </a:solidFill>
                <a:latin typeface="Arial" panose="020B0604020202020204"/>
              </a:rPr>
              <a:t>Architecture</a:t>
            </a:r>
            <a:r>
              <a:rPr lang="en-US" sz="1600" b="1" dirty="0">
                <a:latin typeface="Arial" panose="020B0604020202020204"/>
              </a:rPr>
              <a:t> designed for the needs of the 4</a:t>
            </a:r>
            <a:r>
              <a:rPr lang="en-US" sz="1600" b="1" baseline="30000" dirty="0">
                <a:latin typeface="Arial" panose="020B0604020202020204"/>
              </a:rPr>
              <a:t>th</a:t>
            </a:r>
            <a:r>
              <a:rPr lang="en-US" sz="1600" b="1" dirty="0">
                <a:latin typeface="Arial" panose="020B0604020202020204"/>
              </a:rPr>
              <a:t> Industrial Revolution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D8DD65-EE25-421B-9673-8A9B8DC5C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022" y="2982280"/>
            <a:ext cx="2676697" cy="2922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95B671-449F-4C09-8B04-7DFCCAA723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631" y="2982280"/>
            <a:ext cx="3293378" cy="27535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32DB4C-72B0-43AD-85BB-632F309EDB1C}"/>
              </a:ext>
            </a:extLst>
          </p:cNvPr>
          <p:cNvSpPr/>
          <p:nvPr/>
        </p:nvSpPr>
        <p:spPr>
          <a:xfrm>
            <a:off x="8217418" y="1945806"/>
            <a:ext cx="3253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US" sz="1600" b="1" dirty="0">
                <a:latin typeface="Arial" panose="020B0604020202020204"/>
              </a:rPr>
              <a:t>A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/>
              </a:rPr>
              <a:t>house of brands </a:t>
            </a:r>
            <a:r>
              <a:rPr lang="en-US" sz="1600" b="1" dirty="0">
                <a:latin typeface="Arial" panose="020B0604020202020204"/>
              </a:rPr>
              <a:t>built around market demand and customer success</a:t>
            </a:r>
          </a:p>
        </p:txBody>
      </p:sp>
    </p:spTree>
    <p:extLst>
      <p:ext uri="{BB962C8B-B14F-4D97-AF65-F5344CB8AC3E}">
        <p14:creationId xmlns:p14="http://schemas.microsoft.com/office/powerpoint/2010/main" val="263893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9CB00-540B-F542-ACA5-2F4817CC1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2439" y="4792290"/>
            <a:ext cx="3972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AF6406-B3F2-AD48-99A2-24C88CF40A2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7C0A5E-34F0-4F5C-9DD9-E66ABCF0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110" y="-721744"/>
            <a:ext cx="6131972" cy="1600200"/>
          </a:xfrm>
        </p:spPr>
        <p:txBody>
          <a:bodyPr/>
          <a:lstStyle/>
          <a:p>
            <a:r>
              <a:rPr lang="en-US" dirty="0">
                <a:cs typeface="Arial"/>
              </a:rPr>
              <a:t>Marketplace Challenges</a:t>
            </a:r>
            <a:endParaRPr lang="en-US" dirty="0"/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BA694841-B374-45AD-8990-5970E3DC7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3" y="878456"/>
            <a:ext cx="7465160" cy="5593617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7238E3-6C94-4000-9689-A3C6F9A30C9B}"/>
              </a:ext>
            </a:extLst>
          </p:cNvPr>
          <p:cNvSpPr txBox="1"/>
          <p:nvPr/>
        </p:nvSpPr>
        <p:spPr>
          <a:xfrm>
            <a:off x="615351" y="4083337"/>
            <a:ext cx="36576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cs typeface="Arial"/>
              </a:rPr>
              <a:t>Competitive Wired Voice Growth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213229-D715-4FCA-9917-6ADB937400E4}"/>
              </a:ext>
            </a:extLst>
          </p:cNvPr>
          <p:cNvSpPr txBox="1"/>
          <p:nvPr/>
        </p:nvSpPr>
        <p:spPr>
          <a:xfrm>
            <a:off x="3490824" y="2976280"/>
            <a:ext cx="40314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ILEC voice decline</a:t>
            </a:r>
            <a:r>
              <a:rPr lang="en-US" sz="1600" b="1">
                <a:cs typeface="Arial"/>
              </a:rPr>
              <a:t>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60CD81-9802-40CE-AAF2-204FCA2F777D}"/>
              </a:ext>
            </a:extLst>
          </p:cNvPr>
          <p:cNvSpPr txBox="1"/>
          <p:nvPr/>
        </p:nvSpPr>
        <p:spPr>
          <a:xfrm>
            <a:off x="7615375" y="171004"/>
            <a:ext cx="4390844" cy="72958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endParaRPr lang="en-US" sz="1867" dirty="0">
              <a:cs typeface="Arial"/>
            </a:endParaRPr>
          </a:p>
          <a:p>
            <a:pPr>
              <a:buChar char="•"/>
            </a:pPr>
            <a:endParaRPr lang="en-US" sz="1867" dirty="0">
              <a:cs typeface="Arial"/>
            </a:endParaRPr>
          </a:p>
          <a:p>
            <a:pPr>
              <a:buChar char="•"/>
            </a:pPr>
            <a:r>
              <a:rPr lang="en-US" sz="1867" dirty="0">
                <a:cs typeface="Arial"/>
              </a:rPr>
              <a:t>Nationally, Competitive Local Exchange Carriers(CLEC) surpassed Incumbent Local Exchange Carriers (ILEC) in wired voice service 5 years ago​</a:t>
            </a:r>
          </a:p>
          <a:p>
            <a:endParaRPr lang="en-US" sz="1867" dirty="0">
              <a:cs typeface="Arial"/>
            </a:endParaRPr>
          </a:p>
          <a:p>
            <a:pPr>
              <a:buChar char="•"/>
            </a:pPr>
            <a:r>
              <a:rPr lang="en-US" sz="1867" dirty="0">
                <a:cs typeface="Arial"/>
              </a:rPr>
              <a:t>Here in Minnesota, Lumen has lost 77% of it’s plain old telephone (POTS) lines in MN – loss continues at rate of 10-15%/year</a:t>
            </a:r>
          </a:p>
          <a:p>
            <a:endParaRPr lang="en-US" sz="1867" dirty="0">
              <a:cs typeface="Arial"/>
            </a:endParaRPr>
          </a:p>
          <a:p>
            <a:pPr>
              <a:buChar char="•"/>
            </a:pPr>
            <a:r>
              <a:rPr lang="en-US" sz="1867" dirty="0">
                <a:cs typeface="Arial"/>
              </a:rPr>
              <a:t>Latest CDC from 2018 data shows only 4.4% of Minnesotans are wireline only – pandemic accelerated that decline</a:t>
            </a:r>
          </a:p>
          <a:p>
            <a:pPr>
              <a:buChar char="•"/>
            </a:pPr>
            <a:endParaRPr lang="en-US" sz="1867" dirty="0">
              <a:cs typeface="Arial"/>
            </a:endParaRPr>
          </a:p>
          <a:p>
            <a:pPr>
              <a:buChar char="•"/>
            </a:pPr>
            <a:r>
              <a:rPr lang="en-US" sz="1867" dirty="0">
                <a:cs typeface="Arial"/>
              </a:rPr>
              <a:t>Last round of MN BB Grants didn’t go to anyone offering speeds less than 100/40 – you cannot deliver this on copper</a:t>
            </a:r>
          </a:p>
          <a:p>
            <a:pPr>
              <a:buChar char="•"/>
            </a:pPr>
            <a:endParaRPr lang="en-US" sz="1867" dirty="0">
              <a:cs typeface="Arial"/>
            </a:endParaRPr>
          </a:p>
          <a:p>
            <a:endParaRPr lang="en-US" dirty="0"/>
          </a:p>
          <a:p>
            <a:pPr>
              <a:buChar char="•"/>
            </a:pPr>
            <a:endParaRPr lang="en-US" sz="1867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6587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7C71C32D-A8F8-4B6A-96DD-33A9CD36E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068" y="3165849"/>
            <a:ext cx="1498600" cy="11684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F7EEB12-EAB9-4FC9-B145-67748D76A5AE}"/>
              </a:ext>
            </a:extLst>
          </p:cNvPr>
          <p:cNvSpPr txBox="1">
            <a:spLocks/>
          </p:cNvSpPr>
          <p:nvPr/>
        </p:nvSpPr>
        <p:spPr>
          <a:xfrm>
            <a:off x="1797093" y="409026"/>
            <a:ext cx="3024132" cy="593547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 Policy Priorities</a:t>
            </a:r>
            <a:b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</a:br>
            <a:br>
              <a:rPr lang="en-US" sz="2800" dirty="0"/>
            </a:br>
            <a: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Broadband</a:t>
            </a:r>
            <a:b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</a:br>
            <a: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Investment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algn="ctr" defTabSz="1219170"/>
            <a:br>
              <a:rPr lang="en-US" sz="2800" dirty="0"/>
            </a:b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Consumer </a:t>
            </a:r>
            <a:b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</a:br>
            <a: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Driven</a:t>
            </a:r>
            <a:b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</a:br>
            <a: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Policies 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algn="ctr" defTabSz="1219170"/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Equity in Available</a:t>
            </a:r>
            <a:b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</a:br>
            <a:r>
              <a: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Technologies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800" dirty="0">
              <a:cs typeface="Arial"/>
            </a:endParaRPr>
          </a:p>
        </p:txBody>
      </p:sp>
      <p:pic>
        <p:nvPicPr>
          <p:cNvPr id="11" name="Picture 11" descr="A picture containing window, drawing&#10;&#10;Description automatically generated">
            <a:extLst>
              <a:ext uri="{FF2B5EF4-FFF2-40B4-BE49-F238E27FC236}">
                <a16:creationId xmlns:a16="http://schemas.microsoft.com/office/drawing/2014/main" id="{3408593E-A9D9-4AA7-8256-BA653BAA2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88" y="4799403"/>
            <a:ext cx="1803400" cy="939800"/>
          </a:xfrm>
          <a:prstGeom prst="rect">
            <a:avLst/>
          </a:prstGeom>
        </p:spPr>
      </p:pic>
      <p:pic>
        <p:nvPicPr>
          <p:cNvPr id="14" name="Picture 8" descr="Icon&#10;&#10;Description automatically generated">
            <a:extLst>
              <a:ext uri="{FF2B5EF4-FFF2-40B4-BE49-F238E27FC236}">
                <a16:creationId xmlns:a16="http://schemas.microsoft.com/office/drawing/2014/main" id="{B445BB84-41EF-4589-8427-1BC940D77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977" y="1469389"/>
            <a:ext cx="1102729" cy="14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F7262CB-DB21-4BA3-B393-18D2DC5D108F}"/>
              </a:ext>
            </a:extLst>
          </p:cNvPr>
          <p:cNvSpPr txBox="1">
            <a:spLocks/>
          </p:cNvSpPr>
          <p:nvPr/>
        </p:nvSpPr>
        <p:spPr>
          <a:xfrm>
            <a:off x="5331082" y="613611"/>
            <a:ext cx="6860918" cy="593547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400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3"/>
              </a:buClr>
              <a:buSzPct val="10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698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70000"/>
              <a:buFont typeface="Monaco" pitchFamily="2" charset="77"/>
              <a:buChar char="⎻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682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SzPct val="90000"/>
              <a:buFont typeface="STIXGeneral-Regular" pitchFamily="2" charset="2"/>
              <a:buChar char="⎯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SzPct val="90000"/>
              <a:buFont typeface="STIXGeneral-Regular" pitchFamily="2" charset="2"/>
              <a:buChar char="⎯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04792" defTabSz="1219170">
              <a:spcBef>
                <a:spcPts val="1333"/>
              </a:spcBef>
              <a:buFont typeface="Arial" panose="020B0604020202020204" pitchFamily="34" charset="0"/>
              <a:buChar char="•"/>
            </a:pPr>
            <a:endParaRPr lang="en-US" sz="2133" dirty="0"/>
          </a:p>
          <a:p>
            <a:endParaRPr lang="en-US" sz="2500" b="1" dirty="0"/>
          </a:p>
          <a:p>
            <a:endParaRPr lang="en-US" sz="2800" dirty="0">
              <a:cs typeface="Arial"/>
            </a:endParaRPr>
          </a:p>
          <a:p>
            <a:r>
              <a:rPr lang="en-US" sz="3400" b="1" dirty="0">
                <a:cs typeface="Arial"/>
              </a:rPr>
              <a:t>Lumen’s Footprint in Minnesota: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cs typeface="Arial"/>
              </a:rPr>
              <a:t>Nearly 2,000 employees – over half of them members of the CWA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cs typeface="Arial"/>
              </a:rPr>
              <a:t>Invested $200M in broadband in the last three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cs typeface="Arial"/>
              </a:rPr>
              <a:t>While we continue to stay competitive in broadband, we lost 15.8% of voice customers in 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cs typeface="Arial"/>
              </a:rPr>
              <a:t>Ongoing investment in broadband will be primarily in fiber through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cs typeface="Arial"/>
              </a:rPr>
              <a:t>Technology transition from legacy copper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cs typeface="Arial"/>
              </a:rPr>
              <a:t>Partnerships with federal, state, and local governments</a:t>
            </a:r>
          </a:p>
          <a:p>
            <a:endParaRPr lang="en-US" sz="3400" dirty="0">
              <a:cs typeface="Arial"/>
            </a:endParaRPr>
          </a:p>
          <a:p>
            <a:endParaRPr lang="en-US" sz="3400" dirty="0">
              <a:cs typeface="Arial"/>
            </a:endParaRPr>
          </a:p>
          <a:p>
            <a:r>
              <a:rPr lang="en-US" sz="3400" b="1" dirty="0">
                <a:cs typeface="Arial"/>
              </a:rPr>
              <a:t>We are asking for modifications to 237.025 Competitive Market Regulation to recognize the following:</a:t>
            </a:r>
            <a:r>
              <a:rPr lang="en-US" sz="3400" dirty="0">
                <a:cs typeface="Arial"/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cs typeface="Arial"/>
              </a:rPr>
              <a:t>Modernization of Minnesota’s 106-year-old telecom statute will not only help Lumen maximize our investment in Minnesota’s – it will also help maximize the state’s broadband ecosystem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cs typeface="Arial"/>
              </a:rPr>
              <a:t>A copper-switched wireline isn’t the only way to reach 911, and competition for voice services in Minnesota are ubiquitous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cs typeface="Arial"/>
              </a:rPr>
              <a:t>Current State and Federal subsidies being appropriated for broadband – incumbent voice providers no longer have ability to capture rate of return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cs typeface="Arial"/>
              </a:rPr>
              <a:t>We cannot collectively close the digital divide in Minnesota if 20</a:t>
            </a:r>
            <a:r>
              <a:rPr lang="en-US" sz="3400" baseline="30000" dirty="0">
                <a:cs typeface="Arial"/>
              </a:rPr>
              <a:t>th</a:t>
            </a:r>
            <a:r>
              <a:rPr lang="en-US" sz="3400" dirty="0">
                <a:cs typeface="Arial"/>
              </a:rPr>
              <a:t> century statutes aren’t changed to recognize 21</a:t>
            </a:r>
            <a:r>
              <a:rPr lang="en-US" sz="3400" baseline="30000" dirty="0">
                <a:cs typeface="Arial"/>
              </a:rPr>
              <a:t>st</a:t>
            </a:r>
            <a:r>
              <a:rPr lang="en-US" sz="3400" dirty="0">
                <a:cs typeface="Arial"/>
              </a:rPr>
              <a:t> century voice 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cs typeface="Arial"/>
              </a:rPr>
              <a:t>FCC petition process for discontinuance is the backstop – requires prior federal approval to exit the market and continues to hold public harmless </a:t>
            </a:r>
          </a:p>
          <a:p>
            <a:r>
              <a:rPr lang="en-US" sz="2800" dirty="0">
                <a:cs typeface="Arial"/>
              </a:rPr>
              <a:t>	</a:t>
            </a:r>
          </a:p>
          <a:p>
            <a:r>
              <a:rPr lang="en-US" sz="2500" b="1" dirty="0"/>
              <a:t> </a:t>
            </a:r>
            <a:endParaRPr lang="en-US" sz="2500" dirty="0"/>
          </a:p>
          <a:p>
            <a:endParaRPr lang="en-US" sz="2500" dirty="0"/>
          </a:p>
          <a:p>
            <a:endParaRPr lang="en-US" sz="2133" dirty="0">
              <a:cs typeface="Arial"/>
            </a:endParaRPr>
          </a:p>
          <a:p>
            <a:pPr marL="380990" indent="-304792" defTabSz="1219170">
              <a:spcBef>
                <a:spcPts val="1333"/>
              </a:spcBef>
              <a:buFont typeface="Arial" panose="020B0604020202020204" pitchFamily="34" charset="0"/>
              <a:buChar char="•"/>
            </a:pPr>
            <a:endParaRPr lang="en-US" sz="2133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1919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01C71E-8D8E-473E-B34F-C34FE1AEA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844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Lumen1">
      <a:dk1>
        <a:srgbClr val="000000"/>
      </a:dk1>
      <a:lt1>
        <a:srgbClr val="FFFFFF"/>
      </a:lt1>
      <a:dk2>
        <a:srgbClr val="0075C9"/>
      </a:dk2>
      <a:lt2>
        <a:srgbClr val="EEEEEE"/>
      </a:lt2>
      <a:accent1>
        <a:srgbClr val="38C6F3"/>
      </a:accent1>
      <a:accent2>
        <a:srgbClr val="0075C9"/>
      </a:accent2>
      <a:accent3>
        <a:srgbClr val="0C9ED9"/>
      </a:accent3>
      <a:accent4>
        <a:srgbClr val="FF9E18"/>
      </a:accent4>
      <a:accent5>
        <a:srgbClr val="083076"/>
      </a:accent5>
      <a:accent6>
        <a:srgbClr val="EE762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play xmlns="e047e2b6-683a-4ada-92dc-6fff3ce02d88">---</Display>
    <Company xmlns="e047e2b6-683a-4ada-92dc-6fff3ce02d88">Lumen</Company>
    <Language xmlns="e047e2b6-683a-4ada-92dc-6fff3ce02d88">English</Language>
    <Category xmlns="e047e2b6-683a-4ada-92dc-6fff3ce02d88">Company Overview</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376837B21E0438F208D1DD7618F00" ma:contentTypeVersion="14" ma:contentTypeDescription="Create a new document." ma:contentTypeScope="" ma:versionID="2788309d9b3335490f9f5836ab17e329">
  <xsd:schema xmlns:xsd="http://www.w3.org/2001/XMLSchema" xmlns:xs="http://www.w3.org/2001/XMLSchema" xmlns:p="http://schemas.microsoft.com/office/2006/metadata/properties" xmlns:ns2="e047e2b6-683a-4ada-92dc-6fff3ce02d88" xmlns:ns3="c065cd0b-a7e4-46c8-a858-b2fd96601848" targetNamespace="http://schemas.microsoft.com/office/2006/metadata/properties" ma:root="true" ma:fieldsID="3856877ea08ee9f4058bbb44dfe4a019" ns2:_="" ns3:_="">
    <xsd:import namespace="e047e2b6-683a-4ada-92dc-6fff3ce02d88"/>
    <xsd:import namespace="c065cd0b-a7e4-46c8-a858-b2fd96601848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Company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isplay" minOccurs="0"/>
                <xsd:element ref="ns2:MediaServiceAutoKeyPoints" minOccurs="0"/>
                <xsd:element ref="ns2:MediaServiceKeyPoints" minOccurs="0"/>
                <xsd:element ref="ns2:Languag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47e2b6-683a-4ada-92dc-6fff3ce02d88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Resource" ma:default="---" ma:format="Dropdown" ma:internalName="Category">
      <xsd:simpleType>
        <xsd:restriction base="dms:Choice">
          <xsd:enumeration value="---"/>
          <xsd:enumeration value="Business Cards"/>
          <xsd:enumeration value="Logos"/>
          <xsd:enumeration value="Company Overview"/>
          <xsd:enumeration value="Guidelines"/>
          <xsd:enumeration value="Illustrations and Icons"/>
          <xsd:enumeration value="Voicemail"/>
          <xsd:enumeration value="Headers"/>
          <xsd:enumeration value="Virtual Backgrounds"/>
          <xsd:enumeration value="Word Template"/>
          <xsd:enumeration value="PowerPoint Template"/>
          <xsd:enumeration value="Sales Battlecard Template"/>
          <xsd:enumeration value="Network Maps"/>
          <xsd:enumeration value="Data Sheet Template"/>
          <xsd:enumeration value="Promotions"/>
          <xsd:enumeration value="Talking to Customers"/>
          <xsd:enumeration value="Email"/>
        </xsd:restriction>
      </xsd:simpleType>
    </xsd:element>
    <xsd:element name="Company" ma:index="9" nillable="true" ma:displayName="Company" ma:default="---" ma:format="Dropdown" ma:internalName="Company">
      <xsd:simpleType>
        <xsd:restriction base="dms:Choice">
          <xsd:enumeration value="---"/>
          <xsd:enumeration value="Lumen"/>
          <xsd:enumeration value="CenturyLink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Display" ma:index="16" nillable="true" ma:displayName="Display" ma:default="---" ma:format="Dropdown" ma:internalName="Display">
      <xsd:simpleType>
        <xsd:restriction base="dms:Choice">
          <xsd:enumeration value="---"/>
          <xsd:enumeration value="Sales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anguage" ma:index="19" nillable="true" ma:displayName="Language" ma:default="English" ma:format="Dropdown" ma:internalName="Language">
      <xsd:simpleType>
        <xsd:restriction base="dms:Choice">
          <xsd:enumeration value="中文"/>
          <xsd:enumeration value="Deutsch"/>
          <xsd:enumeration value="English"/>
          <xsd:enumeration value="Español"/>
          <xsd:enumeration value="Français"/>
          <xsd:enumeration value="日本語"/>
          <xsd:enumeration value="Portuguê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5cd0b-a7e4-46c8-a858-b2fd96601848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EFAD8B-139B-4102-8A1E-9637743753C8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047e2b6-683a-4ada-92dc-6fff3ce02d88"/>
    <ds:schemaRef ds:uri="c065cd0b-a7e4-46c8-a858-b2fd9660184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C91947-D618-4EE8-BAEA-4DA8F91A5B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089DE6-036C-40A2-B5AA-4AF9CA0C2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47e2b6-683a-4ada-92dc-6fff3ce02d88"/>
    <ds:schemaRef ds:uri="c065cd0b-a7e4-46c8-a858-b2fd966018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4296</TotalTime>
  <Words>465</Words>
  <Application>Microsoft Office PowerPoint</Application>
  <PresentationFormat>Widescreen</PresentationFormat>
  <Paragraphs>65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Monaco</vt:lpstr>
      <vt:lpstr>STIXGeneral-Regular</vt:lpstr>
      <vt:lpstr>1_Office Theme</vt:lpstr>
      <vt:lpstr>WELCOME TO LUMEN</vt:lpstr>
      <vt:lpstr>PowerPoint Presentation</vt:lpstr>
      <vt:lpstr>PowerPoint Presentation</vt:lpstr>
      <vt:lpstr>Marketplace Challenges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LUMEN</dc:title>
  <dc:creator>Mcleary, Jon</dc:creator>
  <cp:lastModifiedBy>Bailey, Dana</cp:lastModifiedBy>
  <cp:revision>39</cp:revision>
  <dcterms:created xsi:type="dcterms:W3CDTF">2020-10-06T18:24:21Z</dcterms:created>
  <dcterms:modified xsi:type="dcterms:W3CDTF">2021-01-19T20:27:01Z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0x010100BEA376837B21E0438F208D1DD7618F00</vt:lpwstr>
  </property>
</Properties>
</file>