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14" r:id="rId1"/>
  </p:sldMasterIdLst>
  <p:notesMasterIdLst>
    <p:notesMasterId r:id="rId27"/>
  </p:notesMasterIdLst>
  <p:handoutMasterIdLst>
    <p:handoutMasterId r:id="rId28"/>
  </p:handoutMasterIdLst>
  <p:sldIdLst>
    <p:sldId id="261" r:id="rId2"/>
    <p:sldId id="263"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62" r:id="rId2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56" userDrawn="1">
          <p15:clr>
            <a:srgbClr val="A4A3A4"/>
          </p15:clr>
        </p15:guide>
        <p15:guide id="2" pos="4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t Burress" initials="MB" lastIdx="1" clrIdx="0">
    <p:extLst>
      <p:ext uri="{19B8F6BF-5375-455C-9EA6-DF929625EA0E}">
        <p15:presenceInfo xmlns:p15="http://schemas.microsoft.com/office/powerpoint/2012/main" userId="Matt Burres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6637"/>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5" autoAdjust="0"/>
    <p:restoredTop sz="89655" autoAdjust="0"/>
  </p:normalViewPr>
  <p:slideViewPr>
    <p:cSldViewPr snapToGrid="0">
      <p:cViewPr varScale="1">
        <p:scale>
          <a:sx n="94" d="100"/>
          <a:sy n="94" d="100"/>
        </p:scale>
        <p:origin x="438" y="78"/>
      </p:cViewPr>
      <p:guideLst>
        <p:guide orient="horz" pos="2256"/>
        <p:guide pos="4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DBCCBA70-3F83-465E-B59D-ED03B82D9015}" type="datetimeFigureOut">
              <a:rPr lang="en-US" smtClean="0"/>
              <a:t>1/19/2021</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391D99A-BD42-463C-A0C5-B9D0E5F7CB2C}" type="slidenum">
              <a:rPr lang="en-US" smtClean="0"/>
              <a:t>‹#›</a:t>
            </a:fld>
            <a:endParaRPr lang="en-US" dirty="0"/>
          </a:p>
        </p:txBody>
      </p:sp>
    </p:spTree>
    <p:extLst>
      <p:ext uri="{BB962C8B-B14F-4D97-AF65-F5344CB8AC3E}">
        <p14:creationId xmlns:p14="http://schemas.microsoft.com/office/powerpoint/2010/main" val="25239081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96A98E9-F36E-4E18-9FE7-02D5B0496584}" type="datetimeFigureOut">
              <a:rPr lang="en-US" smtClean="0"/>
              <a:t>1/19/2021</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4"/>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28CC597-7A63-4374-9F19-88E2984D874A}" type="slidenum">
              <a:rPr lang="en-US" smtClean="0"/>
              <a:t>‹#›</a:t>
            </a:fld>
            <a:endParaRPr lang="en-US" dirty="0"/>
          </a:p>
        </p:txBody>
      </p:sp>
    </p:spTree>
    <p:extLst>
      <p:ext uri="{BB962C8B-B14F-4D97-AF65-F5344CB8AC3E}">
        <p14:creationId xmlns:p14="http://schemas.microsoft.com/office/powerpoint/2010/main" val="200000205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8CC597-7A63-4374-9F19-88E2984D874A}" type="slidenum">
              <a:rPr lang="en-US" smtClean="0"/>
              <a:t>1</a:t>
            </a:fld>
            <a:endParaRPr lang="en-US" dirty="0"/>
          </a:p>
        </p:txBody>
      </p:sp>
    </p:spTree>
    <p:extLst>
      <p:ext uri="{BB962C8B-B14F-4D97-AF65-F5344CB8AC3E}">
        <p14:creationId xmlns:p14="http://schemas.microsoft.com/office/powerpoint/2010/main" val="2329155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28CC597-7A63-4374-9F19-88E2984D874A}" type="slidenum">
              <a:rPr lang="en-US" smtClean="0"/>
              <a:t>2</a:t>
            </a:fld>
            <a:endParaRPr lang="en-US" dirty="0"/>
          </a:p>
        </p:txBody>
      </p:sp>
    </p:spTree>
    <p:extLst>
      <p:ext uri="{BB962C8B-B14F-4D97-AF65-F5344CB8AC3E}">
        <p14:creationId xmlns:p14="http://schemas.microsoft.com/office/powerpoint/2010/main" val="42442574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8CC597-7A63-4374-9F19-88E2984D874A}" type="slidenum">
              <a:rPr lang="en-US" smtClean="0"/>
              <a:t>4</a:t>
            </a:fld>
            <a:endParaRPr lang="en-US" dirty="0"/>
          </a:p>
        </p:txBody>
      </p:sp>
    </p:spTree>
    <p:extLst>
      <p:ext uri="{BB962C8B-B14F-4D97-AF65-F5344CB8AC3E}">
        <p14:creationId xmlns:p14="http://schemas.microsoft.com/office/powerpoint/2010/main" val="4047785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8CC597-7A63-4374-9F19-88E2984D874A}" type="slidenum">
              <a:rPr lang="en-US" smtClean="0"/>
              <a:t>5</a:t>
            </a:fld>
            <a:endParaRPr lang="en-US" dirty="0"/>
          </a:p>
        </p:txBody>
      </p:sp>
    </p:spTree>
    <p:extLst>
      <p:ext uri="{BB962C8B-B14F-4D97-AF65-F5344CB8AC3E}">
        <p14:creationId xmlns:p14="http://schemas.microsoft.com/office/powerpoint/2010/main" val="1331347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8CC597-7A63-4374-9F19-88E2984D874A}" type="slidenum">
              <a:rPr lang="en-US" smtClean="0"/>
              <a:t>7</a:t>
            </a:fld>
            <a:endParaRPr lang="en-US" dirty="0"/>
          </a:p>
        </p:txBody>
      </p:sp>
    </p:spTree>
    <p:extLst>
      <p:ext uri="{BB962C8B-B14F-4D97-AF65-F5344CB8AC3E}">
        <p14:creationId xmlns:p14="http://schemas.microsoft.com/office/powerpoint/2010/main" val="6316675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8CC597-7A63-4374-9F19-88E2984D874A}" type="slidenum">
              <a:rPr lang="en-US" smtClean="0"/>
              <a:t>11</a:t>
            </a:fld>
            <a:endParaRPr lang="en-US" dirty="0"/>
          </a:p>
        </p:txBody>
      </p:sp>
    </p:spTree>
    <p:extLst>
      <p:ext uri="{BB962C8B-B14F-4D97-AF65-F5344CB8AC3E}">
        <p14:creationId xmlns:p14="http://schemas.microsoft.com/office/powerpoint/2010/main" val="32800600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8CC597-7A63-4374-9F19-88E2984D874A}" type="slidenum">
              <a:rPr lang="en-US" smtClean="0"/>
              <a:t>20</a:t>
            </a:fld>
            <a:endParaRPr lang="en-US" dirty="0"/>
          </a:p>
        </p:txBody>
      </p:sp>
    </p:spTree>
    <p:extLst>
      <p:ext uri="{BB962C8B-B14F-4D97-AF65-F5344CB8AC3E}">
        <p14:creationId xmlns:p14="http://schemas.microsoft.com/office/powerpoint/2010/main" val="21154641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8CC597-7A63-4374-9F19-88E2984D874A}" type="slidenum">
              <a:rPr lang="en-US" smtClean="0"/>
              <a:t>22</a:t>
            </a:fld>
            <a:endParaRPr lang="en-US" dirty="0"/>
          </a:p>
        </p:txBody>
      </p:sp>
    </p:spTree>
    <p:extLst>
      <p:ext uri="{BB962C8B-B14F-4D97-AF65-F5344CB8AC3E}">
        <p14:creationId xmlns:p14="http://schemas.microsoft.com/office/powerpoint/2010/main" val="32109237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8CC597-7A63-4374-9F19-88E2984D874A}" type="slidenum">
              <a:rPr lang="en-US" smtClean="0"/>
              <a:t>25</a:t>
            </a:fld>
            <a:endParaRPr lang="en-US" dirty="0"/>
          </a:p>
        </p:txBody>
      </p:sp>
    </p:spTree>
    <p:extLst>
      <p:ext uri="{BB962C8B-B14F-4D97-AF65-F5344CB8AC3E}">
        <p14:creationId xmlns:p14="http://schemas.microsoft.com/office/powerpoint/2010/main" val="3844746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93" y="286604"/>
            <a:ext cx="10908007" cy="3502971"/>
          </a:xfrm>
        </p:spPr>
        <p:txBody>
          <a:bodyPr/>
          <a:lstStyle>
            <a:lvl1pPr marL="0">
              <a:defRPr sz="7200" baseline="0"/>
            </a:lvl1pPr>
          </a:lstStyle>
          <a:p>
            <a:r>
              <a:rPr lang="en-US" dirty="0" smtClean="0"/>
              <a:t>Presentation Title</a:t>
            </a:r>
            <a:endParaRPr lang="en-US" dirty="0"/>
          </a:p>
        </p:txBody>
      </p:sp>
      <p:sp>
        <p:nvSpPr>
          <p:cNvPr id="3" name="Content Placeholder 2"/>
          <p:cNvSpPr>
            <a:spLocks noGrp="1"/>
          </p:cNvSpPr>
          <p:nvPr>
            <p:ph idx="1" hasCustomPrompt="1"/>
          </p:nvPr>
        </p:nvSpPr>
        <p:spPr>
          <a:xfrm>
            <a:off x="674393" y="4091234"/>
            <a:ext cx="10908007" cy="867266"/>
          </a:xfrm>
          <a:prstGeom prst="rect">
            <a:avLst/>
          </a:prstGeom>
        </p:spPr>
        <p:txBody>
          <a:bodyPr>
            <a:normAutofit/>
          </a:bodyPr>
          <a:lstStyle>
            <a:lvl1pPr>
              <a:spcBef>
                <a:spcPts val="300"/>
              </a:spcBef>
              <a:spcAft>
                <a:spcPts val="300"/>
              </a:spcAft>
              <a:buNone/>
              <a:defRPr sz="2000" cap="small" baseline="0">
                <a:solidFill>
                  <a:schemeClr val="tx2"/>
                </a:solidFill>
                <a:latin typeface="+mj-lt"/>
              </a:defRPr>
            </a:lvl1pPr>
            <a:lvl4pPr>
              <a:defRPr/>
            </a:lvl4pPr>
            <a:lvl5pPr>
              <a:defRPr/>
            </a:lvl5pPr>
          </a:lstStyle>
          <a:p>
            <a:pPr lvl="0"/>
            <a:r>
              <a:rPr lang="en-US" dirty="0" smtClean="0"/>
              <a:t>Analyst Text</a:t>
            </a:r>
            <a:endParaRPr lang="en-US" dirty="0"/>
          </a:p>
        </p:txBody>
      </p:sp>
      <p:sp>
        <p:nvSpPr>
          <p:cNvPr id="6" name="Footer Placeholder 4"/>
          <p:cNvSpPr>
            <a:spLocks noGrp="1"/>
          </p:cNvSpPr>
          <p:nvPr>
            <p:ph type="ftr" sz="quarter" idx="3"/>
          </p:nvPr>
        </p:nvSpPr>
        <p:spPr>
          <a:xfrm>
            <a:off x="674393" y="6402161"/>
            <a:ext cx="5147566" cy="365125"/>
          </a:xfrm>
          <a:prstGeom prst="rect">
            <a:avLst/>
          </a:prstGeom>
        </p:spPr>
        <p:txBody>
          <a:bodyPr/>
          <a:lstStyle>
            <a:lvl1pPr>
              <a:defRPr sz="1200" cap="all" baseline="0">
                <a:solidFill>
                  <a:schemeClr val="tx1"/>
                </a:solidFill>
              </a:defRPr>
            </a:lvl1pPr>
          </a:lstStyle>
          <a:p>
            <a:r>
              <a:rPr lang="en-US" smtClean="0"/>
              <a:t>Minnesota's System of Liquor Regulation | Minnesota House Research Department</a:t>
            </a:r>
            <a:endParaRPr lang="en-US" dirty="0"/>
          </a:p>
        </p:txBody>
      </p:sp>
      <p:sp>
        <p:nvSpPr>
          <p:cNvPr id="7" name="Slide Number Placeholder 5"/>
          <p:cNvSpPr>
            <a:spLocks noGrp="1"/>
          </p:cNvSpPr>
          <p:nvPr>
            <p:ph type="sldNum" sz="quarter" idx="4"/>
          </p:nvPr>
        </p:nvSpPr>
        <p:spPr>
          <a:xfrm>
            <a:off x="11067068" y="6402161"/>
            <a:ext cx="515332" cy="365125"/>
          </a:xfrm>
          <a:prstGeom prst="rect">
            <a:avLst/>
          </a:prstGeom>
        </p:spPr>
        <p:txBody>
          <a:bodyPr/>
          <a:lstStyle>
            <a:lvl1pPr>
              <a:defRPr sz="1400">
                <a:solidFill>
                  <a:schemeClr val="tx1"/>
                </a:solidFill>
              </a:defRPr>
            </a:lvl1pPr>
          </a:lstStyle>
          <a:p>
            <a:fld id="{3202423E-7DDE-4D97-8661-882E4CB4F972}" type="slidenum">
              <a:rPr lang="en-US" smtClean="0"/>
              <a:pPr/>
              <a:t>‹#›</a:t>
            </a:fld>
            <a:endParaRPr lang="en-US" dirty="0"/>
          </a:p>
        </p:txBody>
      </p:sp>
      <p:cxnSp>
        <p:nvCxnSpPr>
          <p:cNvPr id="8" name="Straight Connector 7"/>
          <p:cNvCxnSpPr/>
          <p:nvPr userDrawn="1"/>
        </p:nvCxnSpPr>
        <p:spPr>
          <a:xfrm flipV="1">
            <a:off x="674393" y="3892385"/>
            <a:ext cx="10908007" cy="2599"/>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 name="Text Placeholder 4"/>
          <p:cNvSpPr>
            <a:spLocks noGrp="1"/>
          </p:cNvSpPr>
          <p:nvPr>
            <p:ph type="body" sz="quarter" idx="10" hasCustomPrompt="1"/>
          </p:nvPr>
        </p:nvSpPr>
        <p:spPr>
          <a:xfrm>
            <a:off x="674688" y="5338644"/>
            <a:ext cx="10907712" cy="827205"/>
          </a:xfrm>
        </p:spPr>
        <p:txBody>
          <a:bodyPr/>
          <a:lstStyle>
            <a:lvl1pPr>
              <a:spcBef>
                <a:spcPts val="0"/>
              </a:spcBef>
              <a:defRPr sz="1600" baseline="0">
                <a:solidFill>
                  <a:schemeClr val="tx2"/>
                </a:solidFill>
                <a:latin typeface="+mj-lt"/>
              </a:defRPr>
            </a:lvl1pPr>
          </a:lstStyle>
          <a:p>
            <a:pPr lvl="0"/>
            <a:r>
              <a:rPr lang="en-US" dirty="0" smtClean="0"/>
              <a:t>Presentation entity &amp; date</a:t>
            </a:r>
          </a:p>
        </p:txBody>
      </p:sp>
    </p:spTree>
    <p:extLst>
      <p:ext uri="{BB962C8B-B14F-4D97-AF65-F5344CB8AC3E}">
        <p14:creationId xmlns:p14="http://schemas.microsoft.com/office/powerpoint/2010/main" val="296123574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tandard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marL="0">
              <a:defRPr baseline="0"/>
            </a:lvl1pPr>
          </a:lstStyle>
          <a:p>
            <a:r>
              <a:rPr lang="en-US" dirty="0" smtClean="0"/>
              <a:t>Slide Title</a:t>
            </a:r>
            <a:endParaRPr lang="en-US" dirty="0"/>
          </a:p>
        </p:txBody>
      </p:sp>
      <p:sp>
        <p:nvSpPr>
          <p:cNvPr id="3" name="Content Placeholder 2"/>
          <p:cNvSpPr>
            <a:spLocks noGrp="1"/>
          </p:cNvSpPr>
          <p:nvPr>
            <p:ph idx="1" hasCustomPrompt="1"/>
          </p:nvPr>
        </p:nvSpPr>
        <p:spPr>
          <a:xfrm>
            <a:off x="674393" y="1362610"/>
            <a:ext cx="10908007" cy="4802520"/>
          </a:xfrm>
          <a:prstGeom prst="rect">
            <a:avLst/>
          </a:prstGeom>
        </p:spPr>
        <p:txBody>
          <a:bodyPr/>
          <a:lstStyle>
            <a:lvl1pPr>
              <a:defRPr baseline="0"/>
            </a:lvl1pPr>
            <a:lvl2pPr>
              <a:defRPr/>
            </a:lvl2pPr>
            <a:lvl3pPr>
              <a:defRPr/>
            </a:lvl3pPr>
            <a:lvl4pPr>
              <a:defRPr/>
            </a:lvl4pPr>
            <a:lvl5pPr>
              <a:defRPr/>
            </a:lvl5pPr>
          </a:lstStyle>
          <a:p>
            <a:pPr lvl="0"/>
            <a:r>
              <a:rPr lang="en-US" dirty="0" smtClean="0"/>
              <a:t>Content Top/Title</a:t>
            </a:r>
          </a:p>
          <a:p>
            <a:pPr lvl="1"/>
            <a:r>
              <a:rPr lang="en-US" dirty="0" smtClean="0"/>
              <a:t>First level bullet</a:t>
            </a:r>
          </a:p>
          <a:p>
            <a:pPr lvl="2"/>
            <a:r>
              <a:rPr lang="en-US" dirty="0" smtClean="0"/>
              <a:t>Second level</a:t>
            </a:r>
          </a:p>
          <a:p>
            <a:pPr lvl="3"/>
            <a:r>
              <a:rPr lang="en-US" dirty="0" smtClean="0"/>
              <a:t>Third level</a:t>
            </a:r>
          </a:p>
          <a:p>
            <a:pPr lvl="4"/>
            <a:r>
              <a:rPr lang="en-US" dirty="0" smtClean="0"/>
              <a:t>Fourth level</a:t>
            </a:r>
            <a:endParaRPr lang="en-US" dirty="0"/>
          </a:p>
        </p:txBody>
      </p:sp>
      <p:sp>
        <p:nvSpPr>
          <p:cNvPr id="6" name="Footer Placeholder 4"/>
          <p:cNvSpPr>
            <a:spLocks noGrp="1"/>
          </p:cNvSpPr>
          <p:nvPr>
            <p:ph type="ftr" sz="quarter" idx="3"/>
          </p:nvPr>
        </p:nvSpPr>
        <p:spPr>
          <a:xfrm>
            <a:off x="674393" y="6402161"/>
            <a:ext cx="5147566" cy="365125"/>
          </a:xfrm>
          <a:prstGeom prst="rect">
            <a:avLst/>
          </a:prstGeom>
        </p:spPr>
        <p:txBody>
          <a:bodyPr/>
          <a:lstStyle>
            <a:lvl1pPr>
              <a:defRPr sz="1200" cap="all" baseline="0">
                <a:solidFill>
                  <a:schemeClr val="tx1"/>
                </a:solidFill>
              </a:defRPr>
            </a:lvl1pPr>
          </a:lstStyle>
          <a:p>
            <a:r>
              <a:rPr lang="en-US" smtClean="0"/>
              <a:t>Minnesota's System of Liquor Regulation | Minnesota House Research Department</a:t>
            </a:r>
            <a:endParaRPr lang="en-US" dirty="0"/>
          </a:p>
        </p:txBody>
      </p:sp>
      <p:sp>
        <p:nvSpPr>
          <p:cNvPr id="7" name="Slide Number Placeholder 5"/>
          <p:cNvSpPr>
            <a:spLocks noGrp="1"/>
          </p:cNvSpPr>
          <p:nvPr>
            <p:ph type="sldNum" sz="quarter" idx="4"/>
          </p:nvPr>
        </p:nvSpPr>
        <p:spPr>
          <a:xfrm>
            <a:off x="11067068" y="6402161"/>
            <a:ext cx="515332" cy="365125"/>
          </a:xfrm>
          <a:prstGeom prst="rect">
            <a:avLst/>
          </a:prstGeom>
        </p:spPr>
        <p:txBody>
          <a:bodyPr/>
          <a:lstStyle>
            <a:lvl1pPr>
              <a:defRPr sz="1400">
                <a:solidFill>
                  <a:schemeClr val="tx1"/>
                </a:solidFill>
              </a:defRPr>
            </a:lvl1pPr>
          </a:lstStyle>
          <a:p>
            <a:fld id="{3202423E-7DDE-4D97-8661-882E4CB4F972}" type="slidenum">
              <a:rPr lang="en-US" smtClean="0"/>
              <a:pPr/>
              <a:t>‹#›</a:t>
            </a:fld>
            <a:endParaRPr lang="en-US" dirty="0"/>
          </a:p>
        </p:txBody>
      </p:sp>
      <p:cxnSp>
        <p:nvCxnSpPr>
          <p:cNvPr id="8" name="Straight Connector 7"/>
          <p:cNvCxnSpPr/>
          <p:nvPr userDrawn="1"/>
        </p:nvCxnSpPr>
        <p:spPr>
          <a:xfrm flipV="1">
            <a:off x="674393" y="1270556"/>
            <a:ext cx="10908007" cy="2599"/>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234557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andard Spli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marL="0">
              <a:defRPr baseline="0"/>
            </a:lvl1pPr>
          </a:lstStyle>
          <a:p>
            <a:r>
              <a:rPr lang="en-US" dirty="0" smtClean="0"/>
              <a:t>Slide Title</a:t>
            </a:r>
            <a:endParaRPr lang="en-US" dirty="0"/>
          </a:p>
        </p:txBody>
      </p:sp>
      <p:sp>
        <p:nvSpPr>
          <p:cNvPr id="3" name="Content Placeholder 2"/>
          <p:cNvSpPr>
            <a:spLocks noGrp="1"/>
          </p:cNvSpPr>
          <p:nvPr>
            <p:ph idx="1" hasCustomPrompt="1"/>
          </p:nvPr>
        </p:nvSpPr>
        <p:spPr>
          <a:xfrm>
            <a:off x="674393" y="1362610"/>
            <a:ext cx="5311628" cy="4802520"/>
          </a:xfrm>
          <a:prstGeom prst="rect">
            <a:avLst/>
          </a:prstGeom>
        </p:spPr>
        <p:txBody>
          <a:bodyPr/>
          <a:lstStyle>
            <a:lvl1pPr>
              <a:defRPr baseline="0"/>
            </a:lvl1pPr>
            <a:lvl2pPr>
              <a:defRPr/>
            </a:lvl2pPr>
            <a:lvl3pPr>
              <a:defRPr/>
            </a:lvl3pPr>
            <a:lvl4pPr>
              <a:defRPr/>
            </a:lvl4pPr>
            <a:lvl5pPr>
              <a:defRPr/>
            </a:lvl5pPr>
          </a:lstStyle>
          <a:p>
            <a:pPr lvl="0"/>
            <a:r>
              <a:rPr lang="en-US" dirty="0" smtClean="0"/>
              <a:t>Content Top/Title - Left</a:t>
            </a:r>
          </a:p>
          <a:p>
            <a:pPr lvl="1"/>
            <a:r>
              <a:rPr lang="en-US" dirty="0" smtClean="0"/>
              <a:t>First level bullet</a:t>
            </a:r>
          </a:p>
          <a:p>
            <a:pPr lvl="2"/>
            <a:r>
              <a:rPr lang="en-US" dirty="0" smtClean="0"/>
              <a:t>Second level</a:t>
            </a:r>
          </a:p>
          <a:p>
            <a:pPr lvl="3"/>
            <a:r>
              <a:rPr lang="en-US" dirty="0" smtClean="0"/>
              <a:t>Third level</a:t>
            </a:r>
          </a:p>
          <a:p>
            <a:pPr lvl="4"/>
            <a:r>
              <a:rPr lang="en-US" dirty="0" smtClean="0"/>
              <a:t>Fourth level</a:t>
            </a:r>
            <a:endParaRPr lang="en-US" dirty="0"/>
          </a:p>
        </p:txBody>
      </p:sp>
      <p:sp>
        <p:nvSpPr>
          <p:cNvPr id="6" name="Footer Placeholder 4"/>
          <p:cNvSpPr>
            <a:spLocks noGrp="1"/>
          </p:cNvSpPr>
          <p:nvPr>
            <p:ph type="ftr" sz="quarter" idx="3"/>
          </p:nvPr>
        </p:nvSpPr>
        <p:spPr>
          <a:xfrm>
            <a:off x="674393" y="6402161"/>
            <a:ext cx="5147566" cy="365125"/>
          </a:xfrm>
          <a:prstGeom prst="rect">
            <a:avLst/>
          </a:prstGeom>
        </p:spPr>
        <p:txBody>
          <a:bodyPr/>
          <a:lstStyle>
            <a:lvl1pPr>
              <a:defRPr sz="1200" cap="all" baseline="0">
                <a:solidFill>
                  <a:schemeClr val="tx1"/>
                </a:solidFill>
              </a:defRPr>
            </a:lvl1pPr>
          </a:lstStyle>
          <a:p>
            <a:r>
              <a:rPr lang="en-US" smtClean="0"/>
              <a:t>Minnesota's System of Liquor Regulation | Minnesota House Research Department</a:t>
            </a:r>
            <a:endParaRPr lang="en-US" dirty="0"/>
          </a:p>
        </p:txBody>
      </p:sp>
      <p:sp>
        <p:nvSpPr>
          <p:cNvPr id="7" name="Slide Number Placeholder 5"/>
          <p:cNvSpPr>
            <a:spLocks noGrp="1"/>
          </p:cNvSpPr>
          <p:nvPr>
            <p:ph type="sldNum" sz="quarter" idx="4"/>
          </p:nvPr>
        </p:nvSpPr>
        <p:spPr>
          <a:xfrm>
            <a:off x="11067068" y="6402161"/>
            <a:ext cx="515332" cy="365125"/>
          </a:xfrm>
          <a:prstGeom prst="rect">
            <a:avLst/>
          </a:prstGeom>
        </p:spPr>
        <p:txBody>
          <a:bodyPr/>
          <a:lstStyle>
            <a:lvl1pPr>
              <a:defRPr sz="1400">
                <a:solidFill>
                  <a:schemeClr val="tx1"/>
                </a:solidFill>
              </a:defRPr>
            </a:lvl1pPr>
          </a:lstStyle>
          <a:p>
            <a:fld id="{3202423E-7DDE-4D97-8661-882E4CB4F972}" type="slidenum">
              <a:rPr lang="en-US" smtClean="0"/>
              <a:pPr/>
              <a:t>‹#›</a:t>
            </a:fld>
            <a:endParaRPr lang="en-US" dirty="0"/>
          </a:p>
        </p:txBody>
      </p:sp>
      <p:cxnSp>
        <p:nvCxnSpPr>
          <p:cNvPr id="8" name="Straight Connector 7"/>
          <p:cNvCxnSpPr/>
          <p:nvPr userDrawn="1"/>
        </p:nvCxnSpPr>
        <p:spPr>
          <a:xfrm flipV="1">
            <a:off x="674393" y="1270556"/>
            <a:ext cx="10908007" cy="2599"/>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4"/>
          <p:cNvSpPr>
            <a:spLocks noGrp="1"/>
          </p:cNvSpPr>
          <p:nvPr>
            <p:ph sz="quarter" idx="10" hasCustomPrompt="1"/>
          </p:nvPr>
        </p:nvSpPr>
        <p:spPr>
          <a:xfrm>
            <a:off x="6202837" y="1362075"/>
            <a:ext cx="5379563" cy="4803775"/>
          </a:xfrm>
        </p:spPr>
        <p:txBody>
          <a:bodyPr/>
          <a:lstStyle>
            <a:lvl1pPr>
              <a:defRPr baseline="0"/>
            </a:lvl1pPr>
            <a:lvl2pPr>
              <a:defRPr/>
            </a:lvl2pPr>
            <a:lvl3pPr>
              <a:defRPr/>
            </a:lvl3pPr>
            <a:lvl4pPr>
              <a:defRPr/>
            </a:lvl4pPr>
            <a:lvl5pPr>
              <a:defRPr/>
            </a:lvl5pPr>
          </a:lstStyle>
          <a:p>
            <a:pPr lvl="0"/>
            <a:r>
              <a:rPr lang="en-US" dirty="0" smtClean="0"/>
              <a:t>Content Top/Title - Right</a:t>
            </a:r>
          </a:p>
          <a:p>
            <a:pPr lvl="1"/>
            <a:r>
              <a:rPr lang="en-US" dirty="0" smtClean="0"/>
              <a:t>First level bullet</a:t>
            </a:r>
          </a:p>
          <a:p>
            <a:pPr lvl="2"/>
            <a:r>
              <a:rPr lang="en-US" dirty="0" smtClean="0"/>
              <a:t>Second level</a:t>
            </a:r>
          </a:p>
          <a:p>
            <a:pPr lvl="3"/>
            <a:r>
              <a:rPr lang="en-US" dirty="0" smtClean="0"/>
              <a:t>Third level</a:t>
            </a:r>
          </a:p>
          <a:p>
            <a:pPr lvl="4"/>
            <a:r>
              <a:rPr lang="en-US" dirty="0" smtClean="0"/>
              <a:t>Fourth level</a:t>
            </a:r>
            <a:endParaRPr lang="en-US" dirty="0"/>
          </a:p>
        </p:txBody>
      </p:sp>
    </p:spTree>
    <p:extLst>
      <p:ext uri="{BB962C8B-B14F-4D97-AF65-F5344CB8AC3E}">
        <p14:creationId xmlns:p14="http://schemas.microsoft.com/office/powerpoint/2010/main" val="331174011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74393" y="286604"/>
            <a:ext cx="10908007" cy="5878526"/>
          </a:xfrm>
          <a:prstGeom prst="rect">
            <a:avLst/>
          </a:prstGeom>
        </p:spPr>
        <p:txBody>
          <a:bodyPr/>
          <a:lstStyle>
            <a:lvl1pPr>
              <a:defRPr baseline="0"/>
            </a:lvl1pPr>
            <a:lvl2pPr>
              <a:defRPr/>
            </a:lvl2pPr>
            <a:lvl3pPr>
              <a:defRPr/>
            </a:lvl3pPr>
            <a:lvl4pPr>
              <a:defRPr/>
            </a:lvl4pPr>
            <a:lvl5pPr>
              <a:defRPr/>
            </a:lvl5pPr>
          </a:lstStyle>
          <a:p>
            <a:pPr lvl="0"/>
            <a:r>
              <a:rPr lang="en-US" dirty="0" smtClean="0"/>
              <a:t>Content Top/Title</a:t>
            </a:r>
          </a:p>
          <a:p>
            <a:pPr lvl="1"/>
            <a:r>
              <a:rPr lang="en-US" dirty="0" smtClean="0"/>
              <a:t>First level bullet</a:t>
            </a:r>
          </a:p>
          <a:p>
            <a:pPr lvl="2"/>
            <a:r>
              <a:rPr lang="en-US" dirty="0" smtClean="0"/>
              <a:t>Second level</a:t>
            </a:r>
          </a:p>
          <a:p>
            <a:pPr lvl="3"/>
            <a:r>
              <a:rPr lang="en-US" dirty="0" smtClean="0"/>
              <a:t>Third level</a:t>
            </a:r>
          </a:p>
          <a:p>
            <a:pPr lvl="4"/>
            <a:r>
              <a:rPr lang="en-US" dirty="0" smtClean="0"/>
              <a:t>Fourth level</a:t>
            </a:r>
            <a:endParaRPr lang="en-US" dirty="0"/>
          </a:p>
        </p:txBody>
      </p:sp>
      <p:sp>
        <p:nvSpPr>
          <p:cNvPr id="6" name="Footer Placeholder 4"/>
          <p:cNvSpPr>
            <a:spLocks noGrp="1"/>
          </p:cNvSpPr>
          <p:nvPr>
            <p:ph type="ftr" sz="quarter" idx="3"/>
          </p:nvPr>
        </p:nvSpPr>
        <p:spPr>
          <a:xfrm>
            <a:off x="674393" y="6402161"/>
            <a:ext cx="5147566" cy="365125"/>
          </a:xfrm>
          <a:prstGeom prst="rect">
            <a:avLst/>
          </a:prstGeom>
        </p:spPr>
        <p:txBody>
          <a:bodyPr/>
          <a:lstStyle>
            <a:lvl1pPr>
              <a:defRPr sz="1200" cap="all" baseline="0">
                <a:solidFill>
                  <a:schemeClr val="tx1"/>
                </a:solidFill>
              </a:defRPr>
            </a:lvl1pPr>
          </a:lstStyle>
          <a:p>
            <a:r>
              <a:rPr lang="en-US" smtClean="0"/>
              <a:t>Minnesota's System of Liquor Regulation | Minnesota House Research Department</a:t>
            </a:r>
            <a:endParaRPr lang="en-US" dirty="0"/>
          </a:p>
        </p:txBody>
      </p:sp>
      <p:sp>
        <p:nvSpPr>
          <p:cNvPr id="7" name="Slide Number Placeholder 5"/>
          <p:cNvSpPr>
            <a:spLocks noGrp="1"/>
          </p:cNvSpPr>
          <p:nvPr>
            <p:ph type="sldNum" sz="quarter" idx="4"/>
          </p:nvPr>
        </p:nvSpPr>
        <p:spPr>
          <a:xfrm>
            <a:off x="11067068" y="6402161"/>
            <a:ext cx="515332" cy="365125"/>
          </a:xfrm>
          <a:prstGeom prst="rect">
            <a:avLst/>
          </a:prstGeom>
        </p:spPr>
        <p:txBody>
          <a:bodyPr/>
          <a:lstStyle>
            <a:lvl1pPr>
              <a:defRPr sz="1400">
                <a:solidFill>
                  <a:schemeClr val="tx1"/>
                </a:solidFill>
              </a:defRPr>
            </a:lvl1pPr>
          </a:lstStyle>
          <a:p>
            <a:fld id="{3202423E-7DDE-4D97-8661-882E4CB4F972}" type="slidenum">
              <a:rPr lang="en-US" smtClean="0"/>
              <a:pPr/>
              <a:t>‹#›</a:t>
            </a:fld>
            <a:endParaRPr lang="en-US" dirty="0"/>
          </a:p>
        </p:txBody>
      </p:sp>
    </p:spTree>
    <p:extLst>
      <p:ext uri="{BB962C8B-B14F-4D97-AF65-F5344CB8AC3E}">
        <p14:creationId xmlns:p14="http://schemas.microsoft.com/office/powerpoint/2010/main" val="234334566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74393" y="5890437"/>
            <a:ext cx="10908007" cy="274692"/>
          </a:xfrm>
          <a:prstGeom prst="rect">
            <a:avLst/>
          </a:prstGeom>
        </p:spPr>
        <p:txBody>
          <a:bodyPr>
            <a:normAutofit/>
          </a:bodyPr>
          <a:lstStyle>
            <a:lvl1pPr algn="r">
              <a:defRPr sz="1400" baseline="0"/>
            </a:lvl1pPr>
            <a:lvl2pPr>
              <a:defRPr/>
            </a:lvl2pPr>
            <a:lvl3pPr>
              <a:defRPr/>
            </a:lvl3pPr>
            <a:lvl4pPr>
              <a:defRPr/>
            </a:lvl4pPr>
            <a:lvl5pPr>
              <a:defRPr/>
            </a:lvl5pPr>
          </a:lstStyle>
          <a:p>
            <a:pPr lvl="0"/>
            <a:r>
              <a:rPr lang="en-US" dirty="0" smtClean="0"/>
              <a:t>Attribution</a:t>
            </a:r>
          </a:p>
        </p:txBody>
      </p:sp>
      <p:sp>
        <p:nvSpPr>
          <p:cNvPr id="6" name="Footer Placeholder 4"/>
          <p:cNvSpPr>
            <a:spLocks noGrp="1"/>
          </p:cNvSpPr>
          <p:nvPr>
            <p:ph type="ftr" sz="quarter" idx="3"/>
          </p:nvPr>
        </p:nvSpPr>
        <p:spPr>
          <a:xfrm>
            <a:off x="674393" y="6402161"/>
            <a:ext cx="5147566" cy="365125"/>
          </a:xfrm>
          <a:prstGeom prst="rect">
            <a:avLst/>
          </a:prstGeom>
        </p:spPr>
        <p:txBody>
          <a:bodyPr/>
          <a:lstStyle>
            <a:lvl1pPr>
              <a:defRPr sz="1200" cap="all" baseline="0">
                <a:solidFill>
                  <a:schemeClr val="tx1"/>
                </a:solidFill>
              </a:defRPr>
            </a:lvl1pPr>
          </a:lstStyle>
          <a:p>
            <a:r>
              <a:rPr lang="en-US" smtClean="0"/>
              <a:t>Minnesota's System of Liquor Regulation | Minnesota House Research Department</a:t>
            </a:r>
            <a:endParaRPr lang="en-US" dirty="0"/>
          </a:p>
        </p:txBody>
      </p:sp>
      <p:sp>
        <p:nvSpPr>
          <p:cNvPr id="7" name="Slide Number Placeholder 5"/>
          <p:cNvSpPr>
            <a:spLocks noGrp="1"/>
          </p:cNvSpPr>
          <p:nvPr>
            <p:ph type="sldNum" sz="quarter" idx="4"/>
          </p:nvPr>
        </p:nvSpPr>
        <p:spPr>
          <a:xfrm>
            <a:off x="11067068" y="6402161"/>
            <a:ext cx="515332" cy="365125"/>
          </a:xfrm>
          <a:prstGeom prst="rect">
            <a:avLst/>
          </a:prstGeom>
        </p:spPr>
        <p:txBody>
          <a:bodyPr/>
          <a:lstStyle>
            <a:lvl1pPr>
              <a:defRPr sz="1400">
                <a:solidFill>
                  <a:schemeClr val="tx1"/>
                </a:solidFill>
              </a:defRPr>
            </a:lvl1pPr>
          </a:lstStyle>
          <a:p>
            <a:fld id="{3202423E-7DDE-4D97-8661-882E4CB4F972}" type="slidenum">
              <a:rPr lang="en-US" smtClean="0"/>
              <a:pPr/>
              <a:t>‹#›</a:t>
            </a:fld>
            <a:endParaRPr lang="en-US" dirty="0"/>
          </a:p>
        </p:txBody>
      </p:sp>
      <p:sp>
        <p:nvSpPr>
          <p:cNvPr id="4" name="Picture Placeholder 3"/>
          <p:cNvSpPr>
            <a:spLocks noGrp="1"/>
          </p:cNvSpPr>
          <p:nvPr>
            <p:ph type="pic" sz="quarter" idx="10" hasCustomPrompt="1"/>
          </p:nvPr>
        </p:nvSpPr>
        <p:spPr>
          <a:xfrm>
            <a:off x="674393" y="202019"/>
            <a:ext cx="10908007" cy="5571460"/>
          </a:xfrm>
        </p:spPr>
        <p:txBody>
          <a:bodyPr/>
          <a:lstStyle>
            <a:lvl1pPr>
              <a:defRPr/>
            </a:lvl1pPr>
          </a:lstStyle>
          <a:p>
            <a:r>
              <a:rPr lang="en-US" dirty="0" smtClean="0"/>
              <a:t>Image</a:t>
            </a:r>
            <a:endParaRPr lang="en-US" dirty="0"/>
          </a:p>
        </p:txBody>
      </p:sp>
    </p:spTree>
    <p:extLst>
      <p:ext uri="{BB962C8B-B14F-4D97-AF65-F5344CB8AC3E}">
        <p14:creationId xmlns:p14="http://schemas.microsoft.com/office/powerpoint/2010/main" val="46995299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6" name="Footer Placeholder 4"/>
          <p:cNvSpPr>
            <a:spLocks noGrp="1"/>
          </p:cNvSpPr>
          <p:nvPr>
            <p:ph type="ftr" sz="quarter" idx="3"/>
          </p:nvPr>
        </p:nvSpPr>
        <p:spPr>
          <a:xfrm>
            <a:off x="674394" y="6404666"/>
            <a:ext cx="5147566" cy="365125"/>
          </a:xfrm>
          <a:prstGeom prst="rect">
            <a:avLst/>
          </a:prstGeom>
        </p:spPr>
        <p:txBody>
          <a:bodyPr/>
          <a:lstStyle>
            <a:lvl1pPr>
              <a:defRPr sz="1200" cap="all" baseline="0">
                <a:solidFill>
                  <a:schemeClr val="tx1"/>
                </a:solidFill>
              </a:defRPr>
            </a:lvl1pPr>
          </a:lstStyle>
          <a:p>
            <a:r>
              <a:rPr lang="en-US" smtClean="0"/>
              <a:t>Minnesota's System of Liquor Regulation | Minnesota House Research Department</a:t>
            </a:r>
            <a:endParaRPr lang="en-US" dirty="0"/>
          </a:p>
        </p:txBody>
      </p:sp>
      <p:sp>
        <p:nvSpPr>
          <p:cNvPr id="7" name="Slide Number Placeholder 5"/>
          <p:cNvSpPr>
            <a:spLocks noGrp="1"/>
          </p:cNvSpPr>
          <p:nvPr>
            <p:ph type="sldNum" sz="quarter" idx="4"/>
          </p:nvPr>
        </p:nvSpPr>
        <p:spPr>
          <a:xfrm>
            <a:off x="11095348" y="6402161"/>
            <a:ext cx="487052" cy="365125"/>
          </a:xfrm>
          <a:prstGeom prst="rect">
            <a:avLst/>
          </a:prstGeom>
        </p:spPr>
        <p:txBody>
          <a:bodyPr/>
          <a:lstStyle>
            <a:lvl1pPr>
              <a:defRPr sz="1400">
                <a:solidFill>
                  <a:schemeClr val="tx1"/>
                </a:solidFill>
              </a:defRPr>
            </a:lvl1pPr>
          </a:lstStyle>
          <a:p>
            <a:fld id="{3202423E-7DDE-4D97-8661-882E4CB4F972}" type="slidenum">
              <a:rPr lang="en-US" smtClean="0"/>
              <a:pPr/>
              <a:t>‹#›</a:t>
            </a:fld>
            <a:endParaRPr lang="en-US" dirty="0"/>
          </a:p>
        </p:txBody>
      </p:sp>
      <p:pic>
        <p:nvPicPr>
          <p:cNvPr id="8" name="[AddByline] Small HRD Logo" descr="Minnesota House Research Department logo" title="Minnesota House Research Department logo"/>
          <p:cNvPicPr/>
          <p:nvPr userDrawn="1"/>
        </p:nvPicPr>
        <p:blipFill>
          <a:blip r:embed="rId2" cstate="print">
            <a:extLst>
              <a:ext uri="{28A0092B-C50C-407E-A947-70E740481C1C}">
                <a14:useLocalDpi xmlns:a14="http://schemas.microsoft.com/office/drawing/2010/main" val="0"/>
              </a:ext>
            </a:extLst>
          </a:blip>
          <a:stretch>
            <a:fillRect/>
          </a:stretch>
        </p:blipFill>
        <p:spPr>
          <a:xfrm>
            <a:off x="1097281" y="4454194"/>
            <a:ext cx="2040622" cy="646331"/>
          </a:xfrm>
          <a:prstGeom prst="rect">
            <a:avLst/>
          </a:prstGeom>
        </p:spPr>
      </p:pic>
      <p:sp>
        <p:nvSpPr>
          <p:cNvPr id="9" name="TextBox 8"/>
          <p:cNvSpPr txBox="1"/>
          <p:nvPr userDrawn="1"/>
        </p:nvSpPr>
        <p:spPr>
          <a:xfrm>
            <a:off x="3289956" y="4533707"/>
            <a:ext cx="7462676" cy="646331"/>
          </a:xfrm>
          <a:prstGeom prst="rect">
            <a:avLst/>
          </a:prstGeom>
          <a:noFill/>
        </p:spPr>
        <p:txBody>
          <a:bodyPr wrap="square" rtlCol="0">
            <a:spAutoFit/>
          </a:bodyPr>
          <a:lstStyle/>
          <a:p>
            <a:r>
              <a:rPr lang="en-US" sz="1800" kern="1200" dirty="0" smtClean="0">
                <a:solidFill>
                  <a:schemeClr val="tx1"/>
                </a:solidFill>
                <a:effectLst/>
                <a:latin typeface="+mn-lt"/>
                <a:ea typeface="+mn-ea"/>
                <a:cs typeface="+mn-cs"/>
              </a:rPr>
              <a:t>Minnesota House Research Department provides nonpartisan legislative, legal, and information services to the Minnesota House of Representatives. </a:t>
            </a:r>
          </a:p>
        </p:txBody>
      </p:sp>
      <p:sp>
        <p:nvSpPr>
          <p:cNvPr id="10" name="TextBox 9"/>
          <p:cNvSpPr txBox="1"/>
          <p:nvPr userDrawn="1"/>
        </p:nvSpPr>
        <p:spPr>
          <a:xfrm>
            <a:off x="1097280" y="5380522"/>
            <a:ext cx="9708543"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tx1"/>
                </a:solidFill>
                <a:effectLst/>
                <a:latin typeface="+mn-lt"/>
                <a:ea typeface="+mn-ea"/>
                <a:cs typeface="+mn-cs"/>
              </a:rPr>
              <a:t>www.house.mn/hrd | 651-296-6753 | State Office Building | St. Paul, MN 55155</a:t>
            </a:r>
          </a:p>
        </p:txBody>
      </p:sp>
      <p:cxnSp>
        <p:nvCxnSpPr>
          <p:cNvPr id="11" name="Straight Connector 10"/>
          <p:cNvCxnSpPr/>
          <p:nvPr userDrawn="1"/>
        </p:nvCxnSpPr>
        <p:spPr>
          <a:xfrm flipV="1">
            <a:off x="674393" y="1271016"/>
            <a:ext cx="10908007" cy="2599"/>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userDrawn="1"/>
        </p:nvSpPr>
        <p:spPr>
          <a:xfrm>
            <a:off x="674393" y="283464"/>
            <a:ext cx="3407413" cy="896112"/>
          </a:xfrm>
          <a:prstGeom prst="rect">
            <a:avLst/>
          </a:prstGeom>
          <a:noFill/>
        </p:spPr>
        <p:txBody>
          <a:bodyPr wrap="square" rtlCol="0" anchor="b">
            <a:noAutofit/>
          </a:bodyPr>
          <a:lstStyle/>
          <a:p>
            <a:r>
              <a:rPr lang="en-US" sz="4800" dirty="0" smtClean="0">
                <a:latin typeface="+mj-lt"/>
              </a:rPr>
              <a:t>Questions?</a:t>
            </a:r>
            <a:endParaRPr lang="en-US" sz="4800" dirty="0">
              <a:latin typeface="+mj-lt"/>
            </a:endParaRPr>
          </a:p>
        </p:txBody>
      </p:sp>
    </p:spTree>
    <p:extLst>
      <p:ext uri="{BB962C8B-B14F-4D97-AF65-F5344CB8AC3E}">
        <p14:creationId xmlns:p14="http://schemas.microsoft.com/office/powerpoint/2010/main" val="128770073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380740"/>
            <a:ext cx="12192000" cy="486686"/>
          </a:xfrm>
          <a:prstGeom prst="rect">
            <a:avLst/>
          </a:prstGeom>
          <a:solidFill>
            <a:srgbClr val="006637">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74393" y="286605"/>
            <a:ext cx="10908007" cy="894496"/>
          </a:xfrm>
          <a:prstGeom prst="rect">
            <a:avLst/>
          </a:prstGeom>
        </p:spPr>
        <p:txBody>
          <a:bodyPr vert="horz" lIns="91440" tIns="45720" rIns="91440" bIns="45720" rtlCol="0" anchor="b">
            <a:normAutofit/>
          </a:bodyPr>
          <a:lstStyle/>
          <a:p>
            <a:r>
              <a:rPr lang="en-US" dirty="0" smtClean="0"/>
              <a:t>Master Title Style</a:t>
            </a:r>
            <a:endParaRPr lang="en-US" dirty="0"/>
          </a:p>
        </p:txBody>
      </p:sp>
      <p:sp>
        <p:nvSpPr>
          <p:cNvPr id="12" name="Footer Placeholder 11"/>
          <p:cNvSpPr>
            <a:spLocks noGrp="1"/>
          </p:cNvSpPr>
          <p:nvPr>
            <p:ph type="ftr" sz="quarter" idx="3"/>
          </p:nvPr>
        </p:nvSpPr>
        <p:spPr>
          <a:xfrm>
            <a:off x="674394" y="6438508"/>
            <a:ext cx="6188320" cy="282968"/>
          </a:xfrm>
          <a:prstGeom prst="rect">
            <a:avLst/>
          </a:prstGeom>
        </p:spPr>
        <p:txBody>
          <a:bodyPr vert="horz" lIns="91440" tIns="45720" rIns="91440" bIns="45720" rtlCol="0" anchor="ctr"/>
          <a:lstStyle>
            <a:lvl1pPr algn="l">
              <a:defRPr sz="1200" cap="all" baseline="0">
                <a:solidFill>
                  <a:schemeClr val="tx1"/>
                </a:solidFill>
              </a:defRPr>
            </a:lvl1pPr>
          </a:lstStyle>
          <a:p>
            <a:r>
              <a:rPr lang="en-US" smtClean="0"/>
              <a:t>Minnesota's System of Liquor Regulation | Minnesota House Research Department</a:t>
            </a:r>
            <a:endParaRPr lang="en-US" dirty="0"/>
          </a:p>
        </p:txBody>
      </p:sp>
      <p:sp>
        <p:nvSpPr>
          <p:cNvPr id="13" name="Slide Number Placeholder 12"/>
          <p:cNvSpPr>
            <a:spLocks noGrp="1"/>
          </p:cNvSpPr>
          <p:nvPr>
            <p:ph type="sldNum" sz="quarter" idx="4"/>
          </p:nvPr>
        </p:nvSpPr>
        <p:spPr>
          <a:xfrm>
            <a:off x="10982227" y="6438508"/>
            <a:ext cx="600173" cy="321726"/>
          </a:xfrm>
          <a:prstGeom prst="rect">
            <a:avLst/>
          </a:prstGeom>
        </p:spPr>
        <p:txBody>
          <a:bodyPr vert="horz" lIns="91440" tIns="45720" rIns="91440" bIns="45720" rtlCol="0" anchor="ctr"/>
          <a:lstStyle>
            <a:lvl1pPr algn="r">
              <a:defRPr sz="1200" b="1">
                <a:solidFill>
                  <a:schemeClr val="tx1"/>
                </a:solidFill>
              </a:defRPr>
            </a:lvl1pPr>
          </a:lstStyle>
          <a:p>
            <a:fld id="{0B01E7A9-7D57-4C92-AC7F-54A244D4DA87}" type="slidenum">
              <a:rPr lang="en-US" smtClean="0"/>
              <a:pPr/>
              <a:t>‹#›</a:t>
            </a:fld>
            <a:endParaRPr lang="en-US" dirty="0"/>
          </a:p>
        </p:txBody>
      </p:sp>
      <p:sp>
        <p:nvSpPr>
          <p:cNvPr id="14" name="Text Placeholder 13"/>
          <p:cNvSpPr>
            <a:spLocks noGrp="1"/>
          </p:cNvSpPr>
          <p:nvPr>
            <p:ph type="body" idx="1"/>
          </p:nvPr>
        </p:nvSpPr>
        <p:spPr>
          <a:xfrm>
            <a:off x="674393" y="1381125"/>
            <a:ext cx="10908007" cy="4795838"/>
          </a:xfrm>
          <a:prstGeom prst="rect">
            <a:avLst/>
          </a:prstGeom>
        </p:spPr>
        <p:txBody>
          <a:bodyPr vert="horz" lIns="91440" tIns="45720" rIns="91440" bIns="45720" rtlCol="0">
            <a:normAutofit/>
          </a:bodyPr>
          <a:lstStyle/>
          <a:p>
            <a:pPr lvl="0"/>
            <a:r>
              <a:rPr lang="en-US" dirty="0" smtClean="0"/>
              <a:t>Content Top / Title</a:t>
            </a:r>
          </a:p>
          <a:p>
            <a:pPr lvl="1"/>
            <a:r>
              <a:rPr lang="en-US" dirty="0" smtClean="0"/>
              <a:t>First level bullet</a:t>
            </a:r>
          </a:p>
          <a:p>
            <a:pPr lvl="2"/>
            <a:r>
              <a:rPr lang="en-US" dirty="0" smtClean="0"/>
              <a:t>Second level</a:t>
            </a:r>
          </a:p>
          <a:p>
            <a:pPr lvl="3"/>
            <a:r>
              <a:rPr lang="en-US" dirty="0" smtClean="0"/>
              <a:t>Third level</a:t>
            </a:r>
          </a:p>
          <a:p>
            <a:pPr lvl="4"/>
            <a:r>
              <a:rPr lang="en-US" dirty="0" smtClean="0"/>
              <a:t>Fourth level</a:t>
            </a:r>
          </a:p>
        </p:txBody>
      </p:sp>
    </p:spTree>
    <p:extLst>
      <p:ext uri="{BB962C8B-B14F-4D97-AF65-F5344CB8AC3E}">
        <p14:creationId xmlns:p14="http://schemas.microsoft.com/office/powerpoint/2010/main" val="385302820"/>
      </p:ext>
    </p:extLst>
  </p:cSld>
  <p:clrMap bg1="lt1" tx1="dk1" bg2="lt2" tx2="dk2" accent1="accent1" accent2="accent2" accent3="accent3" accent4="accent4" accent5="accent5" accent6="accent6" hlink="hlink" folHlink="folHlink"/>
  <p:sldLayoutIdLst>
    <p:sldLayoutId id="2147483830" r:id="rId1"/>
    <p:sldLayoutId id="2147483816" r:id="rId2"/>
    <p:sldLayoutId id="2147483833" r:id="rId3"/>
    <p:sldLayoutId id="2147483831" r:id="rId4"/>
    <p:sldLayoutId id="2147483832" r:id="rId5"/>
    <p:sldLayoutId id="2147483829" r:id="rId6"/>
  </p:sldLayoutIdLst>
  <p:timing>
    <p:tnLst>
      <p:par>
        <p:cTn id="1" dur="indefinite" restart="never" nodeType="tmRoot"/>
      </p:par>
    </p:tnLst>
  </p:timing>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0" indent="0" algn="l" defTabSz="914400" rtl="0" eaLnBrk="1" latinLnBrk="0" hangingPunct="1">
        <a:lnSpc>
          <a:spcPct val="100000"/>
        </a:lnSpc>
        <a:spcBef>
          <a:spcPts val="600"/>
        </a:spcBef>
        <a:spcAft>
          <a:spcPts val="600"/>
        </a:spcAft>
        <a:buClr>
          <a:schemeClr val="accent1"/>
        </a:buClr>
        <a:buSzPct val="100000"/>
        <a:buFont typeface="Calibri" panose="020F0502020204030204" pitchFamily="34" charset="0"/>
        <a:buNone/>
        <a:defRPr sz="3200" kern="1200">
          <a:solidFill>
            <a:schemeClr val="tx1">
              <a:lumMod val="75000"/>
              <a:lumOff val="25000"/>
            </a:schemeClr>
          </a:solidFill>
          <a:latin typeface="+mn-lt"/>
          <a:ea typeface="+mn-ea"/>
          <a:cs typeface="+mn-cs"/>
        </a:defRPr>
      </a:lvl1pPr>
      <a:lvl2pPr marL="914400" indent="-320040" algn="l" defTabSz="914400" rtl="0" eaLnBrk="1" latinLnBrk="0" hangingPunct="1">
        <a:lnSpc>
          <a:spcPct val="100000"/>
        </a:lnSpc>
        <a:spcBef>
          <a:spcPts val="400"/>
        </a:spcBef>
        <a:spcAft>
          <a:spcPts val="400"/>
        </a:spcAft>
        <a:buClr>
          <a:schemeClr val="accent1"/>
        </a:buClr>
        <a:buFont typeface="Wingdings" panose="05000000000000000000" pitchFamily="2" charset="2"/>
        <a:buChar char="§"/>
        <a:defRPr sz="2800" kern="1200">
          <a:solidFill>
            <a:schemeClr val="tx1">
              <a:lumMod val="75000"/>
              <a:lumOff val="25000"/>
            </a:schemeClr>
          </a:solidFill>
          <a:latin typeface="+mn-lt"/>
          <a:ea typeface="+mn-ea"/>
          <a:cs typeface="+mn-cs"/>
        </a:defRPr>
      </a:lvl2pPr>
      <a:lvl3pPr marL="1371600" indent="-274320" algn="l" defTabSz="914400" rtl="0" eaLnBrk="1" latinLnBrk="0" hangingPunct="1">
        <a:lnSpc>
          <a:spcPct val="100000"/>
        </a:lnSpc>
        <a:spcBef>
          <a:spcPts val="100"/>
        </a:spcBef>
        <a:spcAft>
          <a:spcPts val="100"/>
        </a:spcAft>
        <a:buClr>
          <a:schemeClr val="accent1"/>
        </a:buClr>
        <a:buFont typeface="Wingdings" panose="05000000000000000000" pitchFamily="2" charset="2"/>
        <a:buChar char="§"/>
        <a:defRPr sz="2400" kern="1200">
          <a:solidFill>
            <a:schemeClr val="tx1">
              <a:lumMod val="75000"/>
              <a:lumOff val="25000"/>
            </a:schemeClr>
          </a:solidFill>
          <a:latin typeface="+mn-lt"/>
          <a:ea typeface="+mn-ea"/>
          <a:cs typeface="+mn-cs"/>
        </a:defRPr>
      </a:lvl3pPr>
      <a:lvl4pPr marL="1828800" indent="-274320" algn="l" defTabSz="914400" rtl="0" eaLnBrk="1" latinLnBrk="0" hangingPunct="1">
        <a:lnSpc>
          <a:spcPct val="100000"/>
        </a:lnSpc>
        <a:spcBef>
          <a:spcPts val="100"/>
        </a:spcBef>
        <a:spcAft>
          <a:spcPts val="100"/>
        </a:spcAft>
        <a:buClr>
          <a:schemeClr val="accent1"/>
        </a:buClr>
        <a:buFont typeface="Arial" panose="020B0604020202020204" pitchFamily="34" charset="0"/>
        <a:buChar char="•"/>
        <a:defRPr sz="2200" kern="1200">
          <a:solidFill>
            <a:schemeClr val="tx1">
              <a:lumMod val="75000"/>
              <a:lumOff val="25000"/>
            </a:schemeClr>
          </a:solidFill>
          <a:latin typeface="+mn-lt"/>
          <a:ea typeface="+mn-ea"/>
          <a:cs typeface="+mn-cs"/>
        </a:defRPr>
      </a:lvl4pPr>
      <a:lvl5pPr marL="2286000" indent="-274320" algn="l" defTabSz="914400" rtl="0" eaLnBrk="1" latinLnBrk="0" hangingPunct="1">
        <a:lnSpc>
          <a:spcPct val="100000"/>
        </a:lnSpc>
        <a:spcBef>
          <a:spcPts val="100"/>
        </a:spcBef>
        <a:spcAft>
          <a:spcPts val="100"/>
        </a:spcAft>
        <a:buClr>
          <a:schemeClr val="accent1"/>
        </a:buClr>
        <a:buFont typeface="Arial" panose="020B0604020202020204" pitchFamily="34" charset="0"/>
        <a:buChar char="•"/>
        <a:defRPr sz="1800" kern="1200" baseline="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Christopher.Kleman@house.mn"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house.leg.state.mn.us/hrd/" TargetMode="External"/><Relationship Id="rId4" Type="http://schemas.openxmlformats.org/officeDocument/2006/relationships/hyperlink" Target="mailto:Patrick.McCormack@house.mn"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house.leg.state.mn.us/hrd/topics.aspx?topic=3" TargetMode="External"/><Relationship Id="rId2" Type="http://schemas.openxmlformats.org/officeDocument/2006/relationships/hyperlink" Target="https://www.house.leg.state.mn.us/hrd/liquor.aspx" TargetMode="External"/><Relationship Id="rId1" Type="http://schemas.openxmlformats.org/officeDocument/2006/relationships/slideLayout" Target="../slideLayouts/slideLayout2.xml"/><Relationship Id="rId5" Type="http://schemas.openxmlformats.org/officeDocument/2006/relationships/hyperlink" Target="mailto:Christopher.Kleman@house.mn" TargetMode="External"/><Relationship Id="rId4" Type="http://schemas.openxmlformats.org/officeDocument/2006/relationships/hyperlink" Target="https://dps.mn.gov/divisions/age/Pages/default.aspx"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Minnesota’s System of Liquor Regulation</a:t>
            </a:r>
            <a:endParaRPr lang="en-US" dirty="0"/>
          </a:p>
        </p:txBody>
      </p:sp>
      <p:sp>
        <p:nvSpPr>
          <p:cNvPr id="3" name="Subtitle 2"/>
          <p:cNvSpPr>
            <a:spLocks noGrp="1"/>
          </p:cNvSpPr>
          <p:nvPr>
            <p:ph idx="1"/>
          </p:nvPr>
        </p:nvSpPr>
        <p:spPr/>
        <p:txBody>
          <a:bodyPr/>
          <a:lstStyle/>
          <a:p>
            <a:r>
              <a:rPr lang="en-US" dirty="0" smtClean="0"/>
              <a:t>Christopher </a:t>
            </a:r>
            <a:r>
              <a:rPr lang="en-US" dirty="0" err="1" smtClean="0"/>
              <a:t>Kleman</a:t>
            </a:r>
            <a:endParaRPr lang="en-US" dirty="0" smtClean="0"/>
          </a:p>
          <a:p>
            <a:r>
              <a:rPr lang="en-US" dirty="0" smtClean="0"/>
              <a:t>Legislative Analyst, Minnesota House Research Department</a:t>
            </a:r>
          </a:p>
        </p:txBody>
      </p:sp>
      <p:sp>
        <p:nvSpPr>
          <p:cNvPr id="6" name="Text Placeholder 5"/>
          <p:cNvSpPr>
            <a:spLocks noGrp="1"/>
          </p:cNvSpPr>
          <p:nvPr>
            <p:ph type="body" sz="quarter" idx="10"/>
          </p:nvPr>
        </p:nvSpPr>
        <p:spPr/>
        <p:txBody>
          <a:bodyPr/>
          <a:lstStyle/>
          <a:p>
            <a:r>
              <a:rPr lang="en-US" dirty="0" smtClean="0"/>
              <a:t>Presentation to Committee on Commerce Finance and Policy</a:t>
            </a:r>
          </a:p>
          <a:p>
            <a:r>
              <a:rPr lang="en-US" dirty="0" smtClean="0"/>
              <a:t>January 20, 2021</a:t>
            </a:r>
          </a:p>
        </p:txBody>
      </p:sp>
    </p:spTree>
    <p:extLst>
      <p:ext uri="{BB962C8B-B14F-4D97-AF65-F5344CB8AC3E}">
        <p14:creationId xmlns:p14="http://schemas.microsoft.com/office/powerpoint/2010/main" val="16413886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Prohibition</a:t>
            </a:r>
            <a:endParaRPr lang="en-US" dirty="0"/>
          </a:p>
        </p:txBody>
      </p:sp>
      <p:sp>
        <p:nvSpPr>
          <p:cNvPr id="3" name="Content Placeholder 2"/>
          <p:cNvSpPr>
            <a:spLocks noGrp="1"/>
          </p:cNvSpPr>
          <p:nvPr>
            <p:ph idx="1"/>
          </p:nvPr>
        </p:nvSpPr>
        <p:spPr/>
        <p:txBody>
          <a:bodyPr>
            <a:normAutofit fontScale="77500" lnSpcReduction="20000"/>
          </a:bodyPr>
          <a:lstStyle/>
          <a:p>
            <a:pPr marL="457200" indent="-457200">
              <a:buFont typeface="Arial" panose="020B0604020202020204" pitchFamily="34" charset="0"/>
              <a:buChar char="•"/>
            </a:pPr>
            <a:r>
              <a:rPr lang="en-US" dirty="0"/>
              <a:t>Concerns raised over intrusion into personal behavior, economic </a:t>
            </a:r>
            <a:r>
              <a:rPr lang="en-US" dirty="0" smtClean="0"/>
              <a:t>regulation, prohibition not working, organized crime, product safety</a:t>
            </a:r>
            <a:endParaRPr lang="en-US" dirty="0"/>
          </a:p>
          <a:p>
            <a:pPr marL="457200" indent="-457200">
              <a:buFont typeface="Arial" panose="020B0604020202020204" pitchFamily="34" charset="0"/>
              <a:buChar char="•"/>
            </a:pPr>
            <a:r>
              <a:rPr lang="en-US" dirty="0"/>
              <a:t>Consumption may have decreased by 50%, due in part to increased prices</a:t>
            </a:r>
            <a:r>
              <a:rPr lang="en-US" baseline="30000" dirty="0"/>
              <a:t>1</a:t>
            </a:r>
            <a:endParaRPr lang="en-US" dirty="0"/>
          </a:p>
          <a:p>
            <a:pPr marL="457200" indent="-457200">
              <a:buFont typeface="Arial" panose="020B0604020202020204" pitchFamily="34" charset="0"/>
              <a:buChar char="•"/>
            </a:pPr>
            <a:r>
              <a:rPr lang="en-US" dirty="0"/>
              <a:t>Myths? </a:t>
            </a:r>
          </a:p>
          <a:p>
            <a:pPr lvl="1"/>
            <a:r>
              <a:rPr lang="en-US" dirty="0"/>
              <a:t>“Some of the claims contained in this litany are legends that can be quickly dismissed. Before the 18th Amendment, people were drinking more, not less. There is no convincing evidence that Prohibition brought on a crime wave; homicide had its highest rate of increase between 1900 and 1910; organized rackets, while expanding to take advantage of new opportunities, had been firmly established in urban areas before the 18th Amendment . . . . According to census statistics, the rate of death from wood or denatured alcohol remained almost constant from its peak year in 1920 of 369 . . . .”</a:t>
            </a:r>
            <a:r>
              <a:rPr lang="en-US" baseline="30000" dirty="0"/>
              <a:t>2</a:t>
            </a:r>
            <a:endParaRPr lang="en-US" dirty="0"/>
          </a:p>
          <a:p>
            <a:pPr marL="457200" indent="-457200">
              <a:buFont typeface="Arial" panose="020B0604020202020204" pitchFamily="34" charset="0"/>
              <a:buChar char="•"/>
            </a:pPr>
            <a:r>
              <a:rPr lang="en-US" dirty="0"/>
              <a:t>Federal liquor tax seen as needed response to great </a:t>
            </a:r>
            <a:r>
              <a:rPr lang="en-US" dirty="0" smtClean="0"/>
              <a:t>depression</a:t>
            </a:r>
            <a:endParaRPr lang="en-US" sz="1700" dirty="0"/>
          </a:p>
          <a:p>
            <a:pPr>
              <a:spcBef>
                <a:spcPts val="0"/>
              </a:spcBef>
              <a:spcAft>
                <a:spcPts val="0"/>
              </a:spcAft>
            </a:pPr>
            <a:r>
              <a:rPr lang="en-US" sz="1700" dirty="0" smtClean="0"/>
              <a:t>1. </a:t>
            </a:r>
            <a:r>
              <a:rPr lang="en-US" sz="1700" i="1" dirty="0"/>
              <a:t>See generally</a:t>
            </a:r>
            <a:r>
              <a:rPr lang="en-US" sz="1700" dirty="0"/>
              <a:t> slide 8, note 1</a:t>
            </a:r>
          </a:p>
          <a:p>
            <a:pPr>
              <a:spcBef>
                <a:spcPts val="0"/>
              </a:spcBef>
              <a:spcAft>
                <a:spcPts val="0"/>
              </a:spcAft>
            </a:pPr>
            <a:r>
              <a:rPr lang="en-US" sz="1700" dirty="0"/>
              <a:t>2. Id</a:t>
            </a:r>
            <a:r>
              <a:rPr lang="en-US" sz="1700" dirty="0" smtClean="0"/>
              <a:t>.</a:t>
            </a:r>
            <a:endParaRPr lang="en-US" sz="1700" dirty="0"/>
          </a:p>
        </p:txBody>
      </p:sp>
      <p:sp>
        <p:nvSpPr>
          <p:cNvPr id="4" name="Footer Placeholder 3"/>
          <p:cNvSpPr>
            <a:spLocks noGrp="1"/>
          </p:cNvSpPr>
          <p:nvPr>
            <p:ph type="ftr" sz="quarter" idx="3"/>
          </p:nvPr>
        </p:nvSpPr>
        <p:spPr>
          <a:xfrm>
            <a:off x="674392" y="6402161"/>
            <a:ext cx="6102327" cy="365125"/>
          </a:xfrm>
        </p:spPr>
        <p:txBody>
          <a:bodyPr/>
          <a:lstStyle/>
          <a:p>
            <a:r>
              <a:rPr lang="en-US" dirty="0"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10</a:t>
            </a:fld>
            <a:endParaRPr lang="en-US" dirty="0"/>
          </a:p>
        </p:txBody>
      </p:sp>
    </p:spTree>
    <p:extLst>
      <p:ext uri="{BB962C8B-B14F-4D97-AF65-F5344CB8AC3E}">
        <p14:creationId xmlns:p14="http://schemas.microsoft.com/office/powerpoint/2010/main" val="22539130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Post-prohibition era</a:t>
            </a:r>
            <a:endParaRPr lang="en-US"/>
          </a:p>
        </p:txBody>
      </p:sp>
      <p:sp>
        <p:nvSpPr>
          <p:cNvPr id="3" name="Content Placeholder 2"/>
          <p:cNvSpPr>
            <a:spLocks noGrp="1"/>
          </p:cNvSpPr>
          <p:nvPr>
            <p:ph idx="1"/>
          </p:nvPr>
        </p:nvSpPr>
        <p:spPr/>
        <p:txBody>
          <a:bodyPr>
            <a:normAutofit fontScale="92500"/>
          </a:bodyPr>
          <a:lstStyle/>
          <a:p>
            <a:pPr marL="457200" indent="-457200">
              <a:buFont typeface="Arial" panose="020B0604020202020204" pitchFamily="34" charset="0"/>
              <a:buChar char="•"/>
            </a:pPr>
            <a:r>
              <a:rPr lang="en-US" dirty="0"/>
              <a:t>21</a:t>
            </a:r>
            <a:r>
              <a:rPr lang="en-US" baseline="30000" dirty="0"/>
              <a:t>st</a:t>
            </a:r>
            <a:r>
              <a:rPr lang="en-US" dirty="0"/>
              <a:t> amendment ratified in 1933</a:t>
            </a:r>
          </a:p>
          <a:p>
            <a:pPr lvl="1"/>
            <a:r>
              <a:rPr lang="en-US" b="1" dirty="0"/>
              <a:t>Section 1.</a:t>
            </a:r>
            <a:r>
              <a:rPr lang="en-US" dirty="0"/>
              <a:t> The eighteenth article of amendment to the Constitution of the United States is hereby repealed.</a:t>
            </a:r>
          </a:p>
          <a:p>
            <a:pPr lvl="1"/>
            <a:r>
              <a:rPr lang="en-US" b="1" dirty="0"/>
              <a:t>Section 2. </a:t>
            </a:r>
            <a:r>
              <a:rPr lang="en-US" dirty="0"/>
              <a:t>The transportation or importation into any state, territory, or possession of the United States for delivery or use therein of intoxicating liquors, in violation of the laws thereof, is hereby prohibited.</a:t>
            </a:r>
          </a:p>
          <a:p>
            <a:pPr lvl="1"/>
            <a:r>
              <a:rPr lang="en-US" b="1" dirty="0"/>
              <a:t>Section 3. </a:t>
            </a:r>
            <a:r>
              <a:rPr lang="en-US" dirty="0"/>
              <a:t>This article shall be inoperative unless it shall have been ratified as an amendment to the Constitution by conventions in the several states, as provided in the Constitution, within seven years from the date of the submission hereof to the states by the Congress</a:t>
            </a:r>
            <a:r>
              <a:rPr lang="en-US" dirty="0" smtClean="0"/>
              <a:t>.</a:t>
            </a:r>
            <a:endParaRPr lang="en-US" dirty="0"/>
          </a:p>
        </p:txBody>
      </p:sp>
      <p:sp>
        <p:nvSpPr>
          <p:cNvPr id="4" name="Footer Placeholder 3"/>
          <p:cNvSpPr>
            <a:spLocks noGrp="1"/>
          </p:cNvSpPr>
          <p:nvPr>
            <p:ph type="ftr" sz="quarter" idx="3"/>
          </p:nvPr>
        </p:nvSpPr>
        <p:spPr>
          <a:xfrm>
            <a:off x="674392" y="6402161"/>
            <a:ext cx="6224247" cy="365125"/>
          </a:xfrm>
        </p:spPr>
        <p:txBody>
          <a:bodyPr/>
          <a:lstStyle/>
          <a:p>
            <a:r>
              <a:rPr lang="en-US" dirty="0"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11</a:t>
            </a:fld>
            <a:endParaRPr lang="en-US" dirty="0"/>
          </a:p>
        </p:txBody>
      </p:sp>
    </p:spTree>
    <p:extLst>
      <p:ext uri="{BB962C8B-B14F-4D97-AF65-F5344CB8AC3E}">
        <p14:creationId xmlns:p14="http://schemas.microsoft.com/office/powerpoint/2010/main" val="33457118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Post-prohibition era</a:t>
            </a:r>
            <a:endParaRPr lang="en-US" dirty="0"/>
          </a:p>
        </p:txBody>
      </p:sp>
      <p:sp>
        <p:nvSpPr>
          <p:cNvPr id="3" name="Content Placeholder 2"/>
          <p:cNvSpPr>
            <a:spLocks noGrp="1"/>
          </p:cNvSpPr>
          <p:nvPr>
            <p:ph idx="1"/>
          </p:nvPr>
        </p:nvSpPr>
        <p:spPr/>
        <p:txBody>
          <a:bodyPr>
            <a:normAutofit fontScale="85000" lnSpcReduction="20000"/>
          </a:bodyPr>
          <a:lstStyle/>
          <a:p>
            <a:pPr marL="457200" indent="-457200">
              <a:buFont typeface="Arial" panose="020B0604020202020204" pitchFamily="34" charset="0"/>
              <a:buChar char="•"/>
            </a:pPr>
            <a:r>
              <a:rPr lang="en-US" dirty="0"/>
              <a:t>How to solve the problems of the pre-prohibition era?</a:t>
            </a:r>
          </a:p>
          <a:p>
            <a:pPr marL="457200" indent="-457200">
              <a:buFont typeface="Arial" panose="020B0604020202020204" pitchFamily="34" charset="0"/>
              <a:buChar char="•"/>
            </a:pPr>
            <a:r>
              <a:rPr lang="en-US" dirty="0"/>
              <a:t>Section 2 of the 21</a:t>
            </a:r>
            <a:r>
              <a:rPr lang="en-US" baseline="30000" dirty="0"/>
              <a:t>st</a:t>
            </a:r>
            <a:r>
              <a:rPr lang="en-US" dirty="0"/>
              <a:t> amendment is the Webb-Kenyon Act</a:t>
            </a:r>
          </a:p>
          <a:p>
            <a:pPr marL="457200" indent="-457200">
              <a:buFont typeface="Arial" panose="020B0604020202020204" pitchFamily="34" charset="0"/>
              <a:buChar char="•"/>
            </a:pPr>
            <a:r>
              <a:rPr lang="en-US" dirty="0"/>
              <a:t>Devolved federal control allowed states to adopt their own regulatory systems for liquor</a:t>
            </a:r>
          </a:p>
          <a:p>
            <a:pPr lvl="1"/>
            <a:r>
              <a:rPr lang="en-US" dirty="0"/>
              <a:t>Control states – state controls aspects of sale and distribution, including off-sale</a:t>
            </a:r>
          </a:p>
          <a:p>
            <a:pPr lvl="1"/>
            <a:r>
              <a:rPr lang="en-US" dirty="0"/>
              <a:t>3-tier system states – separate industry into 3 regulated tiers</a:t>
            </a:r>
          </a:p>
          <a:p>
            <a:pPr marL="457200" indent="-457200">
              <a:buFont typeface="Arial" panose="020B0604020202020204" pitchFamily="34" charset="0"/>
              <a:buChar char="•"/>
            </a:pPr>
            <a:r>
              <a:rPr lang="en-US" dirty="0"/>
              <a:t>In a pure 3-tier </a:t>
            </a:r>
            <a:r>
              <a:rPr lang="en-US" dirty="0" smtClean="0"/>
              <a:t>system:</a:t>
            </a:r>
            <a:endParaRPr lang="en-US" dirty="0"/>
          </a:p>
          <a:p>
            <a:pPr lvl="1"/>
            <a:r>
              <a:rPr lang="en-US" dirty="0"/>
              <a:t>Manufacturers only sell to wholesalers</a:t>
            </a:r>
          </a:p>
          <a:p>
            <a:pPr lvl="1"/>
            <a:r>
              <a:rPr lang="en-US" dirty="0"/>
              <a:t>Wholesalers only sell to retailers</a:t>
            </a:r>
          </a:p>
          <a:p>
            <a:pPr lvl="1"/>
            <a:r>
              <a:rPr lang="en-US" dirty="0"/>
              <a:t>Retailers only sell to consumers</a:t>
            </a:r>
          </a:p>
        </p:txBody>
      </p:sp>
      <p:sp>
        <p:nvSpPr>
          <p:cNvPr id="4" name="Footer Placeholder 3"/>
          <p:cNvSpPr>
            <a:spLocks noGrp="1"/>
          </p:cNvSpPr>
          <p:nvPr>
            <p:ph type="ftr" sz="quarter" idx="3"/>
          </p:nvPr>
        </p:nvSpPr>
        <p:spPr>
          <a:xfrm>
            <a:off x="674392" y="6402161"/>
            <a:ext cx="6142967" cy="365125"/>
          </a:xfrm>
        </p:spPr>
        <p:txBody>
          <a:bodyPr/>
          <a:lstStyle/>
          <a:p>
            <a:r>
              <a:rPr lang="en-US"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12</a:t>
            </a:fld>
            <a:endParaRPr lang="en-US" dirty="0"/>
          </a:p>
        </p:txBody>
      </p:sp>
    </p:spTree>
    <p:extLst>
      <p:ext uri="{BB962C8B-B14F-4D97-AF65-F5344CB8AC3E}">
        <p14:creationId xmlns:p14="http://schemas.microsoft.com/office/powerpoint/2010/main" val="35623520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Minnesota’s 3-tier system</a:t>
            </a:r>
            <a:endParaRPr lang="en-US" dirty="0"/>
          </a:p>
        </p:txBody>
      </p:sp>
      <p:sp>
        <p:nvSpPr>
          <p:cNvPr id="3" name="Content Placeholder 2"/>
          <p:cNvSpPr>
            <a:spLocks noGrp="1"/>
          </p:cNvSpPr>
          <p:nvPr>
            <p:ph idx="1"/>
          </p:nvPr>
        </p:nvSpPr>
        <p:spPr/>
        <p:txBody>
          <a:bodyPr>
            <a:normAutofit fontScale="92500" lnSpcReduction="20000"/>
          </a:bodyPr>
          <a:lstStyle/>
          <a:p>
            <a:pPr marL="457200" indent="-457200">
              <a:buFont typeface="Arial" panose="020B0604020202020204" pitchFamily="34" charset="0"/>
              <a:buChar char="•"/>
            </a:pPr>
            <a:r>
              <a:rPr lang="en-US" dirty="0"/>
              <a:t>Severs link between manufacturers and retailers and limits vertical integration, but allows exceptions</a:t>
            </a:r>
          </a:p>
          <a:p>
            <a:pPr marL="457200" indent="-457200">
              <a:buFont typeface="Arial" panose="020B0604020202020204" pitchFamily="34" charset="0"/>
              <a:buChar char="•"/>
            </a:pPr>
            <a:r>
              <a:rPr lang="en-US" dirty="0"/>
              <a:t>Each tier is licensed and regulated under chapter 340A</a:t>
            </a:r>
          </a:p>
          <a:p>
            <a:pPr lvl="1"/>
            <a:r>
              <a:rPr lang="en-US" dirty="0"/>
              <a:t>Allows for taxation under the state’s various liquor excise taxes</a:t>
            </a:r>
          </a:p>
          <a:p>
            <a:pPr lvl="1"/>
            <a:r>
              <a:rPr lang="en-US" dirty="0"/>
              <a:t>Conventional wisdom is that a 3-tier system promotes </a:t>
            </a:r>
            <a:r>
              <a:rPr lang="en-US" dirty="0" err="1"/>
              <a:t>administrability</a:t>
            </a:r>
            <a:r>
              <a:rPr lang="en-US" dirty="0"/>
              <a:t> of regulatory system, safety of liquor supply, fairness in competition, harm reduction, greater control of social conditions (e.g. neighborhood impacts)</a:t>
            </a:r>
          </a:p>
          <a:p>
            <a:pPr marL="457200" indent="-457200">
              <a:buFont typeface="Arial" panose="020B0604020202020204" pitchFamily="34" charset="0"/>
              <a:buChar char="•"/>
            </a:pPr>
            <a:r>
              <a:rPr lang="en-US" dirty="0"/>
              <a:t>Reforms in the 1970s (the Coleman Act) reaffirmed the state’s 3-tier system and balanced the interests of labor, wholesalers, </a:t>
            </a:r>
            <a:r>
              <a:rPr lang="en-US" dirty="0" smtClean="0"/>
              <a:t>retailers, </a:t>
            </a:r>
            <a:r>
              <a:rPr lang="en-US" dirty="0"/>
              <a:t>and the public, which remains in some form to this </a:t>
            </a:r>
            <a:r>
              <a:rPr lang="en-US" dirty="0" smtClean="0"/>
              <a:t>day</a:t>
            </a:r>
            <a:endParaRPr lang="en-US" dirty="0"/>
          </a:p>
          <a:p>
            <a:endParaRPr lang="en-US" dirty="0"/>
          </a:p>
        </p:txBody>
      </p:sp>
      <p:sp>
        <p:nvSpPr>
          <p:cNvPr id="4" name="Footer Placeholder 3"/>
          <p:cNvSpPr>
            <a:spLocks noGrp="1"/>
          </p:cNvSpPr>
          <p:nvPr>
            <p:ph type="ftr" sz="quarter" idx="3"/>
          </p:nvPr>
        </p:nvSpPr>
        <p:spPr>
          <a:xfrm>
            <a:off x="674392" y="6402161"/>
            <a:ext cx="6203927" cy="365125"/>
          </a:xfrm>
        </p:spPr>
        <p:txBody>
          <a:bodyPr/>
          <a:lstStyle/>
          <a:p>
            <a:r>
              <a:rPr lang="en-US" dirty="0"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13</a:t>
            </a:fld>
            <a:endParaRPr lang="en-US" dirty="0"/>
          </a:p>
        </p:txBody>
      </p:sp>
    </p:spTree>
    <p:extLst>
      <p:ext uri="{BB962C8B-B14F-4D97-AF65-F5344CB8AC3E}">
        <p14:creationId xmlns:p14="http://schemas.microsoft.com/office/powerpoint/2010/main" val="25565290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Exceptions to the 3-tier system</a:t>
            </a:r>
            <a:endParaRPr lang="en-US" dirty="0"/>
          </a:p>
        </p:txBody>
      </p:sp>
      <p:sp>
        <p:nvSpPr>
          <p:cNvPr id="3" name="Content Placeholder 2"/>
          <p:cNvSpPr>
            <a:spLocks noGrp="1"/>
          </p:cNvSpPr>
          <p:nvPr>
            <p:ph idx="1"/>
          </p:nvPr>
        </p:nvSpPr>
        <p:spPr/>
        <p:txBody>
          <a:bodyPr>
            <a:normAutofit lnSpcReduction="10000"/>
          </a:bodyPr>
          <a:lstStyle/>
          <a:p>
            <a:pPr marL="457200" indent="-457200">
              <a:buFont typeface="Arial" panose="020B0604020202020204" pitchFamily="34" charset="0"/>
              <a:buChar char="•"/>
            </a:pPr>
            <a:r>
              <a:rPr lang="en-US" dirty="0"/>
              <a:t>The state has a modified 3-tier system that allows a limited amount of vertical integration</a:t>
            </a:r>
          </a:p>
          <a:p>
            <a:pPr marL="457200" indent="-457200">
              <a:buFont typeface="Arial" panose="020B0604020202020204" pitchFamily="34" charset="0"/>
              <a:buChar char="•"/>
            </a:pPr>
            <a:r>
              <a:rPr lang="en-US" dirty="0"/>
              <a:t>Conventional wisdom is that the 3-tier system creates barriers to entry and imposes regulatory costs on small producers (microbreweries, </a:t>
            </a:r>
            <a:r>
              <a:rPr lang="en-US" dirty="0" err="1"/>
              <a:t>microdistilleries</a:t>
            </a:r>
            <a:r>
              <a:rPr lang="en-US" dirty="0"/>
              <a:t>, wineries)</a:t>
            </a:r>
          </a:p>
          <a:p>
            <a:pPr marL="457200" indent="-457200">
              <a:buFont typeface="Arial" panose="020B0604020202020204" pitchFamily="34" charset="0"/>
              <a:buChar char="•"/>
            </a:pPr>
            <a:r>
              <a:rPr lang="en-US" dirty="0"/>
              <a:t>Market shift in recent decades toward small producers</a:t>
            </a:r>
          </a:p>
          <a:p>
            <a:pPr marL="457200" indent="-457200">
              <a:buFont typeface="Arial" panose="020B0604020202020204" pitchFamily="34" charset="0"/>
              <a:buChar char="•"/>
            </a:pPr>
            <a:r>
              <a:rPr lang="en-US" dirty="0"/>
              <a:t>In MN, small producers are sometimes allowed to sell directly to retailers and consumers based on the type of liquor manufactured and the size of the producer’s operation</a:t>
            </a:r>
          </a:p>
          <a:p>
            <a:endParaRPr lang="en-US" dirty="0"/>
          </a:p>
        </p:txBody>
      </p:sp>
      <p:sp>
        <p:nvSpPr>
          <p:cNvPr id="4" name="Footer Placeholder 3"/>
          <p:cNvSpPr>
            <a:spLocks noGrp="1"/>
          </p:cNvSpPr>
          <p:nvPr>
            <p:ph type="ftr" sz="quarter" idx="3"/>
          </p:nvPr>
        </p:nvSpPr>
        <p:spPr>
          <a:xfrm>
            <a:off x="674392" y="6402161"/>
            <a:ext cx="6193767" cy="365125"/>
          </a:xfrm>
        </p:spPr>
        <p:txBody>
          <a:bodyPr/>
          <a:lstStyle/>
          <a:p>
            <a:r>
              <a:rPr lang="en-US" dirty="0"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14</a:t>
            </a:fld>
            <a:endParaRPr lang="en-US" dirty="0"/>
          </a:p>
        </p:txBody>
      </p:sp>
    </p:spTree>
    <p:extLst>
      <p:ext uri="{BB962C8B-B14F-4D97-AF65-F5344CB8AC3E}">
        <p14:creationId xmlns:p14="http://schemas.microsoft.com/office/powerpoint/2010/main" val="40984343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Exceptions to the 3-tier system</a:t>
            </a:r>
            <a:endParaRPr lang="en-US" dirty="0"/>
          </a:p>
        </p:txBody>
      </p:sp>
      <p:sp>
        <p:nvSpPr>
          <p:cNvPr id="3" name="Content Placeholder 2"/>
          <p:cNvSpPr>
            <a:spLocks noGrp="1"/>
          </p:cNvSpPr>
          <p:nvPr>
            <p:ph idx="1"/>
          </p:nvPr>
        </p:nvSpPr>
        <p:spPr/>
        <p:txBody>
          <a:bodyPr>
            <a:normAutofit/>
          </a:bodyPr>
          <a:lstStyle/>
          <a:p>
            <a:pPr marL="457200" indent="-457200">
              <a:buFont typeface="Arial" panose="020B0604020202020204" pitchFamily="34" charset="0"/>
              <a:buChar char="•"/>
            </a:pPr>
            <a:r>
              <a:rPr lang="en-US" dirty="0" err="1"/>
              <a:t>Microdistilleries</a:t>
            </a:r>
            <a:r>
              <a:rPr lang="en-US" dirty="0"/>
              <a:t> (2014)</a:t>
            </a:r>
            <a:r>
              <a:rPr lang="en-US" baseline="30000" dirty="0"/>
              <a:t>1</a:t>
            </a:r>
            <a:endParaRPr lang="en-US" dirty="0"/>
          </a:p>
          <a:p>
            <a:pPr lvl="1"/>
            <a:r>
              <a:rPr lang="en-US" dirty="0"/>
              <a:t>May make retail sales but not self-distribute at wholesale</a:t>
            </a:r>
          </a:p>
          <a:p>
            <a:pPr lvl="1"/>
            <a:r>
              <a:rPr lang="en-US" dirty="0"/>
              <a:t>Produces no more than 40,000 proof gallons per year</a:t>
            </a:r>
          </a:p>
          <a:p>
            <a:pPr lvl="1"/>
            <a:r>
              <a:rPr lang="en-US" dirty="0"/>
              <a:t>“Proof gallon” means one gallon of 50% spirits at 60 degrees Fahrenheit</a:t>
            </a:r>
          </a:p>
          <a:p>
            <a:pPr lvl="1"/>
            <a:r>
              <a:rPr lang="en-US" dirty="0"/>
              <a:t>May sell on-sale liquor produced by the distillery at cocktail rooms</a:t>
            </a:r>
          </a:p>
          <a:p>
            <a:pPr lvl="1"/>
            <a:r>
              <a:rPr lang="en-US" dirty="0"/>
              <a:t>May sell off-sale liquor produced on-site, limited to one 375 ml </a:t>
            </a:r>
            <a:r>
              <a:rPr lang="en-US" dirty="0" smtClean="0"/>
              <a:t>bottle </a:t>
            </a:r>
            <a:r>
              <a:rPr lang="en-US" dirty="0"/>
              <a:t>per customer per </a:t>
            </a:r>
            <a:r>
              <a:rPr lang="en-US" dirty="0" smtClean="0"/>
              <a:t>day</a:t>
            </a:r>
          </a:p>
          <a:p>
            <a:endParaRPr lang="en-US" sz="1200" dirty="0" smtClean="0"/>
          </a:p>
          <a:p>
            <a:r>
              <a:rPr lang="en-US" sz="1200" dirty="0" smtClean="0"/>
              <a:t>1</a:t>
            </a:r>
            <a:r>
              <a:rPr lang="en-US" sz="1200" dirty="0"/>
              <a:t>. See Minnesota </a:t>
            </a:r>
            <a:r>
              <a:rPr lang="en-US" sz="1200" dirty="0" smtClean="0"/>
              <a:t>Statutes</a:t>
            </a:r>
            <a:r>
              <a:rPr lang="en-US" sz="1200" dirty="0"/>
              <a:t>, sections 340A.101, </a:t>
            </a:r>
            <a:r>
              <a:rPr lang="en-US" sz="1200" dirty="0" err="1"/>
              <a:t>subd</a:t>
            </a:r>
            <a:r>
              <a:rPr lang="en-US" sz="1200" dirty="0"/>
              <a:t>. </a:t>
            </a:r>
            <a:r>
              <a:rPr lang="en-US" sz="1200" dirty="0" smtClean="0"/>
              <a:t>17a, </a:t>
            </a:r>
            <a:r>
              <a:rPr lang="en-US" sz="1200" dirty="0"/>
              <a:t>and </a:t>
            </a:r>
            <a:r>
              <a:rPr lang="en-US" sz="1200" dirty="0" smtClean="0"/>
              <a:t>340A.22</a:t>
            </a:r>
            <a:endParaRPr lang="en-US" sz="1200" dirty="0"/>
          </a:p>
        </p:txBody>
      </p:sp>
      <p:sp>
        <p:nvSpPr>
          <p:cNvPr id="4" name="Footer Placeholder 3"/>
          <p:cNvSpPr>
            <a:spLocks noGrp="1"/>
          </p:cNvSpPr>
          <p:nvPr>
            <p:ph type="ftr" sz="quarter" idx="3"/>
          </p:nvPr>
        </p:nvSpPr>
        <p:spPr>
          <a:xfrm>
            <a:off x="674392" y="6402161"/>
            <a:ext cx="6132807" cy="365125"/>
          </a:xfrm>
        </p:spPr>
        <p:txBody>
          <a:bodyPr/>
          <a:lstStyle/>
          <a:p>
            <a:r>
              <a:rPr lang="en-US" dirty="0"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15</a:t>
            </a:fld>
            <a:endParaRPr lang="en-US" dirty="0"/>
          </a:p>
        </p:txBody>
      </p:sp>
    </p:spTree>
    <p:extLst>
      <p:ext uri="{BB962C8B-B14F-4D97-AF65-F5344CB8AC3E}">
        <p14:creationId xmlns:p14="http://schemas.microsoft.com/office/powerpoint/2010/main" val="32775298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Exceptions to the 3-tier system</a:t>
            </a:r>
            <a:endParaRPr lang="en-US" dirty="0"/>
          </a:p>
        </p:txBody>
      </p:sp>
      <p:sp>
        <p:nvSpPr>
          <p:cNvPr id="3" name="Content Placeholder 2"/>
          <p:cNvSpPr>
            <a:spLocks noGrp="1"/>
          </p:cNvSpPr>
          <p:nvPr>
            <p:ph idx="1"/>
          </p:nvPr>
        </p:nvSpPr>
        <p:spPr/>
        <p:txBody>
          <a:bodyPr>
            <a:normAutofit fontScale="85000" lnSpcReduction="20000"/>
          </a:bodyPr>
          <a:lstStyle/>
          <a:p>
            <a:pPr marL="457200" indent="-457200">
              <a:buFont typeface="Arial" panose="020B0604020202020204" pitchFamily="34" charset="0"/>
              <a:buChar char="•"/>
            </a:pPr>
            <a:r>
              <a:rPr lang="en-US" dirty="0"/>
              <a:t>Microbreweries – no statutory definition</a:t>
            </a:r>
          </a:p>
          <a:p>
            <a:pPr lvl="1"/>
            <a:r>
              <a:rPr lang="en-US" dirty="0"/>
              <a:t>License tiers by barrels produced per year: up to 2,000 (microbrewery); 2,000 – 3,500 (small brewer); over 3,500; separate brew pub license</a:t>
            </a:r>
            <a:r>
              <a:rPr lang="en-US" baseline="30000" dirty="0"/>
              <a:t>1</a:t>
            </a:r>
            <a:endParaRPr lang="en-US" dirty="0"/>
          </a:p>
          <a:p>
            <a:pPr marL="457200" indent="-457200">
              <a:buFont typeface="Arial" panose="020B0604020202020204" pitchFamily="34" charset="0"/>
              <a:buChar char="•"/>
            </a:pPr>
            <a:r>
              <a:rPr lang="en-US" dirty="0"/>
              <a:t>Brewpubs and breweries may produce beer</a:t>
            </a:r>
          </a:p>
          <a:p>
            <a:pPr marL="457200" indent="-457200">
              <a:buFont typeface="Arial" panose="020B0604020202020204" pitchFamily="34" charset="0"/>
              <a:buChar char="•"/>
            </a:pPr>
            <a:r>
              <a:rPr lang="en-US" dirty="0"/>
              <a:t>Brewpubs may sell on-sale beer</a:t>
            </a:r>
            <a:r>
              <a:rPr lang="en-US" baseline="30000" dirty="0"/>
              <a:t>2</a:t>
            </a:r>
            <a:endParaRPr lang="en-US" dirty="0"/>
          </a:p>
          <a:p>
            <a:pPr marL="457200" indent="-457200">
              <a:buFont typeface="Arial" panose="020B0604020202020204" pitchFamily="34" charset="0"/>
              <a:buChar char="•"/>
            </a:pPr>
            <a:r>
              <a:rPr lang="en-US" dirty="0"/>
              <a:t>Brewpubs may sell off-sale beer produced on premises</a:t>
            </a:r>
          </a:p>
          <a:p>
            <a:pPr lvl="1"/>
            <a:r>
              <a:rPr lang="en-US" dirty="0"/>
              <a:t>Off-sale must conform to growler rules, off-sale cannot exceed 750 barrels per year, total on- and off-sale may not exceed 3,500 barrels</a:t>
            </a:r>
          </a:p>
          <a:p>
            <a:pPr lvl="1"/>
            <a:r>
              <a:rPr lang="en-US" dirty="0"/>
              <a:t>Cannot sell beer to wholesalers</a:t>
            </a:r>
          </a:p>
          <a:p>
            <a:pPr lvl="1"/>
            <a:r>
              <a:rPr lang="en-US" dirty="0"/>
              <a:t>May obtain a full, on-sale intoxicating liquor </a:t>
            </a:r>
            <a:r>
              <a:rPr lang="en-US" dirty="0" smtClean="0"/>
              <a:t>license</a:t>
            </a:r>
            <a:endParaRPr lang="en-US" sz="1200" dirty="0" smtClean="0"/>
          </a:p>
          <a:p>
            <a:pPr>
              <a:spcBef>
                <a:spcPts val="0"/>
              </a:spcBef>
              <a:spcAft>
                <a:spcPts val="0"/>
              </a:spcAft>
            </a:pPr>
            <a:endParaRPr lang="en-US" sz="1400" dirty="0" smtClean="0"/>
          </a:p>
          <a:p>
            <a:pPr>
              <a:spcBef>
                <a:spcPts val="0"/>
              </a:spcBef>
              <a:spcAft>
                <a:spcPts val="0"/>
              </a:spcAft>
            </a:pPr>
            <a:endParaRPr lang="en-US" sz="1400" dirty="0"/>
          </a:p>
          <a:p>
            <a:pPr>
              <a:spcBef>
                <a:spcPts val="0"/>
              </a:spcBef>
              <a:spcAft>
                <a:spcPts val="0"/>
              </a:spcAft>
            </a:pPr>
            <a:r>
              <a:rPr lang="en-US" sz="1400" dirty="0" smtClean="0"/>
              <a:t>1. Minnesota Statutes, section 340A.301, </a:t>
            </a:r>
            <a:r>
              <a:rPr lang="en-US" sz="1400" dirty="0" err="1" smtClean="0"/>
              <a:t>subd</a:t>
            </a:r>
            <a:r>
              <a:rPr lang="en-US" sz="1400" dirty="0" smtClean="0"/>
              <a:t>. 6</a:t>
            </a:r>
          </a:p>
          <a:p>
            <a:pPr>
              <a:spcBef>
                <a:spcPts val="0"/>
              </a:spcBef>
              <a:spcAft>
                <a:spcPts val="0"/>
              </a:spcAft>
            </a:pPr>
            <a:r>
              <a:rPr lang="en-US" sz="1400" dirty="0" smtClean="0"/>
              <a:t>2. See Minnesota Statutes, section 340A.24</a:t>
            </a:r>
            <a:endParaRPr lang="en-US" sz="1400" dirty="0"/>
          </a:p>
        </p:txBody>
      </p:sp>
      <p:sp>
        <p:nvSpPr>
          <p:cNvPr id="4" name="Footer Placeholder 3"/>
          <p:cNvSpPr>
            <a:spLocks noGrp="1"/>
          </p:cNvSpPr>
          <p:nvPr>
            <p:ph type="ftr" sz="quarter" idx="3"/>
          </p:nvPr>
        </p:nvSpPr>
        <p:spPr>
          <a:xfrm>
            <a:off x="674393" y="6402161"/>
            <a:ext cx="6224248" cy="365125"/>
          </a:xfrm>
        </p:spPr>
        <p:txBody>
          <a:bodyPr/>
          <a:lstStyle/>
          <a:p>
            <a:r>
              <a:rPr lang="en-US" dirty="0"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16</a:t>
            </a:fld>
            <a:endParaRPr lang="en-US" dirty="0"/>
          </a:p>
        </p:txBody>
      </p:sp>
    </p:spTree>
    <p:extLst>
      <p:ext uri="{BB962C8B-B14F-4D97-AF65-F5344CB8AC3E}">
        <p14:creationId xmlns:p14="http://schemas.microsoft.com/office/powerpoint/2010/main" val="22036386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Exceptions to the 3-tier system</a:t>
            </a:r>
            <a:endParaRPr lang="en-US" dirty="0"/>
          </a:p>
        </p:txBody>
      </p:sp>
      <p:sp>
        <p:nvSpPr>
          <p:cNvPr id="3" name="Content Placeholder 2"/>
          <p:cNvSpPr>
            <a:spLocks noGrp="1"/>
          </p:cNvSpPr>
          <p:nvPr>
            <p:ph idx="1"/>
          </p:nvPr>
        </p:nvSpPr>
        <p:spPr/>
        <p:txBody>
          <a:bodyPr>
            <a:normAutofit fontScale="92500"/>
          </a:bodyPr>
          <a:lstStyle/>
          <a:p>
            <a:pPr marL="457200" indent="-457200">
              <a:buFont typeface="Arial" panose="020B0604020202020204" pitchFamily="34" charset="0"/>
              <a:buChar char="•"/>
            </a:pPr>
            <a:r>
              <a:rPr lang="en-US" dirty="0"/>
              <a:t>Brewers</a:t>
            </a:r>
          </a:p>
          <a:p>
            <a:pPr marL="457200" indent="-457200">
              <a:buFont typeface="Arial" panose="020B0604020202020204" pitchFamily="34" charset="0"/>
              <a:buChar char="•"/>
            </a:pPr>
            <a:r>
              <a:rPr lang="en-US" dirty="0"/>
              <a:t>May sell on-sale beer at a taproom (limit is 250,000 barrels/year)</a:t>
            </a:r>
            <a:r>
              <a:rPr lang="en-US" baseline="30000" dirty="0"/>
              <a:t>1</a:t>
            </a:r>
            <a:endParaRPr lang="en-US" dirty="0"/>
          </a:p>
          <a:p>
            <a:pPr marL="457200" indent="-457200">
              <a:buFont typeface="Arial" panose="020B0604020202020204" pitchFamily="34" charset="0"/>
              <a:buChar char="•"/>
            </a:pPr>
            <a:r>
              <a:rPr lang="en-US" dirty="0"/>
              <a:t>May sell off-sale beer in growlers (limit is 20,000 barrels/year)</a:t>
            </a:r>
            <a:r>
              <a:rPr lang="en-US" baseline="30000" dirty="0"/>
              <a:t>2</a:t>
            </a:r>
            <a:endParaRPr lang="en-US" dirty="0"/>
          </a:p>
          <a:p>
            <a:pPr marL="457200" indent="-457200">
              <a:buFont typeface="Arial" panose="020B0604020202020204" pitchFamily="34" charset="0"/>
              <a:buChar char="•"/>
            </a:pPr>
            <a:r>
              <a:rPr lang="en-US" dirty="0"/>
              <a:t>May self-distribute (limit is 20,000 barrels/year)</a:t>
            </a:r>
            <a:r>
              <a:rPr lang="en-US" baseline="30000" dirty="0"/>
              <a:t>3</a:t>
            </a:r>
            <a:endParaRPr lang="en-US" dirty="0"/>
          </a:p>
          <a:p>
            <a:pPr marL="457200" indent="-457200">
              <a:buFont typeface="Arial" panose="020B0604020202020204" pitchFamily="34" charset="0"/>
              <a:buChar char="•"/>
            </a:pPr>
            <a:r>
              <a:rPr lang="en-US" dirty="0"/>
              <a:t>May not obtain a full on-sale intoxicating liquor license but may sell to </a:t>
            </a:r>
            <a:r>
              <a:rPr lang="en-US" dirty="0" smtClean="0"/>
              <a:t>wholesalers</a:t>
            </a:r>
          </a:p>
          <a:p>
            <a:pPr marL="457200" indent="-457200">
              <a:buFont typeface="Arial" panose="020B0604020202020204" pitchFamily="34" charset="0"/>
              <a:buChar char="•"/>
            </a:pPr>
            <a:endParaRPr lang="en-US" dirty="0"/>
          </a:p>
          <a:p>
            <a:pPr>
              <a:spcBef>
                <a:spcPts val="0"/>
              </a:spcBef>
              <a:spcAft>
                <a:spcPts val="0"/>
              </a:spcAft>
            </a:pPr>
            <a:r>
              <a:rPr lang="en-US" sz="1300" dirty="0" smtClean="0"/>
              <a:t>1. Minnesota Statutes, section 340A.26, </a:t>
            </a:r>
            <a:r>
              <a:rPr lang="en-US" sz="1300" dirty="0" err="1" smtClean="0"/>
              <a:t>subd</a:t>
            </a:r>
            <a:r>
              <a:rPr lang="en-US" sz="1300" dirty="0" smtClean="0"/>
              <a:t>. 2</a:t>
            </a:r>
          </a:p>
          <a:p>
            <a:pPr>
              <a:spcBef>
                <a:spcPts val="0"/>
              </a:spcBef>
              <a:spcAft>
                <a:spcPts val="0"/>
              </a:spcAft>
            </a:pPr>
            <a:r>
              <a:rPr lang="en-US" sz="1300" dirty="0" smtClean="0"/>
              <a:t>2. Minnesota Statutes, section 340A.28</a:t>
            </a:r>
          </a:p>
          <a:p>
            <a:pPr>
              <a:spcBef>
                <a:spcPts val="0"/>
              </a:spcBef>
              <a:spcAft>
                <a:spcPts val="0"/>
              </a:spcAft>
            </a:pPr>
            <a:r>
              <a:rPr lang="en-US" sz="1300" dirty="0" smtClean="0"/>
              <a:t>3. Minnesota Statutes, section 340A.301, </a:t>
            </a:r>
            <a:r>
              <a:rPr lang="en-US" sz="1300" dirty="0" err="1" smtClean="0"/>
              <a:t>subd</a:t>
            </a:r>
            <a:r>
              <a:rPr lang="en-US" sz="1300" dirty="0" smtClean="0"/>
              <a:t>. 9, para. (g)</a:t>
            </a:r>
            <a:endParaRPr lang="en-US" sz="1300" dirty="0"/>
          </a:p>
        </p:txBody>
      </p:sp>
      <p:sp>
        <p:nvSpPr>
          <p:cNvPr id="4" name="Footer Placeholder 3"/>
          <p:cNvSpPr>
            <a:spLocks noGrp="1"/>
          </p:cNvSpPr>
          <p:nvPr>
            <p:ph type="ftr" sz="quarter" idx="3"/>
          </p:nvPr>
        </p:nvSpPr>
        <p:spPr>
          <a:xfrm>
            <a:off x="674392" y="6402161"/>
            <a:ext cx="6407127" cy="365125"/>
          </a:xfrm>
        </p:spPr>
        <p:txBody>
          <a:bodyPr/>
          <a:lstStyle/>
          <a:p>
            <a:r>
              <a:rPr lang="en-US" dirty="0"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17</a:t>
            </a:fld>
            <a:endParaRPr lang="en-US" dirty="0"/>
          </a:p>
        </p:txBody>
      </p:sp>
    </p:spTree>
    <p:extLst>
      <p:ext uri="{BB962C8B-B14F-4D97-AF65-F5344CB8AC3E}">
        <p14:creationId xmlns:p14="http://schemas.microsoft.com/office/powerpoint/2010/main" val="464631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Exceptions to the 3-tier system</a:t>
            </a:r>
            <a:endParaRPr lang="en-US" dirty="0"/>
          </a:p>
        </p:txBody>
      </p:sp>
      <p:sp>
        <p:nvSpPr>
          <p:cNvPr id="3" name="Content Placeholder 2"/>
          <p:cNvSpPr>
            <a:spLocks noGrp="1"/>
          </p:cNvSpPr>
          <p:nvPr>
            <p:ph idx="1"/>
          </p:nvPr>
        </p:nvSpPr>
        <p:spPr>
          <a:xfrm>
            <a:off x="674393" y="1362610"/>
            <a:ext cx="10908007" cy="4946750"/>
          </a:xfrm>
        </p:spPr>
        <p:txBody>
          <a:bodyPr>
            <a:normAutofit fontScale="77500" lnSpcReduction="20000"/>
          </a:bodyPr>
          <a:lstStyle/>
          <a:p>
            <a:pPr marL="457200" indent="-457200">
              <a:buFont typeface="Arial" panose="020B0604020202020204" pitchFamily="34" charset="0"/>
              <a:buChar char="•"/>
            </a:pPr>
            <a:r>
              <a:rPr lang="en-US" sz="3400" dirty="0"/>
              <a:t>Farm wineries</a:t>
            </a:r>
            <a:r>
              <a:rPr lang="en-US" sz="3400" baseline="30000" dirty="0"/>
              <a:t>1</a:t>
            </a:r>
            <a:endParaRPr lang="en-US" sz="3400" dirty="0"/>
          </a:p>
          <a:p>
            <a:pPr marL="457200" indent="-457200">
              <a:buFont typeface="Arial" panose="020B0604020202020204" pitchFamily="34" charset="0"/>
              <a:buChar char="•"/>
            </a:pPr>
            <a:r>
              <a:rPr lang="en-US" sz="3400" dirty="0"/>
              <a:t>Operated by the owner of a Minnesota farm</a:t>
            </a:r>
          </a:p>
          <a:p>
            <a:pPr marL="457200" indent="-457200">
              <a:buFont typeface="Arial" panose="020B0604020202020204" pitchFamily="34" charset="0"/>
              <a:buChar char="•"/>
            </a:pPr>
            <a:r>
              <a:rPr lang="en-US" sz="3400" dirty="0"/>
              <a:t>Located on agricultural land</a:t>
            </a:r>
          </a:p>
          <a:p>
            <a:pPr marL="457200" indent="-457200">
              <a:buFont typeface="Arial" panose="020B0604020202020204" pitchFamily="34" charset="0"/>
              <a:buChar char="•"/>
            </a:pPr>
            <a:r>
              <a:rPr lang="en-US" sz="3400" dirty="0"/>
              <a:t>Majority of the ingredients must be grown in MN but waivers are </a:t>
            </a:r>
            <a:r>
              <a:rPr lang="en-US" sz="3400" dirty="0"/>
              <a:t>available (provision not enforceable; see </a:t>
            </a:r>
            <a:r>
              <a:rPr lang="en-US" sz="3400" i="1" dirty="0"/>
              <a:t>Alexis </a:t>
            </a:r>
            <a:r>
              <a:rPr lang="en-US" sz="3400" i="1" dirty="0" err="1"/>
              <a:t>Bailly</a:t>
            </a:r>
            <a:r>
              <a:rPr lang="en-US" sz="3400" i="1" dirty="0"/>
              <a:t> Vineyard, Inc. v. Harrington</a:t>
            </a:r>
            <a:r>
              <a:rPr lang="en-US" sz="3400" dirty="0"/>
              <a:t>, No. 17-CV-0913 (WMW/HB), 2020 WL 5106789 (D. Minn. Aug. 31, 2020))</a:t>
            </a:r>
            <a:endParaRPr lang="en-US" sz="3400" dirty="0"/>
          </a:p>
          <a:p>
            <a:pPr marL="457200" indent="-457200">
              <a:buFont typeface="Arial" panose="020B0604020202020204" pitchFamily="34" charset="0"/>
              <a:buChar char="•"/>
            </a:pPr>
            <a:r>
              <a:rPr lang="en-US" sz="3400" dirty="0"/>
              <a:t>May sell on-sale wine</a:t>
            </a:r>
          </a:p>
          <a:p>
            <a:pPr marL="457200" indent="-457200">
              <a:buFont typeface="Arial" panose="020B0604020202020204" pitchFamily="34" charset="0"/>
              <a:buChar char="•"/>
            </a:pPr>
            <a:r>
              <a:rPr lang="en-US" sz="3400" dirty="0"/>
              <a:t>May sell off-sale wine</a:t>
            </a:r>
          </a:p>
          <a:p>
            <a:pPr marL="457200" indent="-457200">
              <a:buFont typeface="Arial" panose="020B0604020202020204" pitchFamily="34" charset="0"/>
              <a:buChar char="•"/>
            </a:pPr>
            <a:r>
              <a:rPr lang="en-US" sz="3400" dirty="0"/>
              <a:t>May self-distribute or sell to wholesalers</a:t>
            </a:r>
          </a:p>
          <a:p>
            <a:pPr marL="457200" indent="-457200">
              <a:buFont typeface="Arial" panose="020B0604020202020204" pitchFamily="34" charset="0"/>
              <a:buChar char="•"/>
            </a:pPr>
            <a:r>
              <a:rPr lang="en-US" sz="3400" dirty="0"/>
              <a:t>May obtain a full on-sale intoxicating liquor </a:t>
            </a:r>
            <a:r>
              <a:rPr lang="en-US" sz="3400" dirty="0" smtClean="0"/>
              <a:t>license</a:t>
            </a:r>
            <a:endParaRPr lang="en-US" sz="3400" dirty="0"/>
          </a:p>
          <a:p>
            <a:pPr>
              <a:spcAft>
                <a:spcPts val="0"/>
              </a:spcAft>
            </a:pPr>
            <a:endParaRPr lang="en-US" sz="1500" dirty="0" smtClean="0"/>
          </a:p>
          <a:p>
            <a:pPr>
              <a:spcAft>
                <a:spcPts val="0"/>
              </a:spcAft>
            </a:pPr>
            <a:r>
              <a:rPr lang="en-US" sz="1500" dirty="0" smtClean="0"/>
              <a:t>1</a:t>
            </a:r>
            <a:r>
              <a:rPr lang="en-US" sz="1500" dirty="0" smtClean="0"/>
              <a:t>. See generally Minnesota Statutes, section 340A.315</a:t>
            </a:r>
            <a:endParaRPr lang="en-US" sz="1500" dirty="0"/>
          </a:p>
        </p:txBody>
      </p:sp>
      <p:sp>
        <p:nvSpPr>
          <p:cNvPr id="4" name="Footer Placeholder 3"/>
          <p:cNvSpPr>
            <a:spLocks noGrp="1"/>
          </p:cNvSpPr>
          <p:nvPr>
            <p:ph type="ftr" sz="quarter" idx="3"/>
          </p:nvPr>
        </p:nvSpPr>
        <p:spPr>
          <a:xfrm>
            <a:off x="674392" y="6402161"/>
            <a:ext cx="6092168" cy="365125"/>
          </a:xfrm>
        </p:spPr>
        <p:txBody>
          <a:bodyPr/>
          <a:lstStyle/>
          <a:p>
            <a:r>
              <a:rPr lang="en-US" dirty="0"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18</a:t>
            </a:fld>
            <a:endParaRPr lang="en-US" dirty="0"/>
          </a:p>
        </p:txBody>
      </p:sp>
    </p:spTree>
    <p:extLst>
      <p:ext uri="{BB962C8B-B14F-4D97-AF65-F5344CB8AC3E}">
        <p14:creationId xmlns:p14="http://schemas.microsoft.com/office/powerpoint/2010/main" val="6458566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3.2 beer</a:t>
            </a:r>
            <a:endParaRPr lang="en-US" dirty="0"/>
          </a:p>
        </p:txBody>
      </p:sp>
      <p:sp>
        <p:nvSpPr>
          <p:cNvPr id="3" name="Content Placeholder 2"/>
          <p:cNvSpPr>
            <a:spLocks noGrp="1"/>
          </p:cNvSpPr>
          <p:nvPr>
            <p:ph idx="1"/>
          </p:nvPr>
        </p:nvSpPr>
        <p:spPr>
          <a:xfrm>
            <a:off x="674393" y="1362610"/>
            <a:ext cx="10908007" cy="4956910"/>
          </a:xfrm>
        </p:spPr>
        <p:txBody>
          <a:bodyPr>
            <a:normAutofit fontScale="92500" lnSpcReduction="20000"/>
          </a:bodyPr>
          <a:lstStyle/>
          <a:p>
            <a:pPr marL="457200" indent="-457200">
              <a:buFont typeface="Arial" panose="020B0604020202020204" pitchFamily="34" charset="0"/>
              <a:buChar char="•"/>
            </a:pPr>
            <a:r>
              <a:rPr lang="en-US" dirty="0"/>
              <a:t>3.2 percent malt liquor is beer between .5 % ABV and 3.2% ABW (roughly 4% ABV)</a:t>
            </a:r>
            <a:r>
              <a:rPr lang="en-US" baseline="30000" dirty="0"/>
              <a:t>1</a:t>
            </a:r>
            <a:endParaRPr lang="en-US" dirty="0"/>
          </a:p>
          <a:p>
            <a:pPr marL="457200" indent="-457200">
              <a:buFont typeface="Arial" panose="020B0604020202020204" pitchFamily="34" charset="0"/>
              <a:buChar char="•"/>
            </a:pPr>
            <a:r>
              <a:rPr lang="en-US" dirty="0"/>
              <a:t> Is not defined as “intoxicating </a:t>
            </a:r>
            <a:r>
              <a:rPr lang="en-US" dirty="0" smtClean="0"/>
              <a:t>liquor,” </a:t>
            </a:r>
            <a:r>
              <a:rPr lang="en-US" dirty="0"/>
              <a:t>which is liquor exceeding 3.2% </a:t>
            </a:r>
            <a:r>
              <a:rPr lang="en-US" dirty="0" smtClean="0"/>
              <a:t>ABV </a:t>
            </a:r>
            <a:r>
              <a:rPr lang="en-US" dirty="0"/>
              <a:t>so provisions that apply to intoxicating liquor do not apply to 3.2</a:t>
            </a:r>
            <a:r>
              <a:rPr lang="en-US" baseline="30000" dirty="0"/>
              <a:t>2</a:t>
            </a:r>
            <a:endParaRPr lang="en-US" dirty="0"/>
          </a:p>
          <a:p>
            <a:pPr lvl="1"/>
            <a:r>
              <a:rPr lang="en-US" dirty="0"/>
              <a:t>Off-sale 3.2 could be sold on Sunday prior to Sunday sales law</a:t>
            </a:r>
          </a:p>
          <a:p>
            <a:pPr lvl="1"/>
            <a:r>
              <a:rPr lang="en-US" dirty="0"/>
              <a:t>Off-sale 3.2 may be sold at establishments other than exclusive liquor stores (e.g. grocery stores, convenience stores)</a:t>
            </a:r>
            <a:r>
              <a:rPr lang="en-US" baseline="30000" dirty="0"/>
              <a:t>3</a:t>
            </a:r>
            <a:endParaRPr lang="en-US" dirty="0"/>
          </a:p>
          <a:p>
            <a:pPr marL="457200" indent="-457200">
              <a:buFont typeface="Arial" panose="020B0604020202020204" pitchFamily="34" charset="0"/>
              <a:buChar char="•"/>
            </a:pPr>
            <a:r>
              <a:rPr lang="en-US" dirty="0"/>
              <a:t>Subject to labelling requirements</a:t>
            </a:r>
            <a:r>
              <a:rPr lang="en-US" baseline="30000" dirty="0"/>
              <a:t>4</a:t>
            </a:r>
            <a:endParaRPr lang="en-US" dirty="0"/>
          </a:p>
          <a:p>
            <a:pPr marL="457200" indent="-457200">
              <a:buFont typeface="Arial" panose="020B0604020202020204" pitchFamily="34" charset="0"/>
              <a:buChar char="•"/>
            </a:pPr>
            <a:r>
              <a:rPr lang="en-US" dirty="0"/>
              <a:t>Minnesota is the only remaining state with 3.2 laws</a:t>
            </a:r>
          </a:p>
          <a:p>
            <a:pPr>
              <a:spcBef>
                <a:spcPts val="0"/>
              </a:spcBef>
              <a:spcAft>
                <a:spcPts val="0"/>
              </a:spcAft>
            </a:pPr>
            <a:r>
              <a:rPr lang="en-US" sz="1300" dirty="0" smtClean="0"/>
              <a:t>1. Minnesota Statutes, section 340A.101, </a:t>
            </a:r>
            <a:r>
              <a:rPr lang="en-US" sz="1300" dirty="0" err="1" smtClean="0"/>
              <a:t>subd</a:t>
            </a:r>
            <a:r>
              <a:rPr lang="en-US" sz="1300" dirty="0" smtClean="0"/>
              <a:t>. 19</a:t>
            </a:r>
          </a:p>
          <a:p>
            <a:pPr>
              <a:spcBef>
                <a:spcPts val="0"/>
              </a:spcBef>
              <a:spcAft>
                <a:spcPts val="0"/>
              </a:spcAft>
            </a:pPr>
            <a:r>
              <a:rPr lang="en-US" sz="1300" dirty="0" smtClean="0"/>
              <a:t>2. Minnesota Statutes, section 340A.101, </a:t>
            </a:r>
            <a:r>
              <a:rPr lang="en-US" sz="1300" dirty="0" err="1" smtClean="0"/>
              <a:t>subd</a:t>
            </a:r>
            <a:r>
              <a:rPr lang="en-US" sz="1300" dirty="0" smtClean="0"/>
              <a:t>. 14</a:t>
            </a:r>
          </a:p>
          <a:p>
            <a:pPr>
              <a:spcBef>
                <a:spcPts val="0"/>
              </a:spcBef>
              <a:spcAft>
                <a:spcPts val="0"/>
              </a:spcAft>
            </a:pPr>
            <a:r>
              <a:rPr lang="en-US" sz="1300" dirty="0" smtClean="0"/>
              <a:t>3. Minnesota Statutes, section 340A.403, </a:t>
            </a:r>
            <a:r>
              <a:rPr lang="en-US" sz="1300" dirty="0" err="1" smtClean="0"/>
              <a:t>subd</a:t>
            </a:r>
            <a:r>
              <a:rPr lang="en-US" sz="1300" dirty="0" smtClean="0"/>
              <a:t>. 1</a:t>
            </a:r>
          </a:p>
          <a:p>
            <a:pPr>
              <a:spcBef>
                <a:spcPts val="0"/>
              </a:spcBef>
              <a:spcAft>
                <a:spcPts val="0"/>
              </a:spcAft>
            </a:pPr>
            <a:r>
              <a:rPr lang="en-US" sz="1300" dirty="0" smtClean="0"/>
              <a:t>4. Minnesota Statutes, section 340A.301, </a:t>
            </a:r>
            <a:r>
              <a:rPr lang="en-US" sz="1300" dirty="0" err="1" smtClean="0"/>
              <a:t>subd</a:t>
            </a:r>
            <a:r>
              <a:rPr lang="en-US" sz="1300" dirty="0" smtClean="0"/>
              <a:t>. 12</a:t>
            </a:r>
            <a:endParaRPr lang="en-US" sz="1300" dirty="0"/>
          </a:p>
        </p:txBody>
      </p:sp>
      <p:sp>
        <p:nvSpPr>
          <p:cNvPr id="4" name="Footer Placeholder 3"/>
          <p:cNvSpPr>
            <a:spLocks noGrp="1"/>
          </p:cNvSpPr>
          <p:nvPr>
            <p:ph type="ftr" sz="quarter" idx="3"/>
          </p:nvPr>
        </p:nvSpPr>
        <p:spPr>
          <a:xfrm>
            <a:off x="674392" y="6402161"/>
            <a:ext cx="6203927" cy="365125"/>
          </a:xfrm>
        </p:spPr>
        <p:txBody>
          <a:bodyPr/>
          <a:lstStyle/>
          <a:p>
            <a:r>
              <a:rPr lang="en-US" dirty="0"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19</a:t>
            </a:fld>
            <a:endParaRPr lang="en-US" dirty="0"/>
          </a:p>
        </p:txBody>
      </p:sp>
    </p:spTree>
    <p:extLst>
      <p:ext uri="{BB962C8B-B14F-4D97-AF65-F5344CB8AC3E}">
        <p14:creationId xmlns:p14="http://schemas.microsoft.com/office/powerpoint/2010/main" val="15795741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House Research Department</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Christopher </a:t>
            </a:r>
            <a:r>
              <a:rPr lang="en-US" dirty="0" err="1" smtClean="0"/>
              <a:t>Kleman</a:t>
            </a:r>
            <a:r>
              <a:rPr lang="en-US" dirty="0" smtClean="0"/>
              <a:t>, liquor analyst</a:t>
            </a:r>
          </a:p>
          <a:p>
            <a:pPr marL="1371600" lvl="1" indent="-457200">
              <a:buFont typeface="Arial" panose="020B0604020202020204" pitchFamily="34" charset="0"/>
              <a:buChar char="•"/>
            </a:pPr>
            <a:r>
              <a:rPr lang="en-US" dirty="0" smtClean="0">
                <a:hlinkClick r:id="rId3"/>
              </a:rPr>
              <a:t>Christopher.Kleman@house.mn</a:t>
            </a:r>
            <a:endParaRPr lang="en-US" dirty="0" smtClean="0"/>
          </a:p>
          <a:p>
            <a:pPr marL="457200" indent="-457200">
              <a:buFont typeface="Arial" panose="020B0604020202020204" pitchFamily="34" charset="0"/>
              <a:buChar char="•"/>
            </a:pPr>
            <a:r>
              <a:rPr lang="en-US" dirty="0" smtClean="0"/>
              <a:t>Patrick McCormack</a:t>
            </a:r>
          </a:p>
          <a:p>
            <a:pPr marL="1371600" lvl="1" indent="-457200">
              <a:buFont typeface="Arial" panose="020B0604020202020204" pitchFamily="34" charset="0"/>
              <a:buChar char="•"/>
            </a:pPr>
            <a:r>
              <a:rPr lang="en-US" dirty="0" smtClean="0">
                <a:hlinkClick r:id="rId4"/>
              </a:rPr>
              <a:t>Patrick.McCormack@house.mn</a:t>
            </a:r>
            <a:endParaRPr lang="en-US" dirty="0" smtClean="0"/>
          </a:p>
          <a:p>
            <a:pPr marL="457200" indent="-457200">
              <a:buFont typeface="Arial" panose="020B0604020202020204" pitchFamily="34" charset="0"/>
              <a:buChar char="•"/>
            </a:pPr>
            <a:r>
              <a:rPr lang="en-US" dirty="0" smtClean="0"/>
              <a:t>House Research website: </a:t>
            </a:r>
            <a:r>
              <a:rPr lang="en-US" dirty="0" smtClean="0">
                <a:hlinkClick r:id="rId5"/>
              </a:rPr>
              <a:t>https://www.house.leg.state.mn.us/hrd/</a:t>
            </a:r>
            <a:endParaRPr lang="en-US" dirty="0" smtClean="0"/>
          </a:p>
          <a:p>
            <a:pPr marL="457200" indent="-457200">
              <a:buFont typeface="Arial" panose="020B0604020202020204" pitchFamily="34" charset="0"/>
              <a:buChar char="•"/>
            </a:pPr>
            <a:r>
              <a:rPr lang="en-US" dirty="0" smtClean="0"/>
              <a:t>Nonpartisan staff provides bill and amendment development and drafting, legal and policy analysis</a:t>
            </a:r>
            <a:endParaRPr lang="en-US" dirty="0"/>
          </a:p>
        </p:txBody>
      </p:sp>
      <p:sp>
        <p:nvSpPr>
          <p:cNvPr id="4" name="Footer Placeholder 3"/>
          <p:cNvSpPr>
            <a:spLocks noGrp="1"/>
          </p:cNvSpPr>
          <p:nvPr>
            <p:ph type="ftr" sz="quarter" idx="3"/>
          </p:nvPr>
        </p:nvSpPr>
        <p:spPr>
          <a:xfrm>
            <a:off x="674392" y="6402161"/>
            <a:ext cx="6163288" cy="365125"/>
          </a:xfrm>
        </p:spPr>
        <p:txBody>
          <a:bodyPr/>
          <a:lstStyle/>
          <a:p>
            <a:r>
              <a:rPr lang="en-US" dirty="0"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2</a:t>
            </a:fld>
            <a:endParaRPr lang="en-US" dirty="0"/>
          </a:p>
        </p:txBody>
      </p:sp>
    </p:spTree>
    <p:extLst>
      <p:ext uri="{BB962C8B-B14F-4D97-AF65-F5344CB8AC3E}">
        <p14:creationId xmlns:p14="http://schemas.microsoft.com/office/powerpoint/2010/main" val="39357451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authority</a:t>
            </a:r>
            <a:endParaRPr lang="en-US" dirty="0"/>
          </a:p>
        </p:txBody>
      </p:sp>
      <p:sp>
        <p:nvSpPr>
          <p:cNvPr id="3" name="Content Placeholder 2"/>
          <p:cNvSpPr>
            <a:spLocks noGrp="1"/>
          </p:cNvSpPr>
          <p:nvPr>
            <p:ph idx="1"/>
          </p:nvPr>
        </p:nvSpPr>
        <p:spPr>
          <a:xfrm>
            <a:off x="674393" y="1362610"/>
            <a:ext cx="10908007" cy="4926430"/>
          </a:xfrm>
        </p:spPr>
        <p:txBody>
          <a:bodyPr>
            <a:normAutofit fontScale="85000" lnSpcReduction="10000"/>
          </a:bodyPr>
          <a:lstStyle/>
          <a:p>
            <a:pPr marL="457200" indent="-457200">
              <a:buFont typeface="Arial" panose="020B0604020202020204" pitchFamily="34" charset="0"/>
              <a:buChar char="•"/>
            </a:pPr>
            <a:r>
              <a:rPr lang="en-US" dirty="0"/>
              <a:t>Municipalities enjoy significant authority to regulate liquor </a:t>
            </a:r>
          </a:p>
          <a:p>
            <a:pPr marL="457200" indent="-457200">
              <a:buFont typeface="Arial" panose="020B0604020202020204" pitchFamily="34" charset="0"/>
              <a:buChar char="•"/>
            </a:pPr>
            <a:r>
              <a:rPr lang="en-US" dirty="0"/>
              <a:t>Municipal liquor stores – may monopolize off-sale</a:t>
            </a:r>
            <a:r>
              <a:rPr lang="en-US" baseline="30000" dirty="0"/>
              <a:t>1</a:t>
            </a:r>
            <a:endParaRPr lang="en-US" dirty="0"/>
          </a:p>
          <a:p>
            <a:pPr lvl="1"/>
            <a:r>
              <a:rPr lang="en-US" dirty="0"/>
              <a:t>Can only be established in cities with a population of no more than 10,000</a:t>
            </a:r>
          </a:p>
          <a:p>
            <a:pPr lvl="1"/>
            <a:r>
              <a:rPr lang="en-US" dirty="0"/>
              <a:t>Subject to continuation provisions if operated at a loss</a:t>
            </a:r>
          </a:p>
          <a:p>
            <a:pPr marL="457200" indent="-457200">
              <a:buFont typeface="Arial" panose="020B0604020202020204" pitchFamily="34" charset="0"/>
              <a:buChar char="•"/>
            </a:pPr>
            <a:r>
              <a:rPr lang="en-US" dirty="0"/>
              <a:t>Can be more restrictive</a:t>
            </a:r>
            <a:r>
              <a:rPr lang="en-US" baseline="30000" dirty="0"/>
              <a:t>2</a:t>
            </a:r>
            <a:endParaRPr lang="en-US" dirty="0"/>
          </a:p>
          <a:p>
            <a:pPr marL="457200" indent="-457200">
              <a:buFont typeface="Arial" panose="020B0604020202020204" pitchFamily="34" charset="0"/>
              <a:buChar char="•"/>
            </a:pPr>
            <a:r>
              <a:rPr lang="en-US" dirty="0"/>
              <a:t>Issues most but not all on- and off-sale licenses</a:t>
            </a:r>
          </a:p>
          <a:p>
            <a:pPr lvl="1"/>
            <a:r>
              <a:rPr lang="en-US" dirty="0"/>
              <a:t>Some licenses are issued or approved by the commissioner of public safety (e.g. wine license or catering permit under section 340.404, </a:t>
            </a:r>
            <a:r>
              <a:rPr lang="en-US" dirty="0" err="1" smtClean="0"/>
              <a:t>subds</a:t>
            </a:r>
            <a:r>
              <a:rPr lang="en-US" dirty="0" smtClean="0"/>
              <a:t>. </a:t>
            </a:r>
            <a:r>
              <a:rPr lang="en-US" dirty="0"/>
              <a:t>5 </a:t>
            </a:r>
            <a:r>
              <a:rPr lang="en-US" dirty="0" smtClean="0"/>
              <a:t>and 12</a:t>
            </a:r>
            <a:r>
              <a:rPr lang="en-US" dirty="0"/>
              <a:t>, consumption and display permits under section 340A.414)</a:t>
            </a:r>
          </a:p>
          <a:p>
            <a:pPr>
              <a:spcBef>
                <a:spcPts val="0"/>
              </a:spcBef>
              <a:spcAft>
                <a:spcPts val="0"/>
              </a:spcAft>
            </a:pPr>
            <a:endParaRPr lang="en-US" sz="1400" dirty="0" smtClean="0"/>
          </a:p>
          <a:p>
            <a:pPr>
              <a:spcBef>
                <a:spcPts val="0"/>
              </a:spcBef>
              <a:spcAft>
                <a:spcPts val="0"/>
              </a:spcAft>
            </a:pPr>
            <a:endParaRPr lang="en-US" sz="1400" dirty="0" smtClean="0"/>
          </a:p>
          <a:p>
            <a:pPr>
              <a:spcBef>
                <a:spcPts val="0"/>
              </a:spcBef>
              <a:spcAft>
                <a:spcPts val="0"/>
              </a:spcAft>
            </a:pPr>
            <a:r>
              <a:rPr lang="en-US" sz="1400" dirty="0" smtClean="0"/>
              <a:t>1. Minnesota Statutes, section 340A.601</a:t>
            </a:r>
          </a:p>
          <a:p>
            <a:pPr>
              <a:spcBef>
                <a:spcPts val="0"/>
              </a:spcBef>
              <a:spcAft>
                <a:spcPts val="0"/>
              </a:spcAft>
            </a:pPr>
            <a:r>
              <a:rPr lang="en-US" sz="1400" dirty="0" smtClean="0"/>
              <a:t>2. Minnesota Statutes, section 340A.509, </a:t>
            </a:r>
            <a:r>
              <a:rPr lang="en-US" sz="1400" i="1" dirty="0"/>
              <a:t>but see A/Al, Inc. v. City of Faribault, </a:t>
            </a:r>
            <a:r>
              <a:rPr lang="en-US" sz="1400" dirty="0"/>
              <a:t>569 N.W.2d 546 (1997</a:t>
            </a:r>
            <a:r>
              <a:rPr lang="en-US" sz="1400" dirty="0" smtClean="0"/>
              <a:t>) (</a:t>
            </a:r>
            <a:r>
              <a:rPr lang="en-US" sz="1400" dirty="0"/>
              <a:t>holding that this provision only authorized further restrictions on the sale of alcohol when there is no applicable state law governing </a:t>
            </a:r>
            <a:r>
              <a:rPr lang="en-US" sz="1400" dirty="0" smtClean="0"/>
              <a:t>sales)</a:t>
            </a:r>
            <a:endParaRPr lang="en-US" sz="1400" dirty="0"/>
          </a:p>
        </p:txBody>
      </p:sp>
      <p:sp>
        <p:nvSpPr>
          <p:cNvPr id="4" name="Footer Placeholder 3"/>
          <p:cNvSpPr>
            <a:spLocks noGrp="1"/>
          </p:cNvSpPr>
          <p:nvPr>
            <p:ph type="ftr" sz="quarter" idx="3"/>
          </p:nvPr>
        </p:nvSpPr>
        <p:spPr>
          <a:xfrm>
            <a:off x="674392" y="6402161"/>
            <a:ext cx="6325847" cy="365125"/>
          </a:xfrm>
        </p:spPr>
        <p:txBody>
          <a:bodyPr/>
          <a:lstStyle/>
          <a:p>
            <a:r>
              <a:rPr lang="en-US" dirty="0"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20</a:t>
            </a:fld>
            <a:endParaRPr lang="en-US" dirty="0"/>
          </a:p>
        </p:txBody>
      </p:sp>
    </p:spTree>
    <p:extLst>
      <p:ext uri="{BB962C8B-B14F-4D97-AF65-F5344CB8AC3E}">
        <p14:creationId xmlns:p14="http://schemas.microsoft.com/office/powerpoint/2010/main" val="12566574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Enforcement</a:t>
            </a:r>
            <a:endParaRPr lang="en-US" dirty="0"/>
          </a:p>
        </p:txBody>
      </p:sp>
      <p:sp>
        <p:nvSpPr>
          <p:cNvPr id="3" name="Content Placeholder 2"/>
          <p:cNvSpPr>
            <a:spLocks noGrp="1"/>
          </p:cNvSpPr>
          <p:nvPr>
            <p:ph idx="1"/>
          </p:nvPr>
        </p:nvSpPr>
        <p:spPr/>
        <p:txBody>
          <a:bodyPr>
            <a:normAutofit fontScale="85000" lnSpcReduction="10000"/>
          </a:bodyPr>
          <a:lstStyle/>
          <a:p>
            <a:pPr marL="457200" indent="-457200">
              <a:buFont typeface="Arial" panose="020B0604020202020204" pitchFamily="34" charset="0"/>
              <a:buChar char="•"/>
            </a:pPr>
            <a:r>
              <a:rPr lang="en-US" dirty="0"/>
              <a:t>Local licensing jurisdictions and the commissioner of public safety may revoke or suspend certain licenses</a:t>
            </a:r>
          </a:p>
          <a:p>
            <a:pPr lvl="1"/>
            <a:r>
              <a:rPr lang="en-US" dirty="0"/>
              <a:t>Buyer’s card may be revoked or suspended by the commissioner under section 340A.301, </a:t>
            </a:r>
            <a:r>
              <a:rPr lang="en-US" dirty="0" err="1"/>
              <a:t>subd</a:t>
            </a:r>
            <a:r>
              <a:rPr lang="en-US" dirty="0"/>
              <a:t>. 7</a:t>
            </a:r>
          </a:p>
          <a:p>
            <a:pPr lvl="1"/>
            <a:r>
              <a:rPr lang="en-US" dirty="0"/>
              <a:t>Commissioner may revoke or suspend manufacturer, wholesaler, and importer licenses under section 340A.304</a:t>
            </a:r>
          </a:p>
          <a:p>
            <a:pPr lvl="1"/>
            <a:r>
              <a:rPr lang="en-US" dirty="0"/>
              <a:t>Local authorities and the commissioner have broad authority to revoke or suspend permits and licenses for violations under </a:t>
            </a:r>
            <a:r>
              <a:rPr lang="en-US" dirty="0" smtClean="0"/>
              <a:t>section 340A.415 </a:t>
            </a:r>
            <a:endParaRPr lang="en-US" dirty="0"/>
          </a:p>
          <a:p>
            <a:pPr marL="457200" indent="-457200">
              <a:buFont typeface="Arial" panose="020B0604020202020204" pitchFamily="34" charset="0"/>
              <a:buChar char="•"/>
            </a:pPr>
            <a:r>
              <a:rPr lang="en-US" dirty="0"/>
              <a:t>Also zoning and other ordinances, criminal prosecution, civil penalties</a:t>
            </a:r>
          </a:p>
          <a:p>
            <a:pPr marL="457200" indent="-457200">
              <a:buFont typeface="Arial" panose="020B0604020202020204" pitchFamily="34" charset="0"/>
              <a:buChar char="•"/>
            </a:pPr>
            <a:r>
              <a:rPr lang="en-US" dirty="0"/>
              <a:t>Alcohol and Gambling Enforcement division of the Department of Public Safety conducts investigations and inspections, and issues fines. </a:t>
            </a:r>
          </a:p>
          <a:p>
            <a:endParaRPr lang="en-US" dirty="0"/>
          </a:p>
        </p:txBody>
      </p:sp>
      <p:sp>
        <p:nvSpPr>
          <p:cNvPr id="4" name="Footer Placeholder 3"/>
          <p:cNvSpPr>
            <a:spLocks noGrp="1"/>
          </p:cNvSpPr>
          <p:nvPr>
            <p:ph type="ftr" sz="quarter" idx="3"/>
          </p:nvPr>
        </p:nvSpPr>
        <p:spPr>
          <a:xfrm>
            <a:off x="674392" y="6402161"/>
            <a:ext cx="6092167" cy="365125"/>
          </a:xfrm>
        </p:spPr>
        <p:txBody>
          <a:bodyPr/>
          <a:lstStyle/>
          <a:p>
            <a:r>
              <a:rPr lang="en-US"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21</a:t>
            </a:fld>
            <a:endParaRPr lang="en-US" dirty="0"/>
          </a:p>
        </p:txBody>
      </p:sp>
    </p:spTree>
    <p:extLst>
      <p:ext uri="{BB962C8B-B14F-4D97-AF65-F5344CB8AC3E}">
        <p14:creationId xmlns:p14="http://schemas.microsoft.com/office/powerpoint/2010/main" val="7853849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Dram shop liability</a:t>
            </a:r>
            <a:endParaRPr lang="en-US" dirty="0"/>
          </a:p>
        </p:txBody>
      </p:sp>
      <p:sp>
        <p:nvSpPr>
          <p:cNvPr id="3" name="Content Placeholder 2"/>
          <p:cNvSpPr>
            <a:spLocks noGrp="1"/>
          </p:cNvSpPr>
          <p:nvPr>
            <p:ph idx="1"/>
          </p:nvPr>
        </p:nvSpPr>
        <p:spPr>
          <a:xfrm>
            <a:off x="674393" y="1362610"/>
            <a:ext cx="10908007" cy="4875630"/>
          </a:xfrm>
        </p:spPr>
        <p:txBody>
          <a:bodyPr>
            <a:normAutofit fontScale="92500" lnSpcReduction="10000"/>
          </a:bodyPr>
          <a:lstStyle/>
          <a:p>
            <a:pPr marL="457200" indent="-457200">
              <a:buFont typeface="Arial" panose="020B0604020202020204" pitchFamily="34" charset="0"/>
              <a:buChar char="•"/>
            </a:pPr>
            <a:r>
              <a:rPr lang="en-US" dirty="0"/>
              <a:t>Personal injury liability - Statutory right of action against any person who illegally sold alcoholic beverages to an individual who then became intoxicated and caused harm.</a:t>
            </a:r>
            <a:r>
              <a:rPr lang="en-US" baseline="30000" dirty="0"/>
              <a:t>1</a:t>
            </a:r>
            <a:endParaRPr lang="en-US" dirty="0"/>
          </a:p>
          <a:p>
            <a:pPr marL="457200" indent="-457200">
              <a:buFont typeface="Arial" panose="020B0604020202020204" pitchFamily="34" charset="0"/>
              <a:buChar char="•"/>
            </a:pPr>
            <a:r>
              <a:rPr lang="en-US" dirty="0"/>
              <a:t>All liquor retailers must purchase insurance to cover these liabilities</a:t>
            </a:r>
            <a:r>
              <a:rPr lang="en-US" baseline="30000" dirty="0"/>
              <a:t>2</a:t>
            </a:r>
            <a:endParaRPr lang="en-US" dirty="0"/>
          </a:p>
          <a:p>
            <a:pPr marL="457200" indent="-457200">
              <a:buFont typeface="Arial" panose="020B0604020202020204" pitchFamily="34" charset="0"/>
              <a:buChar char="•"/>
            </a:pPr>
            <a:r>
              <a:rPr lang="en-US" dirty="0"/>
              <a:t>Does not apply to small retail operations</a:t>
            </a:r>
          </a:p>
          <a:p>
            <a:pPr lvl="1"/>
            <a:r>
              <a:rPr lang="en-US" dirty="0"/>
              <a:t>3.2 retailers (on-sale &lt; $25,000; off-sale &lt; $50,000)</a:t>
            </a:r>
          </a:p>
          <a:p>
            <a:pPr lvl="1"/>
            <a:r>
              <a:rPr lang="en-US" dirty="0"/>
              <a:t>Wine licenses &lt; $25,000</a:t>
            </a:r>
          </a:p>
          <a:p>
            <a:pPr lvl="1"/>
            <a:r>
              <a:rPr lang="en-US" dirty="0"/>
              <a:t>Holders of temporary wine licenses</a:t>
            </a:r>
          </a:p>
          <a:p>
            <a:pPr>
              <a:spcBef>
                <a:spcPts val="0"/>
              </a:spcBef>
              <a:spcAft>
                <a:spcPts val="0"/>
              </a:spcAft>
            </a:pPr>
            <a:endParaRPr lang="en-US" sz="1300" dirty="0" smtClean="0"/>
          </a:p>
          <a:p>
            <a:pPr>
              <a:spcBef>
                <a:spcPts val="0"/>
              </a:spcBef>
              <a:spcAft>
                <a:spcPts val="0"/>
              </a:spcAft>
            </a:pPr>
            <a:r>
              <a:rPr lang="en-US" sz="1300" dirty="0" smtClean="0"/>
              <a:t>1. Minnesota Statutes, section 340A.801</a:t>
            </a:r>
          </a:p>
          <a:p>
            <a:pPr>
              <a:spcBef>
                <a:spcPts val="0"/>
              </a:spcBef>
              <a:spcAft>
                <a:spcPts val="0"/>
              </a:spcAft>
            </a:pPr>
            <a:r>
              <a:rPr lang="en-US" sz="1300" dirty="0" smtClean="0"/>
              <a:t>2. Minnesota Statutes, section 340A.409</a:t>
            </a:r>
            <a:endParaRPr lang="en-US" sz="1300" dirty="0"/>
          </a:p>
        </p:txBody>
      </p:sp>
      <p:sp>
        <p:nvSpPr>
          <p:cNvPr id="4" name="Footer Placeholder 3"/>
          <p:cNvSpPr>
            <a:spLocks noGrp="1"/>
          </p:cNvSpPr>
          <p:nvPr>
            <p:ph type="ftr" sz="quarter" idx="3"/>
          </p:nvPr>
        </p:nvSpPr>
        <p:spPr>
          <a:xfrm>
            <a:off x="674392" y="6402161"/>
            <a:ext cx="6214087" cy="365125"/>
          </a:xfrm>
        </p:spPr>
        <p:txBody>
          <a:bodyPr/>
          <a:lstStyle/>
          <a:p>
            <a:r>
              <a:rPr lang="en-US" dirty="0"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22</a:t>
            </a:fld>
            <a:endParaRPr lang="en-US" dirty="0"/>
          </a:p>
        </p:txBody>
      </p:sp>
    </p:spTree>
    <p:extLst>
      <p:ext uri="{BB962C8B-B14F-4D97-AF65-F5344CB8AC3E}">
        <p14:creationId xmlns:p14="http://schemas.microsoft.com/office/powerpoint/2010/main" val="32036845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legislation</a:t>
            </a:r>
            <a:endParaRPr lang="en-US" dirty="0"/>
          </a:p>
        </p:txBody>
      </p:sp>
      <p:sp>
        <p:nvSpPr>
          <p:cNvPr id="3" name="Content Placeholder 2"/>
          <p:cNvSpPr>
            <a:spLocks noGrp="1"/>
          </p:cNvSpPr>
          <p:nvPr>
            <p:ph idx="1"/>
          </p:nvPr>
        </p:nvSpPr>
        <p:spPr>
          <a:xfrm>
            <a:off x="674393" y="1362610"/>
            <a:ext cx="10908007" cy="4926430"/>
          </a:xfrm>
        </p:spPr>
        <p:txBody>
          <a:bodyPr>
            <a:normAutofit fontScale="85000" lnSpcReduction="20000"/>
          </a:bodyPr>
          <a:lstStyle/>
          <a:p>
            <a:pPr marL="457200" indent="-457200">
              <a:buFont typeface="Arial" panose="020B0604020202020204" pitchFamily="34" charset="0"/>
              <a:buChar char="•"/>
            </a:pPr>
            <a:r>
              <a:rPr lang="en-US" dirty="0"/>
              <a:t>Sunday sales passed in 2017</a:t>
            </a:r>
            <a:r>
              <a:rPr lang="en-US" baseline="30000" dirty="0"/>
              <a:t>1</a:t>
            </a:r>
            <a:endParaRPr lang="en-US" dirty="0"/>
          </a:p>
          <a:p>
            <a:pPr marL="457200" indent="-457200">
              <a:buFont typeface="Arial" panose="020B0604020202020204" pitchFamily="34" charset="0"/>
              <a:buChar char="•"/>
            </a:pPr>
            <a:r>
              <a:rPr lang="en-US" dirty="0"/>
              <a:t>COVID relief allowed some on-sale licensees to make limited off-sales</a:t>
            </a:r>
            <a:r>
              <a:rPr lang="en-US" baseline="30000" dirty="0"/>
              <a:t>1</a:t>
            </a:r>
          </a:p>
          <a:p>
            <a:pPr lvl="1"/>
            <a:r>
              <a:rPr lang="en-US" dirty="0"/>
              <a:t>Restaurants may sell limited quantities of off-sale malt liquor, hard seltzer, </a:t>
            </a:r>
            <a:r>
              <a:rPr lang="en-US" dirty="0" smtClean="0"/>
              <a:t>cider, </a:t>
            </a:r>
            <a:r>
              <a:rPr lang="en-US" dirty="0"/>
              <a:t>and wine with food takeout orders</a:t>
            </a:r>
          </a:p>
          <a:p>
            <a:pPr lvl="1"/>
            <a:r>
              <a:rPr lang="en-US" dirty="0"/>
              <a:t>Expires when executive order closing places of public accommodation due to COVID-19 ends</a:t>
            </a:r>
          </a:p>
          <a:p>
            <a:pPr lvl="1"/>
            <a:r>
              <a:rPr lang="en-US" dirty="0"/>
              <a:t>Some breweries and brewpubs may sell off-sale growlers under current law however</a:t>
            </a:r>
          </a:p>
          <a:p>
            <a:pPr marL="457200" indent="-457200">
              <a:buFont typeface="Arial" panose="020B0604020202020204" pitchFamily="34" charset="0"/>
              <a:buChar char="•"/>
            </a:pPr>
            <a:r>
              <a:rPr lang="en-US" dirty="0"/>
              <a:t>Special local liquor laws provide narrow exceptions to statutes, </a:t>
            </a:r>
            <a:r>
              <a:rPr lang="en-US" dirty="0" smtClean="0"/>
              <a:t>ordinances, </a:t>
            </a:r>
            <a:r>
              <a:rPr lang="en-US" dirty="0"/>
              <a:t>or charter provisions</a:t>
            </a:r>
          </a:p>
          <a:p>
            <a:pPr lvl="1"/>
            <a:r>
              <a:rPr lang="en-US" dirty="0"/>
              <a:t>2020 omnibus liquor bill</a:t>
            </a:r>
            <a:r>
              <a:rPr lang="en-US" baseline="30000" dirty="0"/>
              <a:t>3</a:t>
            </a:r>
          </a:p>
          <a:p>
            <a:pPr>
              <a:spcBef>
                <a:spcPts val="0"/>
              </a:spcBef>
              <a:spcAft>
                <a:spcPts val="0"/>
              </a:spcAft>
            </a:pPr>
            <a:endParaRPr lang="en-US" sz="1500" dirty="0" smtClean="0"/>
          </a:p>
          <a:p>
            <a:pPr>
              <a:spcBef>
                <a:spcPts val="0"/>
              </a:spcBef>
              <a:spcAft>
                <a:spcPts val="0"/>
              </a:spcAft>
            </a:pPr>
            <a:r>
              <a:rPr lang="en-US" sz="1500" dirty="0" smtClean="0"/>
              <a:t>1. Minnesota Laws 2017, chapter 6</a:t>
            </a:r>
          </a:p>
          <a:p>
            <a:pPr>
              <a:spcBef>
                <a:spcPts val="0"/>
              </a:spcBef>
              <a:spcAft>
                <a:spcPts val="0"/>
              </a:spcAft>
            </a:pPr>
            <a:r>
              <a:rPr lang="en-US" sz="1500" dirty="0" smtClean="0"/>
              <a:t>2. Minnesota Laws 2020, chapter 75</a:t>
            </a:r>
          </a:p>
          <a:p>
            <a:pPr>
              <a:spcBef>
                <a:spcPts val="0"/>
              </a:spcBef>
              <a:spcAft>
                <a:spcPts val="0"/>
              </a:spcAft>
            </a:pPr>
            <a:r>
              <a:rPr lang="en-US" sz="1500" dirty="0" smtClean="0"/>
              <a:t>3. Minnesota Laws 2020, chapter 103</a:t>
            </a:r>
            <a:endParaRPr lang="en-US" sz="1500" dirty="0"/>
          </a:p>
        </p:txBody>
      </p:sp>
      <p:sp>
        <p:nvSpPr>
          <p:cNvPr id="4" name="Footer Placeholder 3"/>
          <p:cNvSpPr>
            <a:spLocks noGrp="1"/>
          </p:cNvSpPr>
          <p:nvPr>
            <p:ph type="ftr" sz="quarter" idx="3"/>
          </p:nvPr>
        </p:nvSpPr>
        <p:spPr>
          <a:xfrm>
            <a:off x="674392" y="6402161"/>
            <a:ext cx="6254728" cy="365125"/>
          </a:xfrm>
        </p:spPr>
        <p:txBody>
          <a:bodyPr/>
          <a:lstStyle/>
          <a:p>
            <a:r>
              <a:rPr lang="en-US" dirty="0"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23</a:t>
            </a:fld>
            <a:endParaRPr lang="en-US" dirty="0"/>
          </a:p>
        </p:txBody>
      </p:sp>
    </p:spTree>
    <p:extLst>
      <p:ext uri="{BB962C8B-B14F-4D97-AF65-F5344CB8AC3E}">
        <p14:creationId xmlns:p14="http://schemas.microsoft.com/office/powerpoint/2010/main" val="6770270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normAutofit lnSpcReduction="10000"/>
          </a:bodyPr>
          <a:lstStyle/>
          <a:p>
            <a:pPr marL="457200" indent="-457200">
              <a:buFont typeface="Arial" panose="020B0604020202020204" pitchFamily="34" charset="0"/>
              <a:buChar char="•"/>
            </a:pPr>
            <a:r>
              <a:rPr lang="en-US" dirty="0"/>
              <a:t>House research special liquor law lookup tool: </a:t>
            </a:r>
            <a:r>
              <a:rPr lang="en-US" dirty="0">
                <a:hlinkClick r:id="rId2"/>
              </a:rPr>
              <a:t>https://www.house.leg.state.mn.us/hrd/liquor.aspx</a:t>
            </a:r>
            <a:endParaRPr lang="en-US" dirty="0"/>
          </a:p>
          <a:p>
            <a:pPr marL="457200" indent="-457200">
              <a:buFont typeface="Arial" panose="020B0604020202020204" pitchFamily="34" charset="0"/>
              <a:buChar char="•"/>
            </a:pPr>
            <a:r>
              <a:rPr lang="en-US" dirty="0"/>
              <a:t>House research publications on liquor covering state fair service, farm wineries, importation for personal use, wine tasting and sampling, and Minnesota’s 3-tier system: </a:t>
            </a:r>
            <a:r>
              <a:rPr lang="en-US" dirty="0">
                <a:hlinkClick r:id="rId3"/>
              </a:rPr>
              <a:t>https://www.house.leg.state.mn.us/hrd/topics.aspx?topic=3</a:t>
            </a:r>
            <a:endParaRPr lang="en-US" dirty="0"/>
          </a:p>
          <a:p>
            <a:pPr marL="457200" indent="-457200">
              <a:buFont typeface="Arial" panose="020B0604020202020204" pitchFamily="34" charset="0"/>
              <a:buChar char="•"/>
            </a:pPr>
            <a:r>
              <a:rPr lang="en-US" dirty="0"/>
              <a:t>Alcohol and Gambling Enforcement: </a:t>
            </a:r>
            <a:r>
              <a:rPr lang="en-US" dirty="0">
                <a:hlinkClick r:id="rId4"/>
              </a:rPr>
              <a:t>https://dps.mn.gov/divisions/age/Pages/default.aspx</a:t>
            </a:r>
            <a:endParaRPr lang="en-US" dirty="0"/>
          </a:p>
          <a:p>
            <a:pPr marL="457200" indent="-457200">
              <a:buFont typeface="Arial" panose="020B0604020202020204" pitchFamily="34" charset="0"/>
              <a:buChar char="•"/>
            </a:pPr>
            <a:r>
              <a:rPr lang="en-US" dirty="0" smtClean="0">
                <a:hlinkClick r:id="rId5"/>
              </a:rPr>
              <a:t>Christopher.Kleman@house.mn</a:t>
            </a:r>
            <a:endParaRPr lang="en-US" dirty="0"/>
          </a:p>
        </p:txBody>
      </p:sp>
      <p:sp>
        <p:nvSpPr>
          <p:cNvPr id="4" name="Footer Placeholder 3"/>
          <p:cNvSpPr>
            <a:spLocks noGrp="1"/>
          </p:cNvSpPr>
          <p:nvPr>
            <p:ph type="ftr" sz="quarter" idx="3"/>
          </p:nvPr>
        </p:nvSpPr>
        <p:spPr>
          <a:xfrm>
            <a:off x="674392" y="6402161"/>
            <a:ext cx="6203927" cy="365125"/>
          </a:xfrm>
        </p:spPr>
        <p:txBody>
          <a:bodyPr/>
          <a:lstStyle/>
          <a:p>
            <a:r>
              <a:rPr lang="en-US" dirty="0"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24</a:t>
            </a:fld>
            <a:endParaRPr lang="en-US" dirty="0"/>
          </a:p>
        </p:txBody>
      </p:sp>
    </p:spTree>
    <p:extLst>
      <p:ext uri="{BB962C8B-B14F-4D97-AF65-F5344CB8AC3E}">
        <p14:creationId xmlns:p14="http://schemas.microsoft.com/office/powerpoint/2010/main" val="23185245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3"/>
          </p:nvPr>
        </p:nvSpPr>
        <p:spPr>
          <a:xfrm>
            <a:off x="674394" y="6404666"/>
            <a:ext cx="6092166" cy="365125"/>
          </a:xfrm>
        </p:spPr>
        <p:txBody>
          <a:bodyPr/>
          <a:lstStyle/>
          <a:p>
            <a:r>
              <a:rPr lang="en-US" dirty="0"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25</a:t>
            </a:fld>
            <a:endParaRPr lang="en-US" dirty="0"/>
          </a:p>
        </p:txBody>
      </p:sp>
    </p:spTree>
    <p:extLst>
      <p:ext uri="{BB962C8B-B14F-4D97-AF65-F5344CB8AC3E}">
        <p14:creationId xmlns:p14="http://schemas.microsoft.com/office/powerpoint/2010/main" val="5847471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noAutofit/>
          </a:bodyPr>
          <a:lstStyle/>
          <a:p>
            <a:pPr marL="457200" indent="-457200">
              <a:buFont typeface="Arial" panose="020B0604020202020204" pitchFamily="34" charset="0"/>
              <a:buChar char="•"/>
            </a:pPr>
            <a:r>
              <a:rPr lang="en-US" sz="2200" dirty="0" smtClean="0"/>
              <a:t>Chapter 340A is entitled “Liquor,” which encompasses beer, wine, and spirits</a:t>
            </a:r>
          </a:p>
          <a:p>
            <a:pPr marL="457200" indent="-457200">
              <a:buFont typeface="Arial" panose="020B0604020202020204" pitchFamily="34" charset="0"/>
              <a:buChar char="•"/>
            </a:pPr>
            <a:r>
              <a:rPr lang="en-US" sz="2200" b="1" dirty="0" smtClean="0"/>
              <a:t>Alcoholic beverage</a:t>
            </a:r>
            <a:r>
              <a:rPr lang="en-US" sz="2200" b="1" baseline="30000" dirty="0"/>
              <a:t>1</a:t>
            </a:r>
            <a:r>
              <a:rPr lang="en-US" sz="2200" dirty="0" smtClean="0"/>
              <a:t> – Any beverage containing more than 0.5% alcohol by volume (ABV)</a:t>
            </a:r>
          </a:p>
          <a:p>
            <a:pPr marL="457200" indent="-457200">
              <a:buFont typeface="Arial" panose="020B0604020202020204" pitchFamily="34" charset="0"/>
              <a:buChar char="•"/>
            </a:pPr>
            <a:r>
              <a:rPr lang="en-US" sz="2200" b="1" dirty="0" smtClean="0"/>
              <a:t>Malt liquor</a:t>
            </a:r>
            <a:r>
              <a:rPr lang="en-US" sz="2200" dirty="0" smtClean="0"/>
              <a:t> – A beverage made from malt by fermentation, i.e. beer</a:t>
            </a:r>
          </a:p>
          <a:p>
            <a:pPr marL="457200" indent="-457200">
              <a:buFont typeface="Arial" panose="020B0604020202020204" pitchFamily="34" charset="0"/>
              <a:buChar char="•"/>
            </a:pPr>
            <a:r>
              <a:rPr lang="en-US" sz="2200" b="1" dirty="0" smtClean="0"/>
              <a:t>Wine</a:t>
            </a:r>
            <a:r>
              <a:rPr lang="en-US" sz="2200" dirty="0" smtClean="0"/>
              <a:t> – A product made from fermented grapes or other agricultural products, including vermouth, cider, and sake, but not distilled spirits</a:t>
            </a:r>
          </a:p>
          <a:p>
            <a:pPr marL="457200" indent="-457200">
              <a:buFont typeface="Arial" panose="020B0604020202020204" pitchFamily="34" charset="0"/>
              <a:buChar char="•"/>
            </a:pPr>
            <a:r>
              <a:rPr lang="en-US" sz="2200" b="1" dirty="0" smtClean="0"/>
              <a:t>Distilled spirits</a:t>
            </a:r>
            <a:r>
              <a:rPr lang="en-US" sz="2200" dirty="0" smtClean="0"/>
              <a:t> – Ethyl alcohol, spirits of wine, whiskey, rum, brandy, gin, including all dilutions and mixtures</a:t>
            </a:r>
          </a:p>
          <a:p>
            <a:pPr marL="457200" indent="-457200">
              <a:buFont typeface="Arial" panose="020B0604020202020204" pitchFamily="34" charset="0"/>
              <a:buChar char="•"/>
            </a:pPr>
            <a:r>
              <a:rPr lang="en-US" sz="2200" b="1" dirty="0" smtClean="0"/>
              <a:t>Off-sale</a:t>
            </a:r>
            <a:r>
              <a:rPr lang="en-US" sz="2200" dirty="0" smtClean="0"/>
              <a:t> – Sales for consumption off the premises (liquor stores)</a:t>
            </a:r>
          </a:p>
          <a:p>
            <a:pPr marL="457200" indent="-457200">
              <a:buFont typeface="Arial" panose="020B0604020202020204" pitchFamily="34" charset="0"/>
              <a:buChar char="•"/>
            </a:pPr>
            <a:r>
              <a:rPr lang="en-US" sz="2200" b="1" dirty="0" smtClean="0"/>
              <a:t>On-sale</a:t>
            </a:r>
            <a:r>
              <a:rPr lang="en-US" sz="2200" dirty="0" smtClean="0"/>
              <a:t> – Sales for consumption on the premises (restaurants)</a:t>
            </a:r>
          </a:p>
          <a:p>
            <a:endParaRPr lang="en-US" sz="1200" dirty="0" smtClean="0"/>
          </a:p>
          <a:p>
            <a:r>
              <a:rPr lang="en-US" sz="1200" dirty="0" smtClean="0"/>
              <a:t>1. Statutory definitions on this slide are found in Minnesota Statutes, section 340A.101, </a:t>
            </a:r>
            <a:r>
              <a:rPr lang="en-US" sz="1200" dirty="0" err="1" smtClean="0"/>
              <a:t>subds</a:t>
            </a:r>
            <a:r>
              <a:rPr lang="en-US" sz="1200" dirty="0" smtClean="0"/>
              <a:t>. 2 (alcoholic beverage), 9 (distilled spirits), 16 (malt liquor), 20 (off-sale), 21 (on-sale). and 29 (wine).</a:t>
            </a:r>
            <a:endParaRPr lang="en-US" sz="1200" dirty="0"/>
          </a:p>
        </p:txBody>
      </p:sp>
      <p:sp>
        <p:nvSpPr>
          <p:cNvPr id="4" name="Footer Placeholder 3"/>
          <p:cNvSpPr>
            <a:spLocks noGrp="1"/>
          </p:cNvSpPr>
          <p:nvPr>
            <p:ph type="ftr" sz="quarter" idx="3"/>
          </p:nvPr>
        </p:nvSpPr>
        <p:spPr>
          <a:xfrm>
            <a:off x="674392" y="6402161"/>
            <a:ext cx="6173447" cy="365125"/>
          </a:xfrm>
        </p:spPr>
        <p:txBody>
          <a:bodyPr/>
          <a:lstStyle/>
          <a:p>
            <a:r>
              <a:rPr lang="en-US" dirty="0"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3</a:t>
            </a:fld>
            <a:endParaRPr lang="en-US" dirty="0"/>
          </a:p>
        </p:txBody>
      </p:sp>
    </p:spTree>
    <p:extLst>
      <p:ext uri="{BB962C8B-B14F-4D97-AF65-F5344CB8AC3E}">
        <p14:creationId xmlns:p14="http://schemas.microsoft.com/office/powerpoint/2010/main" val="478288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and federal role in regulation</a:t>
            </a:r>
            <a:endParaRPr lang="en-US" dirty="0"/>
          </a:p>
        </p:txBody>
      </p:sp>
      <p:sp>
        <p:nvSpPr>
          <p:cNvPr id="3" name="Content Placeholder 2"/>
          <p:cNvSpPr>
            <a:spLocks noGrp="1"/>
          </p:cNvSpPr>
          <p:nvPr>
            <p:ph idx="1"/>
          </p:nvPr>
        </p:nvSpPr>
        <p:spPr>
          <a:xfrm>
            <a:off x="674393" y="1362610"/>
            <a:ext cx="10908007" cy="4906110"/>
          </a:xfrm>
        </p:spPr>
        <p:txBody>
          <a:bodyPr>
            <a:normAutofit fontScale="70000" lnSpcReduction="20000"/>
          </a:bodyPr>
          <a:lstStyle/>
          <a:p>
            <a:pPr marL="457200" indent="-457200">
              <a:buFont typeface="Arial" panose="020B0604020202020204" pitchFamily="34" charset="0"/>
              <a:buChar char="•"/>
            </a:pPr>
            <a:r>
              <a:rPr lang="en-US" dirty="0" smtClean="0"/>
              <a:t>21</a:t>
            </a:r>
            <a:r>
              <a:rPr lang="en-US" baseline="30000" dirty="0" smtClean="0"/>
              <a:t>st</a:t>
            </a:r>
            <a:r>
              <a:rPr lang="en-US" dirty="0" smtClean="0"/>
              <a:t> amendment – “The transportation or importation into any State, Territory, or Possession of the United States for delivery or use therein of intoxicating liquors, in violation of the laws thereof, is hereby prohibited.”</a:t>
            </a:r>
          </a:p>
          <a:p>
            <a:pPr marL="457200" indent="-457200">
              <a:buFont typeface="Arial" panose="020B0604020202020204" pitchFamily="34" charset="0"/>
              <a:buChar char="•"/>
            </a:pPr>
            <a:r>
              <a:rPr lang="en-US" dirty="0" smtClean="0"/>
              <a:t>Importation requires a license in Minnesota including e-commerce (although some personal use exceptions exist)</a:t>
            </a:r>
            <a:r>
              <a:rPr lang="en-US" baseline="30000" dirty="0"/>
              <a:t> </a:t>
            </a:r>
            <a:r>
              <a:rPr lang="en-US" baseline="30000" dirty="0" smtClean="0"/>
              <a:t>1</a:t>
            </a:r>
            <a:endParaRPr lang="en-US" dirty="0"/>
          </a:p>
          <a:p>
            <a:pPr marL="1371600" lvl="1" indent="-457200">
              <a:buFont typeface="Arial" panose="020B0604020202020204" pitchFamily="34" charset="0"/>
              <a:buChar char="•"/>
            </a:pPr>
            <a:r>
              <a:rPr lang="en-US" dirty="0" smtClean="0"/>
              <a:t>Liquor must come to rest with a licensed wholesaler</a:t>
            </a:r>
          </a:p>
          <a:p>
            <a:pPr marL="457200" indent="-457200">
              <a:buFont typeface="Arial" panose="020B0604020202020204" pitchFamily="34" charset="0"/>
              <a:buChar char="•"/>
            </a:pPr>
            <a:r>
              <a:rPr lang="en-US" dirty="0" smtClean="0"/>
              <a:t>Very little federal regulation of interstate commerce in liquor</a:t>
            </a:r>
          </a:p>
          <a:p>
            <a:pPr marL="457200" indent="-457200">
              <a:buFont typeface="Arial" panose="020B0604020202020204" pitchFamily="34" charset="0"/>
              <a:buChar char="•"/>
            </a:pPr>
            <a:r>
              <a:rPr lang="en-US" dirty="0" smtClean="0"/>
              <a:t>Federal regulation includes numerous permits and labeling requirements (via the Tobacco Tax and Trade Bureau or TTB)</a:t>
            </a:r>
          </a:p>
          <a:p>
            <a:pPr marL="457200" indent="-457200">
              <a:buFont typeface="Arial" panose="020B0604020202020204" pitchFamily="34" charset="0"/>
              <a:buChar char="•"/>
            </a:pPr>
            <a:r>
              <a:rPr lang="en-US" dirty="0" smtClean="0"/>
              <a:t>Constitutional law limits – States cannot favor in-state economic interests of alcoholic beverage producers (e.g. </a:t>
            </a:r>
            <a:r>
              <a:rPr lang="en-US" i="1" dirty="0" smtClean="0"/>
              <a:t>Bacchus Imports, LTD. v. Dias</a:t>
            </a:r>
            <a:r>
              <a:rPr lang="en-US" dirty="0" smtClean="0"/>
              <a:t>, 468 U.S. 263 (1984) and </a:t>
            </a:r>
            <a:r>
              <a:rPr lang="en-US" i="1" dirty="0" err="1" smtClean="0"/>
              <a:t>Granholm</a:t>
            </a:r>
            <a:r>
              <a:rPr lang="en-US" i="1" dirty="0" smtClean="0"/>
              <a:t> v. </a:t>
            </a:r>
            <a:r>
              <a:rPr lang="en-US" i="1" dirty="0" err="1" smtClean="0"/>
              <a:t>Heald</a:t>
            </a:r>
            <a:r>
              <a:rPr lang="en-US" dirty="0" smtClean="0"/>
              <a:t> 544 U.S. 460 (2005))</a:t>
            </a:r>
          </a:p>
          <a:p>
            <a:pPr marL="457200" indent="-457200">
              <a:buFont typeface="Arial" panose="020B0604020202020204" pitchFamily="34" charset="0"/>
              <a:buChar char="•"/>
            </a:pPr>
            <a:r>
              <a:rPr lang="en-US" dirty="0" smtClean="0"/>
              <a:t>Tension between state authority under 21</a:t>
            </a:r>
            <a:r>
              <a:rPr lang="en-US" baseline="30000" dirty="0" smtClean="0"/>
              <a:t>st</a:t>
            </a:r>
            <a:r>
              <a:rPr lang="en-US" dirty="0" smtClean="0"/>
              <a:t> amendment and commerce clause</a:t>
            </a:r>
          </a:p>
          <a:p>
            <a:endParaRPr lang="en-US" sz="400" dirty="0" smtClean="0"/>
          </a:p>
          <a:p>
            <a:r>
              <a:rPr lang="en-US" sz="1700" dirty="0" smtClean="0"/>
              <a:t>1. Minnesota Statutes, section 340A.302</a:t>
            </a:r>
            <a:endParaRPr lang="en-US" sz="1700" dirty="0"/>
          </a:p>
        </p:txBody>
      </p:sp>
      <p:sp>
        <p:nvSpPr>
          <p:cNvPr id="4" name="Footer Placeholder 3"/>
          <p:cNvSpPr>
            <a:spLocks noGrp="1"/>
          </p:cNvSpPr>
          <p:nvPr>
            <p:ph type="ftr" sz="quarter" idx="3"/>
          </p:nvPr>
        </p:nvSpPr>
        <p:spPr>
          <a:xfrm>
            <a:off x="674392" y="6402161"/>
            <a:ext cx="6193767" cy="365125"/>
          </a:xfrm>
        </p:spPr>
        <p:txBody>
          <a:bodyPr/>
          <a:lstStyle/>
          <a:p>
            <a:r>
              <a:rPr lang="en-US" dirty="0"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4</a:t>
            </a:fld>
            <a:endParaRPr lang="en-US" dirty="0"/>
          </a:p>
        </p:txBody>
      </p:sp>
    </p:spTree>
    <p:extLst>
      <p:ext uri="{BB962C8B-B14F-4D97-AF65-F5344CB8AC3E}">
        <p14:creationId xmlns:p14="http://schemas.microsoft.com/office/powerpoint/2010/main" val="25233097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Pre-prohibition era</a:t>
            </a:r>
            <a:endParaRPr lang="en-US" dirty="0"/>
          </a:p>
        </p:txBody>
      </p:sp>
      <p:sp>
        <p:nvSpPr>
          <p:cNvPr id="3" name="Content Placeholder 2"/>
          <p:cNvSpPr>
            <a:spLocks noGrp="1"/>
          </p:cNvSpPr>
          <p:nvPr>
            <p:ph idx="1"/>
          </p:nvPr>
        </p:nvSpPr>
        <p:spPr>
          <a:xfrm>
            <a:off x="674393" y="1310640"/>
            <a:ext cx="10908007" cy="4968240"/>
          </a:xfrm>
        </p:spPr>
        <p:txBody>
          <a:bodyPr>
            <a:noAutofit/>
          </a:bodyPr>
          <a:lstStyle/>
          <a:p>
            <a:pPr marL="457200" indent="-457200">
              <a:spcBef>
                <a:spcPts val="300"/>
              </a:spcBef>
              <a:spcAft>
                <a:spcPts val="300"/>
              </a:spcAft>
              <a:buFont typeface="Arial" panose="020B0604020202020204" pitchFamily="34" charset="0"/>
              <a:buChar char="•"/>
            </a:pPr>
            <a:r>
              <a:rPr lang="en-US" sz="2100" dirty="0" smtClean="0"/>
              <a:t>Tied-houses</a:t>
            </a:r>
          </a:p>
          <a:p>
            <a:pPr marL="1371600" lvl="1" indent="-457200">
              <a:spcBef>
                <a:spcPts val="200"/>
              </a:spcBef>
              <a:spcAft>
                <a:spcPts val="200"/>
              </a:spcAft>
              <a:buFont typeface="Arial" panose="020B0604020202020204" pitchFamily="34" charset="0"/>
              <a:buChar char="•"/>
            </a:pPr>
            <a:r>
              <a:rPr lang="en-US" sz="2100" dirty="0" smtClean="0"/>
              <a:t>Vertically integrated – manufacturers held interest in liquor retailers</a:t>
            </a:r>
          </a:p>
          <a:p>
            <a:pPr marL="1371600" lvl="1" indent="-457200">
              <a:spcBef>
                <a:spcPts val="200"/>
              </a:spcBef>
              <a:spcAft>
                <a:spcPts val="200"/>
              </a:spcAft>
              <a:buFont typeface="Arial" panose="020B0604020202020204" pitchFamily="34" charset="0"/>
              <a:buChar char="•"/>
            </a:pPr>
            <a:r>
              <a:rPr lang="en-US" sz="2100" dirty="0" smtClean="0"/>
              <a:t>Sales incentives of saloons encouraged overconsumption</a:t>
            </a:r>
          </a:p>
          <a:p>
            <a:pPr marL="1371600" lvl="1" indent="-457200">
              <a:spcBef>
                <a:spcPts val="200"/>
              </a:spcBef>
              <a:spcAft>
                <a:spcPts val="200"/>
              </a:spcAft>
              <a:buFont typeface="Arial" panose="020B0604020202020204" pitchFamily="34" charset="0"/>
              <a:buChar char="•"/>
            </a:pPr>
            <a:r>
              <a:rPr lang="en-US" sz="2100" dirty="0" smtClean="0"/>
              <a:t>Exclusive retailer arrangements</a:t>
            </a:r>
          </a:p>
          <a:p>
            <a:pPr marL="1828800" lvl="2" indent="-457200">
              <a:buFont typeface="Arial" panose="020B0604020202020204" pitchFamily="34" charset="0"/>
              <a:buChar char="•"/>
            </a:pPr>
            <a:r>
              <a:rPr lang="en-US" sz="1900" dirty="0" smtClean="0"/>
              <a:t>“‘Tied houses,’ that is establishments under contract to sell exclusively the product of one manufacturer, were, in many cases, responsible for the bad name of the saloon. The ‘tied house’ system had all the vices of absentee ownership. The manufacturer knew nothing and cared nothing about the community. All he wanted was increased sales.”</a:t>
            </a:r>
            <a:r>
              <a:rPr lang="en-US" sz="1900" baseline="30000" dirty="0"/>
              <a:t> </a:t>
            </a:r>
            <a:r>
              <a:rPr lang="en-US" sz="1900" baseline="30000" dirty="0" smtClean="0"/>
              <a:t>1</a:t>
            </a:r>
          </a:p>
          <a:p>
            <a:pPr marL="457200" indent="-457200">
              <a:spcBef>
                <a:spcPts val="300"/>
              </a:spcBef>
              <a:spcAft>
                <a:spcPts val="300"/>
              </a:spcAft>
              <a:buFont typeface="Arial" panose="020B0604020202020204" pitchFamily="34" charset="0"/>
              <a:buChar char="•"/>
            </a:pPr>
            <a:r>
              <a:rPr lang="en-US" sz="2100" dirty="0" smtClean="0"/>
              <a:t>Perception that drinking caused significant social harm created opposition to the liquor business</a:t>
            </a:r>
          </a:p>
          <a:p>
            <a:pPr marL="1371600" lvl="1" indent="-457200">
              <a:spcBef>
                <a:spcPts val="200"/>
              </a:spcBef>
              <a:spcAft>
                <a:spcPts val="200"/>
              </a:spcAft>
              <a:buFont typeface="Arial" panose="020B0604020202020204" pitchFamily="34" charset="0"/>
              <a:buChar char="•"/>
            </a:pPr>
            <a:r>
              <a:rPr lang="en-US" sz="1900" dirty="0" smtClean="0"/>
              <a:t>“Every inebriate is either a potential criminal, a burden upon public funds, a danger to himself or others, or a cause of distress, terror, scandal, or nuisance, to his family and to those with whom he associates.”</a:t>
            </a:r>
            <a:r>
              <a:rPr lang="en-US" sz="1900" baseline="30000" dirty="0"/>
              <a:t> </a:t>
            </a:r>
            <a:r>
              <a:rPr lang="en-US" sz="1900" baseline="30000" dirty="0" smtClean="0"/>
              <a:t>2</a:t>
            </a:r>
            <a:endParaRPr lang="en-US" sz="1000" dirty="0"/>
          </a:p>
          <a:p>
            <a:pPr>
              <a:spcBef>
                <a:spcPts val="0"/>
              </a:spcBef>
              <a:spcAft>
                <a:spcPts val="300"/>
              </a:spcAft>
            </a:pPr>
            <a:r>
              <a:rPr lang="en-US" sz="1000" dirty="0" smtClean="0"/>
              <a:t>1. Michael </a:t>
            </a:r>
            <a:r>
              <a:rPr lang="en-US" sz="1000" dirty="0"/>
              <a:t>B. Newman and Jason H. Barker, </a:t>
            </a:r>
            <a:r>
              <a:rPr lang="en-US" sz="1000" i="1" dirty="0"/>
              <a:t>Retying the House: How the Evolution of Prohibition Era Alcohol Beverage Laws Has Facilitated a Generation of Independent Craft Brewers</a:t>
            </a:r>
            <a:r>
              <a:rPr lang="en-US" sz="1000" dirty="0"/>
              <a:t>, Buffalo Intellectual Property Law Journal, volume 12, no. 1, page 162 (2018) (quoting Raymond Fosdick &amp; Albert Scott, TOWARD LIQUOR CONTROL, 29 (1933)). (2018). </a:t>
            </a:r>
          </a:p>
          <a:p>
            <a:pPr>
              <a:spcBef>
                <a:spcPts val="0"/>
              </a:spcBef>
              <a:spcAft>
                <a:spcPts val="0"/>
              </a:spcAft>
            </a:pPr>
            <a:r>
              <a:rPr lang="en-US" sz="1000" dirty="0" smtClean="0"/>
              <a:t>2. Johan </a:t>
            </a:r>
            <a:r>
              <a:rPr lang="en-US" sz="1000" dirty="0" err="1"/>
              <a:t>Edman</a:t>
            </a:r>
            <a:r>
              <a:rPr lang="en-US" sz="1000" dirty="0"/>
              <a:t>, </a:t>
            </a:r>
            <a:r>
              <a:rPr lang="en-US" sz="1000" i="1" dirty="0"/>
              <a:t>Temperance and Modernity: Alcohol Consumption as a Collective Problem, 1885–1913, </a:t>
            </a:r>
            <a:r>
              <a:rPr lang="en-US" sz="1000" dirty="0"/>
              <a:t>Journal of Social History, Volume 49, Issue 1, (2015) (quoting </a:t>
            </a:r>
            <a:br>
              <a:rPr lang="en-US" sz="1000" dirty="0"/>
            </a:br>
            <a:r>
              <a:rPr lang="en-US" sz="1000" dirty="0"/>
              <a:t>R. W. </a:t>
            </a:r>
            <a:r>
              <a:rPr lang="en-US" sz="1000" dirty="0" err="1"/>
              <a:t>Branthwaite</a:t>
            </a:r>
            <a:r>
              <a:rPr lang="en-US" sz="1000" dirty="0"/>
              <a:t>, “Legislation for inebriates,” in </a:t>
            </a:r>
            <a:r>
              <a:rPr lang="en-US" sz="1000" i="1" dirty="0"/>
              <a:t>CP 1909</a:t>
            </a:r>
            <a:r>
              <a:rPr lang="en-US" sz="1000" dirty="0"/>
              <a:t>, 250</a:t>
            </a:r>
            <a:r>
              <a:rPr lang="en-US" sz="1000" dirty="0" smtClean="0"/>
              <a:t>.)</a:t>
            </a:r>
            <a:endParaRPr lang="en-US" sz="1000" baseline="30000" dirty="0" smtClean="0"/>
          </a:p>
        </p:txBody>
      </p:sp>
      <p:sp>
        <p:nvSpPr>
          <p:cNvPr id="4" name="Footer Placeholder 3"/>
          <p:cNvSpPr>
            <a:spLocks noGrp="1"/>
          </p:cNvSpPr>
          <p:nvPr>
            <p:ph type="ftr" sz="quarter" idx="3"/>
          </p:nvPr>
        </p:nvSpPr>
        <p:spPr>
          <a:xfrm>
            <a:off x="674392" y="6402161"/>
            <a:ext cx="6193767" cy="365125"/>
          </a:xfrm>
        </p:spPr>
        <p:txBody>
          <a:bodyPr/>
          <a:lstStyle/>
          <a:p>
            <a:r>
              <a:rPr lang="en-US" dirty="0"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5</a:t>
            </a:fld>
            <a:endParaRPr lang="en-US" dirty="0"/>
          </a:p>
        </p:txBody>
      </p:sp>
    </p:spTree>
    <p:extLst>
      <p:ext uri="{BB962C8B-B14F-4D97-AF65-F5344CB8AC3E}">
        <p14:creationId xmlns:p14="http://schemas.microsoft.com/office/powerpoint/2010/main" val="25720703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Pre-prohibition era</a:t>
            </a:r>
            <a:endParaRPr lang="en-US" dirty="0"/>
          </a:p>
        </p:txBody>
      </p:sp>
      <p:sp>
        <p:nvSpPr>
          <p:cNvPr id="3" name="Content Placeholder 2"/>
          <p:cNvSpPr>
            <a:spLocks noGrp="1"/>
          </p:cNvSpPr>
          <p:nvPr>
            <p:ph idx="1"/>
          </p:nvPr>
        </p:nvSpPr>
        <p:spPr>
          <a:xfrm>
            <a:off x="674393" y="1362610"/>
            <a:ext cx="10908007" cy="4926430"/>
          </a:xfrm>
        </p:spPr>
        <p:txBody>
          <a:bodyPr>
            <a:normAutofit lnSpcReduction="10000"/>
          </a:bodyPr>
          <a:lstStyle/>
          <a:p>
            <a:pPr marL="457200" indent="-457200">
              <a:buFont typeface="Arial" panose="020B0604020202020204" pitchFamily="34" charset="0"/>
              <a:buChar char="•"/>
            </a:pPr>
            <a:r>
              <a:rPr lang="en-US" dirty="0" smtClean="0"/>
              <a:t>States struggled to regulate liquor</a:t>
            </a:r>
          </a:p>
          <a:p>
            <a:pPr marL="457200" indent="-457200">
              <a:buFont typeface="Arial" panose="020B0604020202020204" pitchFamily="34" charset="0"/>
              <a:buChar char="•"/>
            </a:pPr>
            <a:r>
              <a:rPr lang="en-US" dirty="0" smtClean="0"/>
              <a:t>Wilson Act (1890)</a:t>
            </a:r>
          </a:p>
          <a:p>
            <a:pPr marL="1371600" lvl="1" indent="-457200">
              <a:buFont typeface="Arial" panose="020B0604020202020204" pitchFamily="34" charset="0"/>
              <a:buChar char="•"/>
            </a:pPr>
            <a:r>
              <a:rPr lang="en-US" sz="2600" dirty="0" smtClean="0"/>
              <a:t>All</a:t>
            </a:r>
            <a:r>
              <a:rPr lang="en-US" sz="2600" dirty="0"/>
              <a:t> fermented, distilled, or other intoxicating liquors or liquids transported into any State or Territory or remaining therein for use, consumption, sale, or storage therein, shall upon arrival in such State or Territory be subject to the operation and effect of the laws of such State or Territory enacted in the exercise of its police powers, to the same extent and in the same manner as though such liquids or liquors had been produced in such State or Territory, and shall not be exempt therefrom by reason of being introduced therein in original </a:t>
            </a:r>
            <a:r>
              <a:rPr lang="en-US" sz="2600" dirty="0" smtClean="0"/>
              <a:t>packages </a:t>
            </a:r>
            <a:r>
              <a:rPr lang="en-US" sz="2600" dirty="0"/>
              <a:t>or </a:t>
            </a:r>
            <a:r>
              <a:rPr lang="en-US" sz="2600" dirty="0" smtClean="0"/>
              <a:t>otherwise.</a:t>
            </a:r>
            <a:r>
              <a:rPr lang="en-US" sz="2600" baseline="30000" dirty="0" smtClean="0"/>
              <a:t>1</a:t>
            </a:r>
            <a:endParaRPr lang="en-US" sz="1300" dirty="0" smtClean="0"/>
          </a:p>
          <a:p>
            <a:pPr>
              <a:spcAft>
                <a:spcPts val="0"/>
              </a:spcAft>
            </a:pPr>
            <a:r>
              <a:rPr lang="en-US" sz="1300" dirty="0" smtClean="0"/>
              <a:t>1. 27 U.S. Code </a:t>
            </a:r>
            <a:r>
              <a:rPr lang="en-US" sz="1300" dirty="0"/>
              <a:t>§ </a:t>
            </a:r>
            <a:r>
              <a:rPr lang="en-US" sz="1300" dirty="0" smtClean="0"/>
              <a:t>121</a:t>
            </a:r>
            <a:endParaRPr lang="en-US" sz="2600" baseline="30000" dirty="0"/>
          </a:p>
          <a:p>
            <a:pPr lvl="1" indent="0">
              <a:buNone/>
            </a:pPr>
            <a:endParaRPr lang="en-US" sz="1200" baseline="30000" dirty="0"/>
          </a:p>
        </p:txBody>
      </p:sp>
      <p:sp>
        <p:nvSpPr>
          <p:cNvPr id="4" name="Footer Placeholder 3"/>
          <p:cNvSpPr>
            <a:spLocks noGrp="1"/>
          </p:cNvSpPr>
          <p:nvPr>
            <p:ph type="ftr" sz="quarter" idx="3"/>
          </p:nvPr>
        </p:nvSpPr>
        <p:spPr>
          <a:xfrm>
            <a:off x="674392" y="6402161"/>
            <a:ext cx="6244567" cy="365125"/>
          </a:xfrm>
        </p:spPr>
        <p:txBody>
          <a:bodyPr/>
          <a:lstStyle/>
          <a:p>
            <a:r>
              <a:rPr lang="en-US" dirty="0"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6</a:t>
            </a:fld>
            <a:endParaRPr lang="en-US" dirty="0"/>
          </a:p>
        </p:txBody>
      </p:sp>
    </p:spTree>
    <p:extLst>
      <p:ext uri="{BB962C8B-B14F-4D97-AF65-F5344CB8AC3E}">
        <p14:creationId xmlns:p14="http://schemas.microsoft.com/office/powerpoint/2010/main" val="35465113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Pre-prohibition era</a:t>
            </a:r>
            <a:endParaRPr lang="en-US" dirty="0"/>
          </a:p>
        </p:txBody>
      </p:sp>
      <p:sp>
        <p:nvSpPr>
          <p:cNvPr id="3" name="Content Placeholder 2"/>
          <p:cNvSpPr>
            <a:spLocks noGrp="1"/>
          </p:cNvSpPr>
          <p:nvPr>
            <p:ph idx="1"/>
          </p:nvPr>
        </p:nvSpPr>
        <p:spPr>
          <a:xfrm>
            <a:off x="674393" y="1362610"/>
            <a:ext cx="10908007" cy="4885790"/>
          </a:xfrm>
        </p:spPr>
        <p:txBody>
          <a:bodyPr>
            <a:noAutofit/>
          </a:bodyPr>
          <a:lstStyle/>
          <a:p>
            <a:pPr marL="457200" indent="-457200">
              <a:buFont typeface="Arial" panose="020B0604020202020204" pitchFamily="34" charset="0"/>
              <a:buChar char="•"/>
            </a:pPr>
            <a:r>
              <a:rPr lang="en-US" dirty="0" smtClean="0"/>
              <a:t>Webb-Kenyon Act (1913)</a:t>
            </a:r>
          </a:p>
          <a:p>
            <a:pPr marL="1371600" lvl="1" indent="-457200">
              <a:buFont typeface="Arial" panose="020B0604020202020204" pitchFamily="34" charset="0"/>
              <a:buChar char="•"/>
            </a:pPr>
            <a:r>
              <a:rPr lang="en-US" sz="2200" dirty="0"/>
              <a:t>The shipment or transportation, in any manner or by any means whatsoever, of any spirituous, vinous, malted, fermented, or other intoxicating liquor of any kind, from one State, Territory, or District of the United States, or place noncontiguous to but subject to the jurisdiction thereof, into any other State, Territory, or District of the United States, or place noncontiguous to but subject to the jurisdiction thereof, or from any foreign country into any State, Territory, or District of the United States, or place noncontiguous to but subject to the jurisdiction thereof, which said spirituous, vinous, malted, fermented, or other intoxicating liquor is intended, by any person interested therein, to be received, possessed, sold, or in any manner used, either in the original package or otherwise, in violation of any law of such State, Territory, or District of the United States, or place noncontiguous to but subject to the jurisdiction thereof, is </a:t>
            </a:r>
            <a:r>
              <a:rPr lang="en-US" sz="2200" dirty="0" smtClean="0"/>
              <a:t>prohibited.</a:t>
            </a:r>
            <a:r>
              <a:rPr lang="en-US" sz="2200" baseline="30000" dirty="0" smtClean="0"/>
              <a:t>1</a:t>
            </a:r>
            <a:endParaRPr lang="en-US" sz="2200" dirty="0" smtClean="0"/>
          </a:p>
          <a:p>
            <a:pPr>
              <a:spcBef>
                <a:spcPts val="0"/>
              </a:spcBef>
              <a:spcAft>
                <a:spcPts val="0"/>
              </a:spcAft>
            </a:pPr>
            <a:r>
              <a:rPr lang="en-US" sz="1200" dirty="0" smtClean="0"/>
              <a:t>1. 27 U.S. Code § 122</a:t>
            </a:r>
            <a:endParaRPr lang="en-US" sz="1200" dirty="0"/>
          </a:p>
        </p:txBody>
      </p:sp>
      <p:sp>
        <p:nvSpPr>
          <p:cNvPr id="4" name="Footer Placeholder 3"/>
          <p:cNvSpPr>
            <a:spLocks noGrp="1"/>
          </p:cNvSpPr>
          <p:nvPr>
            <p:ph type="ftr" sz="quarter" idx="3"/>
          </p:nvPr>
        </p:nvSpPr>
        <p:spPr>
          <a:xfrm>
            <a:off x="674392" y="6402161"/>
            <a:ext cx="6325847" cy="365125"/>
          </a:xfrm>
        </p:spPr>
        <p:txBody>
          <a:bodyPr/>
          <a:lstStyle/>
          <a:p>
            <a:r>
              <a:rPr lang="en-US" dirty="0"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7</a:t>
            </a:fld>
            <a:endParaRPr lang="en-US" dirty="0"/>
          </a:p>
        </p:txBody>
      </p:sp>
    </p:spTree>
    <p:extLst>
      <p:ext uri="{BB962C8B-B14F-4D97-AF65-F5344CB8AC3E}">
        <p14:creationId xmlns:p14="http://schemas.microsoft.com/office/powerpoint/2010/main" val="41492277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Prohibition</a:t>
            </a:r>
            <a:endParaRPr lang="en-US" dirty="0"/>
          </a:p>
        </p:txBody>
      </p:sp>
      <p:sp>
        <p:nvSpPr>
          <p:cNvPr id="3" name="Content Placeholder 2"/>
          <p:cNvSpPr>
            <a:spLocks noGrp="1"/>
          </p:cNvSpPr>
          <p:nvPr>
            <p:ph idx="1"/>
          </p:nvPr>
        </p:nvSpPr>
        <p:spPr/>
        <p:txBody>
          <a:bodyPr>
            <a:normAutofit fontScale="92500" lnSpcReduction="20000"/>
          </a:bodyPr>
          <a:lstStyle/>
          <a:p>
            <a:pPr marL="457200" indent="-457200">
              <a:buFont typeface="Arial" panose="020B0604020202020204" pitchFamily="34" charset="0"/>
              <a:buChar char="•"/>
            </a:pPr>
            <a:r>
              <a:rPr lang="en-US" dirty="0"/>
              <a:t>18</a:t>
            </a:r>
            <a:r>
              <a:rPr lang="en-US" baseline="30000" dirty="0"/>
              <a:t>th</a:t>
            </a:r>
            <a:r>
              <a:rPr lang="en-US" dirty="0"/>
              <a:t> amendment (1920)</a:t>
            </a:r>
          </a:p>
          <a:p>
            <a:pPr lvl="1"/>
            <a:r>
              <a:rPr lang="en-US" b="1" dirty="0"/>
              <a:t>Section 1.</a:t>
            </a:r>
            <a:r>
              <a:rPr lang="en-US" dirty="0"/>
              <a:t> After one year from the ratification of this article the manufacture, sale, or transportation of intoxicating liquors within, the importation thereof into, or the exportation thereof from the United States and all territory subject to the jurisdiction thereof for beverage purposes is hereby prohibited.</a:t>
            </a:r>
          </a:p>
          <a:p>
            <a:pPr lvl="1"/>
            <a:r>
              <a:rPr lang="en-US" b="1" dirty="0"/>
              <a:t>Section 2.</a:t>
            </a:r>
            <a:r>
              <a:rPr lang="en-US" dirty="0"/>
              <a:t> The Congress and the several states shall have concurrent power to enforce this article by appropriate legislation.</a:t>
            </a:r>
          </a:p>
          <a:p>
            <a:pPr lvl="1"/>
            <a:r>
              <a:rPr lang="en-US" b="1" dirty="0"/>
              <a:t>Section 3. </a:t>
            </a:r>
            <a:r>
              <a:rPr lang="en-US" dirty="0"/>
              <a:t>This article shall be inoperative unless it shall have been ratified as an amendment to the Constitution by the legislatures of the several states, as provided in the Constitution, within seven years from the date of the submission hereof to the states by the Congress.</a:t>
            </a:r>
          </a:p>
          <a:p>
            <a:endParaRPr lang="en-US" dirty="0"/>
          </a:p>
        </p:txBody>
      </p:sp>
      <p:sp>
        <p:nvSpPr>
          <p:cNvPr id="4" name="Footer Placeholder 3"/>
          <p:cNvSpPr>
            <a:spLocks noGrp="1"/>
          </p:cNvSpPr>
          <p:nvPr>
            <p:ph type="ftr" sz="quarter" idx="3"/>
          </p:nvPr>
        </p:nvSpPr>
        <p:spPr>
          <a:xfrm>
            <a:off x="674392" y="6402161"/>
            <a:ext cx="6254727" cy="365125"/>
          </a:xfrm>
        </p:spPr>
        <p:txBody>
          <a:bodyPr/>
          <a:lstStyle/>
          <a:p>
            <a:r>
              <a:rPr lang="en-US"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8</a:t>
            </a:fld>
            <a:endParaRPr lang="en-US" dirty="0"/>
          </a:p>
        </p:txBody>
      </p:sp>
    </p:spTree>
    <p:extLst>
      <p:ext uri="{BB962C8B-B14F-4D97-AF65-F5344CB8AC3E}">
        <p14:creationId xmlns:p14="http://schemas.microsoft.com/office/powerpoint/2010/main" val="12482924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Prohibition</a:t>
            </a:r>
            <a:endParaRPr lang="en-US" dirty="0"/>
          </a:p>
        </p:txBody>
      </p:sp>
      <p:sp>
        <p:nvSpPr>
          <p:cNvPr id="3" name="Content Placeholder 2"/>
          <p:cNvSpPr>
            <a:spLocks noGrp="1"/>
          </p:cNvSpPr>
          <p:nvPr>
            <p:ph idx="1"/>
          </p:nvPr>
        </p:nvSpPr>
        <p:spPr>
          <a:xfrm>
            <a:off x="674393" y="1362610"/>
            <a:ext cx="10908007" cy="4895950"/>
          </a:xfrm>
        </p:spPr>
        <p:txBody>
          <a:bodyPr>
            <a:normAutofit fontScale="92500" lnSpcReduction="20000"/>
          </a:bodyPr>
          <a:lstStyle/>
          <a:p>
            <a:pPr marL="457200" indent="-457200">
              <a:buFont typeface="Arial" panose="020B0604020202020204" pitchFamily="34" charset="0"/>
              <a:buChar char="•"/>
            </a:pPr>
            <a:r>
              <a:rPr lang="en-US" dirty="0"/>
              <a:t>Did not prohibit purchase and consumption which de facto allowed home production</a:t>
            </a:r>
          </a:p>
          <a:p>
            <a:pPr marL="457200" indent="-457200">
              <a:buFont typeface="Arial" panose="020B0604020202020204" pitchFamily="34" charset="0"/>
              <a:buChar char="•"/>
            </a:pPr>
            <a:r>
              <a:rPr lang="en-US" dirty="0"/>
              <a:t>Does “intoxicating </a:t>
            </a:r>
            <a:r>
              <a:rPr lang="en-US" dirty="0" smtClean="0"/>
              <a:t>liquors” </a:t>
            </a:r>
            <a:r>
              <a:rPr lang="en-US" dirty="0"/>
              <a:t>= “alcoholic beverages”?</a:t>
            </a:r>
            <a:r>
              <a:rPr lang="en-US" baseline="30000" dirty="0"/>
              <a:t>1 </a:t>
            </a:r>
            <a:r>
              <a:rPr lang="en-US" dirty="0"/>
              <a:t>Is 3.2 “intoxicating liquor</a:t>
            </a:r>
            <a:r>
              <a:rPr lang="en-US" dirty="0" smtClean="0"/>
              <a:t>”?</a:t>
            </a:r>
            <a:endParaRPr lang="en-US" baseline="30000" dirty="0"/>
          </a:p>
          <a:p>
            <a:pPr marL="457200" indent="-457200">
              <a:buFont typeface="Arial" panose="020B0604020202020204" pitchFamily="34" charset="0"/>
              <a:buChar char="•"/>
            </a:pPr>
            <a:r>
              <a:rPr lang="en-US" dirty="0"/>
              <a:t>Volstead </a:t>
            </a:r>
            <a:r>
              <a:rPr lang="en-US" dirty="0" smtClean="0"/>
              <a:t>Act </a:t>
            </a:r>
            <a:r>
              <a:rPr lang="en-US" dirty="0"/>
              <a:t>implemented prohibition. Named after U.S. House of Representatives chair of </a:t>
            </a:r>
            <a:r>
              <a:rPr lang="en-US" dirty="0" smtClean="0"/>
              <a:t>the judiciary committee </a:t>
            </a:r>
            <a:r>
              <a:rPr lang="en-US" dirty="0"/>
              <a:t>Andrew Volstead from Minnesota.</a:t>
            </a:r>
          </a:p>
          <a:p>
            <a:pPr lvl="1"/>
            <a:r>
              <a:rPr lang="en-US" dirty="0"/>
              <a:t>Born near Kenyon in Goodhue </a:t>
            </a:r>
            <a:r>
              <a:rPr lang="en-US" dirty="0" smtClean="0"/>
              <a:t>County </a:t>
            </a:r>
            <a:r>
              <a:rPr lang="en-US" dirty="0"/>
              <a:t>and attended St. Olaf College</a:t>
            </a:r>
          </a:p>
          <a:p>
            <a:pPr lvl="1"/>
            <a:r>
              <a:rPr lang="en-US" dirty="0"/>
              <a:t>Died in Granite Falls</a:t>
            </a:r>
            <a:r>
              <a:rPr lang="en-US" baseline="30000" dirty="0"/>
              <a:t>2</a:t>
            </a:r>
            <a:endParaRPr lang="en-US" dirty="0"/>
          </a:p>
          <a:p>
            <a:endParaRPr lang="en-US" sz="1300" dirty="0" smtClean="0"/>
          </a:p>
          <a:p>
            <a:pPr>
              <a:spcBef>
                <a:spcPts val="0"/>
              </a:spcBef>
              <a:spcAft>
                <a:spcPts val="0"/>
              </a:spcAft>
            </a:pPr>
            <a:r>
              <a:rPr lang="en-US" sz="1300" dirty="0" smtClean="0"/>
              <a:t>1. For </a:t>
            </a:r>
            <a:r>
              <a:rPr lang="en-US" sz="1300" dirty="0"/>
              <a:t>a broader discussion of this topic, see Paul </a:t>
            </a:r>
            <a:r>
              <a:rPr lang="en-US" sz="1300" dirty="0" err="1"/>
              <a:t>Aaraon</a:t>
            </a:r>
            <a:r>
              <a:rPr lang="en-US" sz="1300" dirty="0"/>
              <a:t> and David </a:t>
            </a:r>
            <a:r>
              <a:rPr lang="en-US" sz="1300" dirty="0" err="1"/>
              <a:t>Musto</a:t>
            </a:r>
            <a:r>
              <a:rPr lang="en-US" sz="1300" dirty="0"/>
              <a:t>, </a:t>
            </a:r>
            <a:r>
              <a:rPr lang="en-US" sz="1300" i="1" dirty="0"/>
              <a:t>Temperance and Prohibition in America: A Historical Overview</a:t>
            </a:r>
            <a:r>
              <a:rPr lang="en-US" sz="1300" dirty="0"/>
              <a:t>, Alcohol and Public Policy: Beyond the Shadow of Prohibition (1981).</a:t>
            </a:r>
          </a:p>
          <a:p>
            <a:pPr>
              <a:spcBef>
                <a:spcPts val="0"/>
              </a:spcBef>
              <a:spcAft>
                <a:spcPts val="0"/>
              </a:spcAft>
            </a:pPr>
            <a:r>
              <a:rPr lang="en-US" sz="1300" dirty="0"/>
              <a:t>2. Source: https://history.house.gov/People/Listing/V/VOLSTEAD,-Andrew-John-(V000114</a:t>
            </a:r>
            <a:r>
              <a:rPr lang="en-US" sz="1300" dirty="0" smtClean="0"/>
              <a:t>)/</a:t>
            </a:r>
            <a:endParaRPr lang="en-US" sz="1300" dirty="0"/>
          </a:p>
        </p:txBody>
      </p:sp>
      <p:sp>
        <p:nvSpPr>
          <p:cNvPr id="4" name="Footer Placeholder 3"/>
          <p:cNvSpPr>
            <a:spLocks noGrp="1"/>
          </p:cNvSpPr>
          <p:nvPr>
            <p:ph type="ftr" sz="quarter" idx="3"/>
          </p:nvPr>
        </p:nvSpPr>
        <p:spPr>
          <a:xfrm>
            <a:off x="674392" y="6402161"/>
            <a:ext cx="6163287" cy="365125"/>
          </a:xfrm>
        </p:spPr>
        <p:txBody>
          <a:bodyPr/>
          <a:lstStyle/>
          <a:p>
            <a:r>
              <a:rPr lang="en-US" dirty="0" smtClean="0"/>
              <a:t>Minnesota's System of Liquor Regulation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9</a:t>
            </a:fld>
            <a:endParaRPr lang="en-US" dirty="0"/>
          </a:p>
        </p:txBody>
      </p:sp>
    </p:spTree>
    <p:extLst>
      <p:ext uri="{BB962C8B-B14F-4D97-AF65-F5344CB8AC3E}">
        <p14:creationId xmlns:p14="http://schemas.microsoft.com/office/powerpoint/2010/main" val="3384889124"/>
      </p:ext>
    </p:extLst>
  </p:cSld>
  <p:clrMapOvr>
    <a:masterClrMapping/>
  </p:clrMapOvr>
  <p:timing>
    <p:tnLst>
      <p:par>
        <p:cTn id="1" dur="indefinite" restart="never" nodeType="tmRoot"/>
      </p:par>
    </p:tnLst>
  </p:timing>
</p:sld>
</file>

<file path=ppt/theme/theme1.xml><?xml version="1.0" encoding="utf-8"?>
<a:theme xmlns:a="http://schemas.openxmlformats.org/drawingml/2006/main" name="HRD Main">
  <a:themeElements>
    <a:clrScheme name="Custom 8">
      <a:dk1>
        <a:sysClr val="windowText" lastClr="000000"/>
      </a:dk1>
      <a:lt1>
        <a:sysClr val="window" lastClr="FFFFFF"/>
      </a:lt1>
      <a:dk2>
        <a:srgbClr val="455F51"/>
      </a:dk2>
      <a:lt2>
        <a:srgbClr val="E3DED1"/>
      </a:lt2>
      <a:accent1>
        <a:srgbClr val="006637"/>
      </a:accent1>
      <a:accent2>
        <a:srgbClr val="E4E8E6"/>
      </a:accent2>
      <a:accent3>
        <a:srgbClr val="789D89"/>
      </a:accent3>
      <a:accent4>
        <a:srgbClr val="86A795"/>
      </a:accent4>
      <a:accent5>
        <a:srgbClr val="4AB5C4"/>
      </a:accent5>
      <a:accent6>
        <a:srgbClr val="0989B1"/>
      </a:accent6>
      <a:hlink>
        <a:srgbClr val="006637"/>
      </a:hlink>
      <a:folHlink>
        <a:srgbClr val="BA6906"/>
      </a:folHlink>
    </a:clrScheme>
    <a:fontScheme name="Custom 1">
      <a:majorFont>
        <a:latin typeface="Segoe UI"/>
        <a:ea typeface=""/>
        <a:cs typeface=""/>
      </a:majorFont>
      <a:minorFont>
        <a:latin typeface="Calibri"/>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Template.potx" id="{5F9395CA-9739-4F27-97A7-D76A68E3AEA2}" vid="{34948AEE-CFBB-41A0-A79D-9B55DE06E1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2020 PowerPoint Template_1</Template>
  <TotalTime>280</TotalTime>
  <Words>3049</Words>
  <Application>Microsoft Office PowerPoint</Application>
  <PresentationFormat>Widescreen</PresentationFormat>
  <Paragraphs>256</Paragraphs>
  <Slides>25</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Segoe UI</vt:lpstr>
      <vt:lpstr>Wingdings</vt:lpstr>
      <vt:lpstr>HRD Main</vt:lpstr>
      <vt:lpstr>Minnesota’s System of Liquor Regulation</vt:lpstr>
      <vt:lpstr>House Research Department</vt:lpstr>
      <vt:lpstr>Definitions</vt:lpstr>
      <vt:lpstr>State and federal role in regulation</vt:lpstr>
      <vt:lpstr>Pre-prohibition era</vt:lpstr>
      <vt:lpstr>Pre-prohibition era</vt:lpstr>
      <vt:lpstr>Pre-prohibition era</vt:lpstr>
      <vt:lpstr>Prohibition</vt:lpstr>
      <vt:lpstr>Prohibition</vt:lpstr>
      <vt:lpstr>Prohibition</vt:lpstr>
      <vt:lpstr>Post-prohibition era</vt:lpstr>
      <vt:lpstr>Post-prohibition era</vt:lpstr>
      <vt:lpstr>Minnesota’s 3-tier system</vt:lpstr>
      <vt:lpstr>Exceptions to the 3-tier system</vt:lpstr>
      <vt:lpstr>Exceptions to the 3-tier system</vt:lpstr>
      <vt:lpstr>Exceptions to the 3-tier system</vt:lpstr>
      <vt:lpstr>Exceptions to the 3-tier system</vt:lpstr>
      <vt:lpstr>Exceptions to the 3-tier system</vt:lpstr>
      <vt:lpstr>3.2 beer</vt:lpstr>
      <vt:lpstr>Local authority</vt:lpstr>
      <vt:lpstr>Enforcement</vt:lpstr>
      <vt:lpstr>Dram shop liability</vt:lpstr>
      <vt:lpstr>Recent legislation</vt:lpstr>
      <vt:lpstr>Resources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Minnesota’s System of Liquor Regulation</dc:title>
  <dc:creator>HRDUser</dc:creator>
  <cp:lastModifiedBy>HRDUser</cp:lastModifiedBy>
  <cp:revision>18</cp:revision>
  <cp:lastPrinted>2019-09-25T14:37:48Z</cp:lastPrinted>
  <dcterms:created xsi:type="dcterms:W3CDTF">2021-01-14T17:03:24Z</dcterms:created>
  <dcterms:modified xsi:type="dcterms:W3CDTF">2021-01-19T21:41:01Z</dcterms:modified>
</cp:coreProperties>
</file>