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9" r:id="rId5"/>
    <p:sldId id="262" r:id="rId6"/>
  </p:sldIdLst>
  <p:sldSz cx="12192000" cy="6858000"/>
  <p:notesSz cx="7102475" cy="9388475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3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0" autoAdjust="0"/>
    <p:restoredTop sz="77679" autoAdjust="0"/>
  </p:normalViewPr>
  <p:slideViewPr>
    <p:cSldViewPr snapToGrid="0">
      <p:cViewPr varScale="1">
        <p:scale>
          <a:sx n="97" d="100"/>
          <a:sy n="97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5:07:01.5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845 79 24575,'-22'-1'0,"0"0"0,0-2 0,0 0 0,1-1 0,0-1 0,-27-11 0,9 4 9,0 2-1,-1 2 0,0 2 0,-50-3 1,-166 9-220,115 3-985,119-3-5630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5:07:23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5874 102 24575,'-53'-19'0,"-145"-2"0,-7-8 0,156 24 0,0 2 0,-82 6 0,72-1 0,-70-5 0,62-9 0,49 8 0,0 0 0,-28-1 0,-431 4 0,230 3 0,232-1 0,0 0 0,0 1 0,-20 6 0,-34 5 0,-19-1 0,61-7 0,0-1 0,-29 1 0,20-4 0,-50 10 0,51-5 0,-57 1 0,-506-8 0,569-1 0,-55-9 0,55 5 0,-54-2 0,-913 10 0,965 1 0,-1 1 0,1 2 0,-1 1 0,2 1 0,-1 2 0,-37 18 0,1-3 0,27-8 0,-42 23 0,62-29 0,-1 0 0,0-1 0,-1 0 0,0-2 0,0-1 0,-1-1 0,0-1 0,-30 4 0,6-8 0,7 0 0,-73 11 0,-111 24 0,198-32 0,0 1 0,0 1 0,0 2 0,-35 14 0,-92 54 0,31-14 0,109-58-65,0 0 0,-1-1 0,1 0 0,-1-1-1,0-1 1,0 0 0,1-1 0,-17-1 0,12 0-714,-4 1-6047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15:07:58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792 1 24575,'-12'0'0,"1"0"0,-1 1 0,1 1 0,-1 0 0,1 0 0,0 1 0,0 1 0,0 0 0,0 0 0,1 1 0,0 0 0,0 1 0,0 0 0,0 1 0,1 0 0,-15 15 0,2-6 0,-1-1 0,0-1 0,-1-1 0,0-1 0,-1-1 0,0-1 0,-33 8 0,-63 26 0,47-16 0,57-24 0,2 1 0,-1 0 0,0 2 0,1 0 0,0 0 0,1 2 0,0-1 0,-26 22 0,39-28 0,0-1 0,-1 0 0,1 1 0,0 0 0,0-1 0,0 1 0,0 0 0,0-1 0,0 1 0,0 0 0,0 0 0,1 0 0,-1 0 0,1 0 0,0 0 0,-1 0 0,1 0 0,0 0 0,0 0 0,0-1 0,0 1 0,1 0 0,-1 0 0,1 4 0,1-3 0,0 1 0,0-1 0,0 1 0,1-1 0,-1 0 0,1 0 0,0 0 0,-1 0 0,1-1 0,1 1 0,5 3 0,1 1 0,0-2 0,0 1 0,1-1 0,0-1 0,0 0 0,0-1 0,22 4 0,-6-3 0,-1 1 0,45 15 0,5 0 0,37 13 0,-84-23 0,1-1 0,-1-1 0,1-2 0,37 4 0,-54-9 21,-1 1 0,1 1-1,-1 0 1,0 0 0,19 9 0,30 8-1511,-44-16-5336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AF97F7A-08E9-477C-90ED-C2D62E2253DA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4EE315E-0B68-482B-B25B-D3CA6F25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Pilot for Expanding education of well owners through water-screening clinics across Minnesota. </a:t>
            </a:r>
          </a:p>
          <a:p>
            <a:r>
              <a:rPr lang="en-US" dirty="0"/>
              <a:t>Much work done by non-profits and local water organization (MNWOO, MGWA, County Health, SWCD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Volunteers are out there (retired, and working)</a:t>
            </a:r>
          </a:p>
          <a:p>
            <a:r>
              <a:rPr lang="en-US" dirty="0"/>
              <a:t>Learned so far—Scaling up to cover Minnesota will require a full-time coordination/planning effort&gt; </a:t>
            </a:r>
            <a:r>
              <a:rPr lang="en-US" dirty="0" err="1"/>
              <a:t>UofMinn</a:t>
            </a:r>
            <a:r>
              <a:rPr lang="en-US" dirty="0"/>
              <a:t> Extension? MDH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315E-0B68-482B-B25B-D3CA6F257D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7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of safe drinking water from private wells is limited: Newly drilled water well get a bacteria test. </a:t>
            </a:r>
          </a:p>
          <a:p>
            <a:r>
              <a:rPr lang="en-US" b="1" dirty="0"/>
              <a:t>Estimate that ONLY 10% have tested their well water for bacteria and NO3</a:t>
            </a:r>
            <a:endParaRPr lang="en-US" dirty="0"/>
          </a:p>
          <a:p>
            <a:r>
              <a:rPr lang="en-US" dirty="0"/>
              <a:t>Most well owners assume safe drinking water and therefore rarely monitored over time and for potential geological and human-cause contaminants.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315E-0B68-482B-B25B-D3CA6F257D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MNWOO partnerships with local groups = Clinics to date: SE Karst and Central sand plains (Olmsted &amp; Stearns counties. Also, Tribal lands in northern Minn.</a:t>
            </a:r>
          </a:p>
          <a:p>
            <a:r>
              <a:rPr lang="en-US" dirty="0"/>
              <a:t>Learned much. One concern is the ability to reach back to well owner about their motivation to be better well-water stewards—an important aspect of the expansion pilot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315E-0B68-482B-B25B-D3CA6F257D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clinic: 8 local coordinators (Olmsted/Rochester/SWCD) , 5 volunteers = 13. About 230 clients over five+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MNWOO and local groups have tested water from ~1,000 well owners in 2021,--AMAZING response by owners—it’s time to move forward with expansion efforts toward full statewide Implementation.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2021 reached out to owners in 14 Counties: through six clinics: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Stewartville and Rochester clinics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Olmsted, Mower, Dodge, Fillmore, Goodhue, Winona, and Wabasha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NW(3) and St. Joe: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Becker, Morrison, Stearns, Hubbard, Benton, Sherburne, and Otter Tail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315E-0B68-482B-B25B-D3CA6F257D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5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PROPOSE LONGER THAN 1FY. FY23-24 FOR A COMPREHENSIVE PILOT that </a:t>
            </a:r>
            <a:r>
              <a:rPr lang="en-US" b="1"/>
              <a:t>would produce </a:t>
            </a:r>
            <a:r>
              <a:rPr lang="en-US" b="1" dirty="0"/>
              <a:t>an implementation plan that covers the complexities of this education effort.</a:t>
            </a:r>
          </a:p>
          <a:p>
            <a:r>
              <a:rPr lang="en-US" b="1" dirty="0"/>
              <a:t>~ 1/2 budget directed toward well-owner support for follow-up lab test, and for some treatment assistance; ¼ coordinator role WRC</a:t>
            </a:r>
          </a:p>
          <a:p>
            <a:r>
              <a:rPr lang="en-US" dirty="0"/>
              <a:t>Coordinator, supplies, equipment, volunteer travel for average of 12 clinics/</a:t>
            </a:r>
            <a:r>
              <a:rPr lang="en-US" dirty="0" err="1"/>
              <a:t>yr</a:t>
            </a:r>
            <a:r>
              <a:rPr lang="en-US" dirty="0"/>
              <a:t> (40 – 300 owners per clinic)</a:t>
            </a:r>
          </a:p>
          <a:p>
            <a:r>
              <a:rPr lang="en-US" b="1" dirty="0"/>
              <a:t>Outcome: </a:t>
            </a:r>
            <a:r>
              <a:rPr lang="en-US" dirty="0"/>
              <a:t>finely-tune methods for motivated well owners throughout the state to manage the safety of their drinking water</a:t>
            </a:r>
          </a:p>
          <a:p>
            <a:r>
              <a:rPr lang="en-US" dirty="0"/>
              <a:t>Cost &gt; U of </a:t>
            </a:r>
            <a:r>
              <a:rPr lang="en-US" dirty="0" err="1"/>
              <a:t>Minn</a:t>
            </a:r>
            <a:r>
              <a:rPr lang="en-US" dirty="0"/>
              <a:t> WRC (extension), grant to MNWOO, grants to well owners for lab for lab tests and some treatment offsets</a:t>
            </a:r>
          </a:p>
          <a:p>
            <a:r>
              <a:rPr lang="en-US" dirty="0"/>
              <a:t>Ready to start FY22 (Federal water infrastructure funding)?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315E-0B68-482B-B25B-D3CA6F257D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i="0" u="none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6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25" y="385483"/>
            <a:ext cx="11942378" cy="2423435"/>
          </a:xfrm>
        </p:spPr>
        <p:txBody>
          <a:bodyPr>
            <a:normAutofit/>
          </a:bodyPr>
          <a:lstStyle/>
          <a:p>
            <a:r>
              <a:rPr lang="en-US" sz="2800" b="1" dirty="0"/>
              <a:t>Safe Drinking Water:</a:t>
            </a:r>
            <a:br>
              <a:rPr lang="en-US" sz="2800" b="1" dirty="0"/>
            </a:br>
            <a:r>
              <a:rPr lang="en-US" dirty="0"/>
              <a:t>Voluntary Testing of private-well water in Minnesota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6235" y="3134433"/>
            <a:ext cx="4951378" cy="15989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Jeff Stoner &amp; Bruce OLSEN Retired, MGWA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Jeff Peterson &amp; Joel Larson, UMN-WRC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Jeff Broberg &amp; Paul Wotzka, MNWoO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MDH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27739-9FAA-48A6-B989-173730A36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85" y="4105825"/>
            <a:ext cx="3184766" cy="1011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467" y="3200112"/>
            <a:ext cx="1297000" cy="899253"/>
          </a:xfrm>
          <a:prstGeom prst="rect">
            <a:avLst/>
          </a:prstGeom>
        </p:spPr>
      </p:pic>
      <p:pic>
        <p:nvPicPr>
          <p:cNvPr id="7" name="Picture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8F903418-7E40-4DEB-A85E-750FBE602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92" y="3019963"/>
            <a:ext cx="3184766" cy="882559"/>
          </a:xfrm>
          <a:prstGeom prst="rect">
            <a:avLst/>
          </a:prstGeom>
        </p:spPr>
      </p:pic>
      <p:pic>
        <p:nvPicPr>
          <p:cNvPr id="8" name="Picture 7" descr="A person wearing a blue shirt&#10;&#10;Description automatically generated with medium confidence">
            <a:extLst>
              <a:ext uri="{FF2B5EF4-FFF2-40B4-BE49-F238E27FC236}">
                <a16:creationId xmlns:a16="http://schemas.microsoft.com/office/drawing/2014/main" id="{1E9AB271-7656-478B-AA71-1D9A13ECD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517" y="4847834"/>
            <a:ext cx="2426814" cy="182361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5575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9128" y="1743355"/>
            <a:ext cx="10568473" cy="3974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235200"/>
            <a:ext cx="10363826" cy="42642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cap="none" dirty="0"/>
              <a:t>About 1.2 million Minnesotans drink water from private wells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cap="none" dirty="0"/>
              <a:t>Few private-well owners test their water quality</a:t>
            </a:r>
            <a:endParaRPr lang="en-US" sz="3600" cap="non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cap="none" dirty="0"/>
              <a:t>Focus on </a:t>
            </a:r>
            <a:r>
              <a:rPr lang="en-US" sz="3600" b="1" cap="none" dirty="0">
                <a:solidFill>
                  <a:schemeClr val="accent6">
                    <a:lumMod val="75000"/>
                  </a:schemeClr>
                </a:solidFill>
              </a:rPr>
              <a:t>Arsenic, </a:t>
            </a:r>
            <a:r>
              <a:rPr lang="en-US" sz="3600" b="1" cap="none" dirty="0">
                <a:solidFill>
                  <a:srgbClr val="FF0000"/>
                </a:solidFill>
              </a:rPr>
              <a:t>Bacteria, and</a:t>
            </a:r>
            <a:r>
              <a:rPr lang="en-US" sz="3600" b="1" cap="non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cap="none" dirty="0">
                <a:solidFill>
                  <a:srgbClr val="FF0000"/>
                </a:solidFill>
              </a:rPr>
              <a:t>Nitrate </a:t>
            </a:r>
            <a:r>
              <a:rPr lang="en-US" sz="3600" b="1" cap="none" dirty="0"/>
              <a:t>(</a:t>
            </a:r>
            <a:r>
              <a:rPr lang="en-US" sz="3600" b="1" cap="none" dirty="0">
                <a:solidFill>
                  <a:schemeClr val="accent6">
                    <a:lumMod val="75000"/>
                  </a:schemeClr>
                </a:solidFill>
              </a:rPr>
              <a:t>geological</a:t>
            </a:r>
            <a:r>
              <a:rPr lang="en-US" sz="3600" b="1" cap="none" dirty="0"/>
              <a:t> and </a:t>
            </a:r>
            <a:r>
              <a:rPr lang="en-US" sz="3600" b="1" cap="none" dirty="0">
                <a:solidFill>
                  <a:srgbClr val="FF0000"/>
                </a:solidFill>
              </a:rPr>
              <a:t>human</a:t>
            </a:r>
            <a:r>
              <a:rPr lang="en-US" sz="3600" b="1" cap="none" dirty="0"/>
              <a:t> sources of contamination)</a:t>
            </a:r>
            <a:endParaRPr lang="en-US" sz="3600" b="1" cap="none" dirty="0">
              <a:solidFill>
                <a:srgbClr val="FF000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9A7BD9C-0956-48F5-B714-B907506E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9680"/>
            <a:ext cx="10364451" cy="1129552"/>
          </a:xfrm>
        </p:spPr>
        <p:txBody>
          <a:bodyPr/>
          <a:lstStyle/>
          <a:p>
            <a:r>
              <a:rPr lang="en-US" dirty="0"/>
              <a:t>Problem: </a:t>
            </a:r>
            <a:br>
              <a:rPr lang="en-US" dirty="0"/>
            </a:br>
            <a:r>
              <a:rPr lang="en-US" dirty="0"/>
              <a:t>unsafe drinking water in some private wells</a:t>
            </a:r>
          </a:p>
        </p:txBody>
      </p:sp>
    </p:spTree>
    <p:extLst>
      <p:ext uri="{BB962C8B-B14F-4D97-AF65-F5344CB8AC3E}">
        <p14:creationId xmlns:p14="http://schemas.microsoft.com/office/powerpoint/2010/main" val="359521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1" y="233083"/>
            <a:ext cx="10981765" cy="1308846"/>
          </a:xfrm>
        </p:spPr>
        <p:txBody>
          <a:bodyPr>
            <a:normAutofit/>
          </a:bodyPr>
          <a:lstStyle/>
          <a:p>
            <a:r>
              <a:rPr lang="en-US" dirty="0"/>
              <a:t>well-water testing to Make </a:t>
            </a:r>
            <a:br>
              <a:rPr lang="en-US" dirty="0"/>
            </a:br>
            <a:r>
              <a:rPr lang="en-US" dirty="0"/>
              <a:t>drinking Water Safer for private-well owners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9080" y="3338711"/>
            <a:ext cx="10004612" cy="27706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cap="none" dirty="0"/>
              <a:t>Integrate </a:t>
            </a:r>
            <a:r>
              <a:rPr lang="en-US" sz="2600" cap="none" dirty="0"/>
              <a:t>social science, hydrogeology, and community engagement</a:t>
            </a:r>
          </a:p>
          <a:p>
            <a:pPr>
              <a:lnSpc>
                <a:spcPct val="100000"/>
              </a:lnSpc>
            </a:pPr>
            <a:r>
              <a:rPr lang="en-US" sz="2600" b="1" cap="none" dirty="0"/>
              <a:t>Build collaborative partnerships,</a:t>
            </a:r>
            <a:r>
              <a:rPr lang="en-US" sz="2600" cap="none" dirty="0"/>
              <a:t> </a:t>
            </a:r>
            <a:r>
              <a:rPr lang="en-US" sz="2600" cap="none" dirty="0" err="1"/>
              <a:t>UofMinn</a:t>
            </a:r>
            <a:r>
              <a:rPr lang="en-US" sz="2600" cap="none" dirty="0"/>
              <a:t>: (Extension, Health, Landscapes), MDH, MDNR, MPCA, MDA, watershed districts, SWCD, Freshwater—master water stewards, Olmsted &amp; Anoka county programs for GW awareness, and other community organizations</a:t>
            </a:r>
          </a:p>
          <a:p>
            <a:pPr>
              <a:lnSpc>
                <a:spcPct val="100000"/>
              </a:lnSpc>
            </a:pPr>
            <a:r>
              <a:rPr lang="en-US" sz="2600" b="1" cap="none" dirty="0"/>
              <a:t>Develop flexible knowledge &amp; solutions </a:t>
            </a:r>
            <a:r>
              <a:rPr lang="en-US" sz="2600" cap="none" dirty="0"/>
              <a:t>for well owners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2A034-3CAC-48D3-803C-6B6CFA3D2455}"/>
              </a:ext>
            </a:extLst>
          </p:cNvPr>
          <p:cNvSpPr txBox="1"/>
          <p:nvPr/>
        </p:nvSpPr>
        <p:spPr>
          <a:xfrm>
            <a:off x="474496" y="1492808"/>
            <a:ext cx="9557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Educate</a:t>
            </a:r>
            <a:r>
              <a:rPr lang="en-US" sz="3200" dirty="0"/>
              <a:t> private-well owners to become better </a:t>
            </a:r>
          </a:p>
          <a:p>
            <a:pPr algn="ctr"/>
            <a:r>
              <a:rPr lang="en-US" sz="3200" dirty="0"/>
              <a:t>stewards of their drinking water </a:t>
            </a:r>
          </a:p>
          <a:p>
            <a:pPr algn="ctr"/>
            <a:r>
              <a:rPr lang="en-US" sz="3200" b="1" dirty="0">
                <a:solidFill>
                  <a:srgbClr val="BA3906"/>
                </a:solidFill>
              </a:rPr>
              <a:t>Expected Outcome: “Clean water at kitchen sink.”</a:t>
            </a:r>
          </a:p>
        </p:txBody>
      </p:sp>
      <p:pic>
        <p:nvPicPr>
          <p:cNvPr id="7" name="Picture 6" descr="A hand holding a glass of water&#10;&#10;Description automatically generated with medium confidence">
            <a:extLst>
              <a:ext uri="{FF2B5EF4-FFF2-40B4-BE49-F238E27FC236}">
                <a16:creationId xmlns:a16="http://schemas.microsoft.com/office/drawing/2014/main" id="{5A5736EB-835F-433D-B1E2-249DDCCD41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6"/>
          <a:stretch/>
        </p:blipFill>
        <p:spPr>
          <a:xfrm>
            <a:off x="10095445" y="1410160"/>
            <a:ext cx="1843442" cy="2453632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21334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7577"/>
            <a:ext cx="10364451" cy="1472597"/>
          </a:xfrm>
        </p:spPr>
        <p:txBody>
          <a:bodyPr/>
          <a:lstStyle/>
          <a:p>
            <a:r>
              <a:rPr lang="en-US" dirty="0"/>
              <a:t>Science and Community Engagement </a:t>
            </a:r>
            <a:br>
              <a:rPr lang="en-US" dirty="0"/>
            </a:br>
            <a:r>
              <a:rPr lang="en-US" dirty="0"/>
              <a:t>During the CoVID-19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8917" y="1336457"/>
            <a:ext cx="11501717" cy="2657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cap="none" dirty="0">
                <a:latin typeface="Arial Rounded MT Bold" panose="020F0704030504030204" pitchFamily="34" charset="0"/>
              </a:rPr>
              <a:t>   Free water testing clinics</a:t>
            </a:r>
          </a:p>
          <a:p>
            <a:r>
              <a:rPr lang="en-US" cap="none" dirty="0">
                <a:latin typeface="Arial Rounded MT Bold" panose="020F0704030504030204" pitchFamily="34" charset="0"/>
              </a:rPr>
              <a:t>Local Collaborators: (Coordinate space, announcements, testing equipment, paper forms to name a few)</a:t>
            </a:r>
          </a:p>
          <a:p>
            <a:r>
              <a:rPr lang="en-US" cap="none" dirty="0">
                <a:latin typeface="Arial Rounded MT Bold" panose="020F0704030504030204" pitchFamily="34" charset="0"/>
              </a:rPr>
              <a:t>Recruit volunteers: (groundwater professionals, lab technicians, traffic control, runners, follow-up contacts, info on water-treatment options)</a:t>
            </a:r>
          </a:p>
          <a:p>
            <a:r>
              <a:rPr lang="en-US" cap="none" dirty="0">
                <a:latin typeface="Arial Rounded MT Bold" panose="020F0704030504030204" pitchFamily="34" charset="0"/>
              </a:rPr>
              <a:t>Assess performance of clinics &gt; adjust guides for future testing clinics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02AF22-3254-4500-8CB0-1B50FFD8ACF6}"/>
              </a:ext>
            </a:extLst>
          </p:cNvPr>
          <p:cNvGrpSpPr/>
          <p:nvPr/>
        </p:nvGrpSpPr>
        <p:grpSpPr>
          <a:xfrm>
            <a:off x="347542" y="4230713"/>
            <a:ext cx="6466902" cy="2463645"/>
            <a:chOff x="347542" y="4105203"/>
            <a:chExt cx="6466902" cy="2463645"/>
          </a:xfrm>
        </p:grpSpPr>
        <p:pic>
          <p:nvPicPr>
            <p:cNvPr id="5" name="Picture 4" descr="A parking lot full of cars&#10;&#10;Description automatically generated">
              <a:extLst>
                <a:ext uri="{FF2B5EF4-FFF2-40B4-BE49-F238E27FC236}">
                  <a16:creationId xmlns:a16="http://schemas.microsoft.com/office/drawing/2014/main" id="{10D79EA3-5504-435E-9A32-24D3DCE0CC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7542" y="4105203"/>
              <a:ext cx="6466902" cy="2463645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A24624-9E31-4754-827A-29CABE841892}"/>
                </a:ext>
              </a:extLst>
            </p:cNvPr>
            <p:cNvSpPr/>
            <p:nvPr/>
          </p:nvSpPr>
          <p:spPr>
            <a:xfrm rot="1184956">
              <a:off x="529975" y="5230075"/>
              <a:ext cx="583894" cy="999107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4129E06-7622-40F4-BE44-66170328DA32}"/>
                </a:ext>
              </a:extLst>
            </p:cNvPr>
            <p:cNvSpPr/>
            <p:nvPr/>
          </p:nvSpPr>
          <p:spPr>
            <a:xfrm>
              <a:off x="4778186" y="5056094"/>
              <a:ext cx="918094" cy="806821"/>
            </a:xfrm>
            <a:prstGeom prst="triangl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1BECCD1D-5315-45CD-85E7-B8011765648A}"/>
                </a:ext>
              </a:extLst>
            </p:cNvPr>
            <p:cNvSpPr/>
            <p:nvPr/>
          </p:nvSpPr>
          <p:spPr>
            <a:xfrm>
              <a:off x="1344702" y="5396755"/>
              <a:ext cx="815789" cy="806821"/>
            </a:xfrm>
            <a:prstGeom prst="hexagon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A896E5-A99E-43FD-A6E8-CC18CDBA8904}"/>
                    </a:ext>
                  </a:extLst>
                </p14:cNvPr>
                <p14:cNvContentPartPr/>
                <p14:nvPr/>
              </p14:nvContentPartPr>
              <p14:xfrm>
                <a:off x="4680346" y="5440033"/>
                <a:ext cx="304200" cy="28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A896E5-A99E-43FD-A6E8-CC18CDBA89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62346" y="5422393"/>
                  <a:ext cx="339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A02640-AA39-4CB3-B8D4-2CEC0A2DB34A}"/>
                    </a:ext>
                  </a:extLst>
                </p14:cNvPr>
                <p14:cNvContentPartPr/>
                <p14:nvPr/>
              </p14:nvContentPartPr>
              <p14:xfrm>
                <a:off x="2027146" y="5422393"/>
                <a:ext cx="2115000" cy="19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A02640-AA39-4CB3-B8D4-2CEC0A2DB3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09146" y="5404753"/>
                  <a:ext cx="2150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45A33C-78F0-4ECC-A817-CE5618F5B068}"/>
                    </a:ext>
                  </a:extLst>
                </p14:cNvPr>
                <p14:cNvContentPartPr/>
                <p14:nvPr/>
              </p14:nvContentPartPr>
              <p14:xfrm>
                <a:off x="2888266" y="5306543"/>
                <a:ext cx="293760" cy="232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45A33C-78F0-4ECC-A817-CE5618F5B0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70266" y="5288903"/>
                  <a:ext cx="329400" cy="268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2" name="Picture 31" descr="A parking lot full of cars&#10;&#10;Description automatically generated">
            <a:extLst>
              <a:ext uri="{FF2B5EF4-FFF2-40B4-BE49-F238E27FC236}">
                <a16:creationId xmlns:a16="http://schemas.microsoft.com/office/drawing/2014/main" id="{E2750558-657A-4590-B332-D70328C7F42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9794" y="4129261"/>
            <a:ext cx="3561136" cy="21738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0E2C3CB-E8EC-46B6-A1F7-E86128DC1DA9}"/>
              </a:ext>
            </a:extLst>
          </p:cNvPr>
          <p:cNvSpPr txBox="1"/>
          <p:nvPr/>
        </p:nvSpPr>
        <p:spPr>
          <a:xfrm>
            <a:off x="2411506" y="4168584"/>
            <a:ext cx="233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none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Rochester example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0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EAEADEC-B50B-40A2-BC11-4650665C904C}"/>
              </a:ext>
            </a:extLst>
          </p:cNvPr>
          <p:cNvGrpSpPr/>
          <p:nvPr/>
        </p:nvGrpSpPr>
        <p:grpSpPr>
          <a:xfrm>
            <a:off x="10202629" y="3712818"/>
            <a:ext cx="1889844" cy="2380071"/>
            <a:chOff x="10160047" y="2182198"/>
            <a:chExt cx="1652530" cy="211581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0242CDB5-E668-44B0-B4B4-AFB0F0998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60047" y="2182198"/>
              <a:ext cx="1652530" cy="2115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4B6763-6B3D-403A-A513-8070ED2267B8}"/>
                </a:ext>
              </a:extLst>
            </p:cNvPr>
            <p:cNvSpPr txBox="1"/>
            <p:nvPr/>
          </p:nvSpPr>
          <p:spPr>
            <a:xfrm>
              <a:off x="10960167" y="2252931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MDNR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22729"/>
            <a:ext cx="10364451" cy="1390073"/>
          </a:xfrm>
        </p:spPr>
        <p:txBody>
          <a:bodyPr/>
          <a:lstStyle/>
          <a:p>
            <a:r>
              <a:rPr lang="en-US" b="1" dirty="0"/>
              <a:t>Ask: Resources for 2-Year pilot 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sz="2800" b="1" dirty="0"/>
              <a:t>Coordinator + grants to nonprofit &amp; well owners)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1554634"/>
            <a:ext cx="10364451" cy="48334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cap="none" dirty="0">
                <a:latin typeface="Arial Rounded MT Bold" panose="020F0704030504030204" pitchFamily="34" charset="0"/>
              </a:rPr>
              <a:t>Pilot for ~24 testing clinics statewide covering: </a:t>
            </a:r>
          </a:p>
          <a:p>
            <a:pPr marL="1147763" lvl="1" indent="-520700">
              <a:buFont typeface="Wingdings" panose="05000000000000000000" pitchFamily="2" charset="2"/>
              <a:buChar char="q"/>
            </a:pPr>
            <a:r>
              <a:rPr lang="en-US" sz="3200" cap="none" dirty="0">
                <a:latin typeface="Arial Rounded MT Bold" panose="020F0704030504030204" pitchFamily="34" charset="0"/>
              </a:rPr>
              <a:t>Groundwater provinces</a:t>
            </a:r>
          </a:p>
          <a:p>
            <a:pPr marL="1147763" lvl="1" indent="-520700">
              <a:buFont typeface="Wingdings" panose="05000000000000000000" pitchFamily="2" charset="2"/>
              <a:buChar char="q"/>
            </a:pPr>
            <a:r>
              <a:rPr lang="en-US" sz="3200" cap="none" dirty="0">
                <a:latin typeface="Arial Rounded MT Bold" panose="020F0704030504030204" pitchFamily="34" charset="0"/>
              </a:rPr>
              <a:t>Geological and Human-caused contaminants </a:t>
            </a:r>
          </a:p>
          <a:p>
            <a:pPr marL="1147763" lvl="1" indent="-520700">
              <a:buFont typeface="Wingdings" panose="05000000000000000000" pitchFamily="2" charset="2"/>
              <a:buChar char="q"/>
            </a:pPr>
            <a:r>
              <a:rPr lang="en-US" sz="3200" cap="none" dirty="0">
                <a:latin typeface="Arial Rounded MT Bold" panose="020F0704030504030204" pitchFamily="34" charset="0"/>
              </a:rPr>
              <a:t>Variety of well owner socioeconomic conditions/knowledge</a:t>
            </a:r>
          </a:p>
          <a:p>
            <a:pPr marL="690563" indent="-520700">
              <a:buFont typeface="Wingdings" panose="05000000000000000000" pitchFamily="2" charset="2"/>
              <a:buChar char="q"/>
            </a:pPr>
            <a:r>
              <a:rPr lang="en-US" sz="3400" cap="none" dirty="0">
                <a:latin typeface="Arial Rounded MT Bold" panose="020F0704030504030204" pitchFamily="34" charset="0"/>
              </a:rPr>
              <a:t>Estimated cost $795,000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--safe drinking water at the kitchen sink--</a:t>
            </a:r>
            <a:endParaRPr lang="en-US" sz="3200" cap="none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854735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cial science and community engagement for drinking water protection  in Greater Minnesota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n estimated 450,000 Minnesotans drink water from contaminated wells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32&quot;&gt;&lt;property id=&quot;20148&quot; value=&quot;5&quot;/&gt;&lt;property id=&quot;20300&quot; value=&quot;Slide 4 - &amp;quot;How will A Community-Centered toolbox Make drinking Water Safer for All?&amp;quot;&quot;/&gt;&lt;property id=&quot;20307&quot; value=&quot;261&quot;/&gt;&lt;/object&gt;&lt;object type=&quot;3&quot; unique_id=&quot;10033&quot;&gt;&lt;property id=&quot;20148&quot; value=&quot;5&quot;/&gt;&lt;property id=&quot;20300&quot; value=&quot;Slide 6 - &amp;quot;Science and Community Engagement  During the CoVID-19 Pandemic&amp;quot;&quot;/&gt;&lt;property id=&quot;20307&quot; value=&quot;259&quot;/&gt;&lt;/object&gt;&lt;object type=&quot;3&quot; unique_id=&quot;10076&quot;&gt;&lt;property id=&quot;20148&quot; value=&quot;5&quot;/&gt;&lt;property id=&quot;20300&quot; value=&quot;Slide 5 - &amp;quot;How will A Community-Centered toolbox Make drinking Water Safer for All?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5732</TotalTime>
  <Words>720</Words>
  <Application>Microsoft Office PowerPoint</Application>
  <PresentationFormat>Widescreen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Tw Cen MT</vt:lpstr>
      <vt:lpstr>Wingdings</vt:lpstr>
      <vt:lpstr>Droplet</vt:lpstr>
      <vt:lpstr>Safe Drinking Water: Voluntary Testing of private-well water in Minnesota</vt:lpstr>
      <vt:lpstr>Problem:  unsafe drinking water in some private wells</vt:lpstr>
      <vt:lpstr>well-water testing to Make  drinking Water Safer for private-well owners</vt:lpstr>
      <vt:lpstr>Science and Community Engagement  During the CoVID-19 Pandemic</vt:lpstr>
      <vt:lpstr>Ask: Resources for 2-Year pilot  (Coordinator + grants to nonprofit &amp; well owners)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science and community engagement for drinking water protection in Greater Minnesota</dc:title>
  <dc:creator>Mae A Davenport</dc:creator>
  <cp:lastModifiedBy>Jeffrey Broberg</cp:lastModifiedBy>
  <cp:revision>73</cp:revision>
  <cp:lastPrinted>2022-01-12T01:22:14Z</cp:lastPrinted>
  <dcterms:created xsi:type="dcterms:W3CDTF">2020-05-29T16:55:59Z</dcterms:created>
  <dcterms:modified xsi:type="dcterms:W3CDTF">2022-02-14T13:31:13Z</dcterms:modified>
</cp:coreProperties>
</file>