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48" r:id="rId5"/>
  </p:sldMasterIdLst>
  <p:notesMasterIdLst>
    <p:notesMasterId r:id="rId39"/>
  </p:notesMasterIdLst>
  <p:sldIdLst>
    <p:sldId id="418" r:id="rId6"/>
    <p:sldId id="397" r:id="rId7"/>
    <p:sldId id="259" r:id="rId8"/>
    <p:sldId id="403" r:id="rId9"/>
    <p:sldId id="290" r:id="rId10"/>
    <p:sldId id="291" r:id="rId11"/>
    <p:sldId id="292" r:id="rId12"/>
    <p:sldId id="402" r:id="rId13"/>
    <p:sldId id="365" r:id="rId14"/>
    <p:sldId id="382" r:id="rId15"/>
    <p:sldId id="383" r:id="rId16"/>
    <p:sldId id="385" r:id="rId17"/>
    <p:sldId id="417" r:id="rId18"/>
    <p:sldId id="362" r:id="rId19"/>
    <p:sldId id="381" r:id="rId20"/>
    <p:sldId id="387" r:id="rId21"/>
    <p:sldId id="366" r:id="rId22"/>
    <p:sldId id="415" r:id="rId23"/>
    <p:sldId id="409" r:id="rId24"/>
    <p:sldId id="263" r:id="rId25"/>
    <p:sldId id="373" r:id="rId26"/>
    <p:sldId id="419" r:id="rId27"/>
    <p:sldId id="388" r:id="rId28"/>
    <p:sldId id="380" r:id="rId29"/>
    <p:sldId id="414" r:id="rId30"/>
    <p:sldId id="413" r:id="rId31"/>
    <p:sldId id="391" r:id="rId32"/>
    <p:sldId id="389" r:id="rId33"/>
    <p:sldId id="379" r:id="rId34"/>
    <p:sldId id="405" r:id="rId35"/>
    <p:sldId id="416" r:id="rId36"/>
    <p:sldId id="394" r:id="rId37"/>
    <p:sldId id="39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5235"/>
    <a:srgbClr val="4F2E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10F28-EBC5-72B6-C5F8-BF118C8B1978}" v="32" dt="2023-01-09T21:10:41.966"/>
    <p1510:client id="{1AA74C83-EAA2-7EBA-F822-59F090DC8F73}" v="21" dt="2023-01-08T22:48:52.433"/>
    <p1510:client id="{20DF1D02-9BD2-7F24-535F-3BAFE5CCBE10}" v="3" dt="2023-01-08T22:42:56.730"/>
    <p1510:client id="{38EF592D-9706-4B16-9CF9-F279DEF2B44F}" v="266" dt="2023-01-09T03:14:06.885"/>
    <p1510:client id="{47901BCE-9CD0-694B-5874-EBCE859F5BAA}" v="1" dt="2023-01-09T22:39:50.552"/>
    <p1510:client id="{6B4DCE6A-5109-6504-B0CB-5138531EDCB3}" v="94" dt="2023-01-09T15:51:54.159"/>
    <p1510:client id="{749A907E-9DD2-37CF-1AB6-2A20DC3BC72D}" v="82" dt="2023-01-09T03:36:53.679"/>
    <p1510:client id="{78498570-3AEF-5D48-C7CE-B570940C9998}" v="220" dt="2023-01-09T22:39:17.627"/>
    <p1510:client id="{97BAFF78-26C9-BE15-D17B-1E2A742F3BCE}" v="91" dt="2023-01-09T03:41:51.281"/>
    <p1510:client id="{AB44F1DB-B87D-2BFB-FE49-ACC7EDEE6702}" v="1481" dt="2023-01-09T22:39:19.827"/>
    <p1510:client id="{D432D495-50C1-55B1-D731-EB8484A617FC}" v="73" dt="2023-01-09T21:09:20.863"/>
    <p1510:client id="{DAEAC4F0-27C2-8AFA-C882-5A750638D2A6}" v="1140" dt="2023-01-09T20:40:31.059"/>
    <p1510:client id="{EC258B2A-BB95-ED9E-749D-3C2E28A34E66}" v="29" dt="2023-01-09T21:04:00.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184C3-DFA4-214D-8A73-9D692B59A485}" type="datetimeFigureOut">
              <a:rPr lang="en-US" smtClean="0"/>
              <a:t>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DCF49-1997-CA45-8744-4073C0EC9098}" type="slidenum">
              <a:rPr lang="en-US" smtClean="0"/>
              <a:t>‹#›</a:t>
            </a:fld>
            <a:endParaRPr lang="en-US"/>
          </a:p>
        </p:txBody>
      </p:sp>
    </p:spTree>
    <p:extLst>
      <p:ext uri="{BB962C8B-B14F-4D97-AF65-F5344CB8AC3E}">
        <p14:creationId xmlns:p14="http://schemas.microsoft.com/office/powerpoint/2010/main" val="77157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1</a:t>
            </a:fld>
            <a:endParaRPr lang="en-US"/>
          </a:p>
        </p:txBody>
      </p:sp>
    </p:spTree>
    <p:extLst>
      <p:ext uri="{BB962C8B-B14F-4D97-AF65-F5344CB8AC3E}">
        <p14:creationId xmlns:p14="http://schemas.microsoft.com/office/powerpoint/2010/main" val="3954062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15</a:t>
            </a:fld>
            <a:endParaRPr lang="en-US"/>
          </a:p>
        </p:txBody>
      </p:sp>
    </p:spTree>
    <p:extLst>
      <p:ext uri="{BB962C8B-B14F-4D97-AF65-F5344CB8AC3E}">
        <p14:creationId xmlns:p14="http://schemas.microsoft.com/office/powerpoint/2010/main" val="3126765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16</a:t>
            </a:fld>
            <a:endParaRPr lang="en-US"/>
          </a:p>
        </p:txBody>
      </p:sp>
    </p:spTree>
    <p:extLst>
      <p:ext uri="{BB962C8B-B14F-4D97-AF65-F5344CB8AC3E}">
        <p14:creationId xmlns:p14="http://schemas.microsoft.com/office/powerpoint/2010/main" val="2561428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Costs for homes continue to increase disproportionately to income. Between 2000 and 2019, the median renter income in Minnesota decreased by 1 percent, yet the median gross rent for the state increased by 14 percent.  </a:t>
            </a:r>
          </a:p>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20</a:t>
            </a:fld>
            <a:endParaRPr lang="en-US"/>
          </a:p>
        </p:txBody>
      </p:sp>
    </p:spTree>
    <p:extLst>
      <p:ext uri="{BB962C8B-B14F-4D97-AF65-F5344CB8AC3E}">
        <p14:creationId xmlns:p14="http://schemas.microsoft.com/office/powerpoint/2010/main" val="4286490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23</a:t>
            </a:fld>
            <a:endParaRPr lang="en-US"/>
          </a:p>
        </p:txBody>
      </p:sp>
    </p:spTree>
    <p:extLst>
      <p:ext uri="{BB962C8B-B14F-4D97-AF65-F5344CB8AC3E}">
        <p14:creationId xmlns:p14="http://schemas.microsoft.com/office/powerpoint/2010/main" val="368269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27</a:t>
            </a:fld>
            <a:endParaRPr lang="en-US"/>
          </a:p>
        </p:txBody>
      </p:sp>
    </p:spTree>
    <p:extLst>
      <p:ext uri="{BB962C8B-B14F-4D97-AF65-F5344CB8AC3E}">
        <p14:creationId xmlns:p14="http://schemas.microsoft.com/office/powerpoint/2010/main" val="3889555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28</a:t>
            </a:fld>
            <a:endParaRPr lang="en-US"/>
          </a:p>
        </p:txBody>
      </p:sp>
    </p:spTree>
    <p:extLst>
      <p:ext uri="{BB962C8B-B14F-4D97-AF65-F5344CB8AC3E}">
        <p14:creationId xmlns:p14="http://schemas.microsoft.com/office/powerpoint/2010/main" val="1540232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Picture from Strib, Aug 22, 2020</a:t>
            </a:r>
          </a:p>
          <a:p>
            <a:pPr algn="l"/>
            <a:r>
              <a:rPr lang="en-US"/>
              <a:t>Jovonta Patton and his wife, Symone, are pictured with daughters Ella, 5, Zoey, 3, and baby Cali in front of the new home they purchased a few months ago in Minneapolis.</a:t>
            </a:r>
          </a:p>
          <a:p>
            <a:endParaRPr lang="en-US">
              <a:latin typeface="Calibri"/>
              <a:cs typeface="Calibri"/>
            </a:endParaRPr>
          </a:p>
        </p:txBody>
      </p:sp>
    </p:spTree>
    <p:extLst>
      <p:ext uri="{BB962C8B-B14F-4D97-AF65-F5344CB8AC3E}">
        <p14:creationId xmlns:p14="http://schemas.microsoft.com/office/powerpoint/2010/main" val="2134931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2</a:t>
            </a:fld>
            <a:endParaRPr lang="en-US"/>
          </a:p>
        </p:txBody>
      </p:sp>
    </p:spTree>
    <p:extLst>
      <p:ext uri="{BB962C8B-B14F-4D97-AF65-F5344CB8AC3E}">
        <p14:creationId xmlns:p14="http://schemas.microsoft.com/office/powerpoint/2010/main" val="214907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Deborah and family in her house. Image by Bruce </a:t>
            </a:r>
            <a:r>
              <a:rPr lang="en-US" err="1"/>
              <a:t>Silcox</a:t>
            </a:r>
            <a:r>
              <a:rPr lang="en-US"/>
              <a:t> Photography, Courtesy of Twin Cities Habitat for Humanity</a:t>
            </a:r>
          </a:p>
        </p:txBody>
      </p:sp>
    </p:spTree>
    <p:extLst>
      <p:ext uri="{BB962C8B-B14F-4D97-AF65-F5344CB8AC3E}">
        <p14:creationId xmlns:p14="http://schemas.microsoft.com/office/powerpoint/2010/main" val="66185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5</a:t>
            </a:fld>
            <a:endParaRPr lang="en-US"/>
          </a:p>
        </p:txBody>
      </p:sp>
    </p:spTree>
    <p:extLst>
      <p:ext uri="{BB962C8B-B14F-4D97-AF65-F5344CB8AC3E}">
        <p14:creationId xmlns:p14="http://schemas.microsoft.com/office/powerpoint/2010/main" val="274326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9</a:t>
            </a:fld>
            <a:endParaRPr lang="en-US"/>
          </a:p>
        </p:txBody>
      </p:sp>
    </p:spTree>
    <p:extLst>
      <p:ext uri="{BB962C8B-B14F-4D97-AF65-F5344CB8AC3E}">
        <p14:creationId xmlns:p14="http://schemas.microsoft.com/office/powerpoint/2010/main" val="113243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10</a:t>
            </a:fld>
            <a:endParaRPr lang="en-US"/>
          </a:p>
        </p:txBody>
      </p:sp>
    </p:spTree>
    <p:extLst>
      <p:ext uri="{BB962C8B-B14F-4D97-AF65-F5344CB8AC3E}">
        <p14:creationId xmlns:p14="http://schemas.microsoft.com/office/powerpoint/2010/main" val="699423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11</a:t>
            </a:fld>
            <a:endParaRPr lang="en-US"/>
          </a:p>
        </p:txBody>
      </p:sp>
    </p:spTree>
    <p:extLst>
      <p:ext uri="{BB962C8B-B14F-4D97-AF65-F5344CB8AC3E}">
        <p14:creationId xmlns:p14="http://schemas.microsoft.com/office/powerpoint/2010/main" val="1643719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9DCF49-1997-CA45-8744-4073C0EC9098}" type="slidenum">
              <a:rPr lang="en-US" smtClean="0"/>
              <a:t>12</a:t>
            </a:fld>
            <a:endParaRPr lang="en-US"/>
          </a:p>
        </p:txBody>
      </p:sp>
    </p:spTree>
    <p:extLst>
      <p:ext uri="{BB962C8B-B14F-4D97-AF65-F5344CB8AC3E}">
        <p14:creationId xmlns:p14="http://schemas.microsoft.com/office/powerpoint/2010/main" val="218672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0C4B4C-A9DC-419E-8001-50AD3E5706F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15344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8" descr="Picture 8"/>
          <p:cNvPicPr>
            <a:picLocks noChangeAspect="1"/>
          </p:cNvPicPr>
          <p:nvPr/>
        </p:nvPicPr>
        <p:blipFill>
          <a:blip r:embed="rId2"/>
          <a:stretch>
            <a:fillRect/>
          </a:stretch>
        </p:blipFill>
        <p:spPr>
          <a:xfrm>
            <a:off x="493709" y="5496497"/>
            <a:ext cx="2391731" cy="946727"/>
          </a:xfrm>
          <a:prstGeom prst="rect">
            <a:avLst/>
          </a:prstGeom>
          <a:ln w="12700">
            <a:miter lim="400000"/>
          </a:ln>
        </p:spPr>
      </p:pic>
      <p:sp>
        <p:nvSpPr>
          <p:cNvPr id="13"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4"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0237151" y="6277303"/>
            <a:ext cx="1116650" cy="523220"/>
          </a:xfrm>
          <a:prstGeom prst="rect">
            <a:avLst/>
          </a:prstGeom>
        </p:spPr>
        <p:txBody>
          <a:bodyPr/>
          <a:lstStyle>
            <a:lvl1pPr>
              <a:defRPr sz="1200" b="1">
                <a:solidFill>
                  <a:schemeClr val="tx1"/>
                </a:solidFill>
              </a:defRPr>
            </a:lvl1pPr>
          </a:lstStyle>
          <a:p>
            <a:r>
              <a:rPr lang="en-US" sz="1400" err="1">
                <a:latin typeface="Arial Narrow" panose="020B0604020202020204" pitchFamily="34" charset="0"/>
                <a:cs typeface="Arial Narrow" panose="020B0604020202020204" pitchFamily="34" charset="0"/>
              </a:rPr>
              <a:t>mhponline.org</a:t>
            </a:r>
            <a:endParaRPr lang="en-US" sz="1400">
              <a:latin typeface="Arial Narrow" panose="020B0604020202020204" pitchFamily="34" charset="0"/>
              <a:cs typeface="Arial Narrow" panose="020B0604020202020204" pitchFamily="34" charset="0"/>
            </a:endParaRPr>
          </a:p>
          <a:p>
            <a:fld id="{86CB4B4D-7CA3-9044-876B-883B54F8677D}" type="slidenum">
              <a:rPr sz="1400" smtClean="0"/>
              <a:pPr/>
              <a:t>‹#›</a:t>
            </a:fld>
            <a:endParaRPr sz="1400"/>
          </a:p>
        </p:txBody>
      </p:sp>
    </p:spTree>
    <p:extLst>
      <p:ext uri="{BB962C8B-B14F-4D97-AF65-F5344CB8AC3E}">
        <p14:creationId xmlns:p14="http://schemas.microsoft.com/office/powerpoint/2010/main" val="3191838264"/>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reserve="1">
  <p:cSld name="Comparison">
    <p:spTree>
      <p:nvGrpSpPr>
        <p:cNvPr id="1" name=""/>
        <p:cNvGrpSpPr/>
        <p:nvPr/>
      </p:nvGrpSpPr>
      <p:grpSpPr>
        <a:xfrm>
          <a:off x="0" y="0"/>
          <a:ext cx="0" cy="0"/>
          <a:chOff x="0" y="0"/>
          <a:chExt cx="0" cy="0"/>
        </a:xfrm>
      </p:grpSpPr>
      <p:pic>
        <p:nvPicPr>
          <p:cNvPr id="71"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72" name="Title Text"/>
          <p:cNvSpPr txBox="1">
            <a:spLocks noGrp="1"/>
          </p:cNvSpPr>
          <p:nvPr>
            <p:ph type="title"/>
          </p:nvPr>
        </p:nvSpPr>
        <p:spPr>
          <a:xfrm>
            <a:off x="839787" y="365125"/>
            <a:ext cx="10515601" cy="1325563"/>
          </a:xfrm>
          <a:prstGeom prst="rect">
            <a:avLst/>
          </a:prstGeom>
        </p:spPr>
        <p:txBody>
          <a:bodyPr/>
          <a:lstStyle>
            <a:lvl1pPr>
              <a:defRPr>
                <a:solidFill>
                  <a:schemeClr val="accent6"/>
                </a:solidFill>
              </a:defRPr>
            </a:lvl1pPr>
          </a:lstStyle>
          <a:p>
            <a:r>
              <a:t>Title Text</a:t>
            </a:r>
          </a:p>
        </p:txBody>
      </p:sp>
      <p:sp>
        <p:nvSpPr>
          <p:cNvPr id="73"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4"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solidFill>
                  <a:srgbClr val="3A6378"/>
                </a:solidFill>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275707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reserve="1">
  <p:cSld name="2_Blank">
    <p:spTree>
      <p:nvGrpSpPr>
        <p:cNvPr id="1" name=""/>
        <p:cNvGrpSpPr/>
        <p:nvPr/>
      </p:nvGrpSpPr>
      <p:grpSpPr>
        <a:xfrm>
          <a:off x="0" y="0"/>
          <a:ext cx="0" cy="0"/>
          <a:chOff x="0" y="0"/>
          <a:chExt cx="0" cy="0"/>
        </a:xfrm>
      </p:grpSpPr>
      <p:pic>
        <p:nvPicPr>
          <p:cNvPr id="82"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208123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reserve="1">
  <p:cSld name="Content with Caption">
    <p:spTree>
      <p:nvGrpSpPr>
        <p:cNvPr id="1" name=""/>
        <p:cNvGrpSpPr/>
        <p:nvPr/>
      </p:nvGrpSpPr>
      <p:grpSpPr>
        <a:xfrm>
          <a:off x="0" y="0"/>
          <a:ext cx="0" cy="0"/>
          <a:chOff x="0" y="0"/>
          <a:chExt cx="0" cy="0"/>
        </a:xfrm>
      </p:grpSpPr>
      <p:pic>
        <p:nvPicPr>
          <p:cNvPr id="90"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91"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92"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93"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800">
                <a:solidFill>
                  <a:srgbClr val="6E3415"/>
                </a:solidFill>
                <a:latin typeface="Garamond"/>
                <a:ea typeface="Garamond"/>
                <a:cs typeface="Garamond"/>
                <a:sym typeface="Garamond"/>
              </a:defRPr>
            </a:pP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740352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reserve="1">
  <p:cSld name="Picture with Caption">
    <p:spTree>
      <p:nvGrpSpPr>
        <p:cNvPr id="1" name=""/>
        <p:cNvGrpSpPr/>
        <p:nvPr/>
      </p:nvGrpSpPr>
      <p:grpSpPr>
        <a:xfrm>
          <a:off x="0" y="0"/>
          <a:ext cx="0" cy="0"/>
          <a:chOff x="0" y="0"/>
          <a:chExt cx="0" cy="0"/>
        </a:xfrm>
      </p:grpSpPr>
      <p:pic>
        <p:nvPicPr>
          <p:cNvPr id="101"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10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10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0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800">
                <a:latin typeface="Garamond"/>
                <a:ea typeface="Garamond"/>
                <a:cs typeface="Garamond"/>
                <a:sym typeface="Garamond"/>
              </a:defRPr>
            </a:lvl1pPr>
            <a:lvl2pPr marL="0" indent="457200">
              <a:buSzTx/>
              <a:buFontTx/>
              <a:buNone/>
              <a:defRPr sz="1800">
                <a:latin typeface="Garamond"/>
                <a:ea typeface="Garamond"/>
                <a:cs typeface="Garamond"/>
                <a:sym typeface="Garamond"/>
              </a:defRPr>
            </a:lvl2pPr>
            <a:lvl3pPr marL="0" indent="914400">
              <a:buSzTx/>
              <a:buFontTx/>
              <a:buNone/>
              <a:defRPr sz="1800">
                <a:latin typeface="Garamond"/>
                <a:ea typeface="Garamond"/>
                <a:cs typeface="Garamond"/>
                <a:sym typeface="Garamond"/>
              </a:defRPr>
            </a:lvl3pPr>
            <a:lvl4pPr marL="0" indent="1371600">
              <a:buSzTx/>
              <a:buFontTx/>
              <a:buNone/>
              <a:defRPr sz="1800">
                <a:latin typeface="Garamond"/>
                <a:ea typeface="Garamond"/>
                <a:cs typeface="Garamond"/>
                <a:sym typeface="Garamond"/>
              </a:defRPr>
            </a:lvl4pPr>
            <a:lvl5pPr marL="0" indent="1828800">
              <a:buSzTx/>
              <a:buFontTx/>
              <a:buNone/>
              <a:defRPr sz="1800">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238595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reserve="1">
  <p:cSld name="Title and Content 0">
    <p:spTree>
      <p:nvGrpSpPr>
        <p:cNvPr id="1" name=""/>
        <p:cNvGrpSpPr/>
        <p:nvPr/>
      </p:nvGrpSpPr>
      <p:grpSpPr>
        <a:xfrm>
          <a:off x="0" y="0"/>
          <a:ext cx="0" cy="0"/>
          <a:chOff x="0" y="0"/>
          <a:chExt cx="0" cy="0"/>
        </a:xfrm>
      </p:grpSpPr>
      <p:sp>
        <p:nvSpPr>
          <p:cNvPr id="112" name="Title Text"/>
          <p:cNvSpPr txBox="1">
            <a:spLocks noGrp="1"/>
          </p:cNvSpPr>
          <p:nvPr>
            <p:ph type="title"/>
          </p:nvPr>
        </p:nvSpPr>
        <p:spPr>
          <a:xfrm>
            <a:off x="1981200" y="685800"/>
            <a:ext cx="8229600" cy="1143000"/>
          </a:xfrm>
          <a:prstGeom prst="rect">
            <a:avLst/>
          </a:prstGeom>
        </p:spPr>
        <p:txBody>
          <a:bodyPr/>
          <a:lstStyle>
            <a:lvl1pPr algn="ctr">
              <a:lnSpc>
                <a:spcPct val="100000"/>
              </a:lnSpc>
              <a:defRPr>
                <a:solidFill>
                  <a:srgbClr val="3A6478"/>
                </a:solidFill>
              </a:defRPr>
            </a:lvl1pPr>
          </a:lstStyle>
          <a:p>
            <a:r>
              <a:t>Title Text</a:t>
            </a:r>
          </a:p>
        </p:txBody>
      </p:sp>
      <p:sp>
        <p:nvSpPr>
          <p:cNvPr id="113" name="Body Level One…"/>
          <p:cNvSpPr txBox="1">
            <a:spLocks noGrp="1"/>
          </p:cNvSpPr>
          <p:nvPr>
            <p:ph type="body" idx="1"/>
          </p:nvPr>
        </p:nvSpPr>
        <p:spPr>
          <a:xfrm>
            <a:off x="1981200" y="1905000"/>
            <a:ext cx="8229600" cy="4221163"/>
          </a:xfrm>
          <a:prstGeom prst="rect">
            <a:avLst/>
          </a:prstGeom>
        </p:spPr>
        <p:txBody>
          <a:bodyPr/>
          <a:lstStyle>
            <a:lvl1pPr marL="342900" indent="-342900">
              <a:lnSpc>
                <a:spcPct val="100000"/>
              </a:lnSpc>
              <a:spcBef>
                <a:spcPts val="700"/>
              </a:spcBef>
              <a:buFontTx/>
              <a:defRPr sz="3200">
                <a:solidFill>
                  <a:srgbClr val="2E0D0C"/>
                </a:solidFill>
              </a:defRPr>
            </a:lvl1pPr>
            <a:lvl2pPr marL="783771" indent="-326571">
              <a:lnSpc>
                <a:spcPct val="100000"/>
              </a:lnSpc>
              <a:spcBef>
                <a:spcPts val="700"/>
              </a:spcBef>
              <a:buFontTx/>
              <a:buChar char="–"/>
              <a:defRPr sz="3200">
                <a:solidFill>
                  <a:srgbClr val="2E0D0C"/>
                </a:solidFill>
              </a:defRPr>
            </a:lvl2pPr>
            <a:lvl3pPr marL="1219200" indent="-304800">
              <a:lnSpc>
                <a:spcPct val="100000"/>
              </a:lnSpc>
              <a:spcBef>
                <a:spcPts val="700"/>
              </a:spcBef>
              <a:buFontTx/>
              <a:defRPr sz="3200">
                <a:solidFill>
                  <a:srgbClr val="2E0D0C"/>
                </a:solidFill>
              </a:defRPr>
            </a:lvl3pPr>
            <a:lvl4pPr marL="1737360" indent="-365760">
              <a:lnSpc>
                <a:spcPct val="100000"/>
              </a:lnSpc>
              <a:spcBef>
                <a:spcPts val="700"/>
              </a:spcBef>
              <a:buFontTx/>
              <a:buChar char="–"/>
              <a:defRPr sz="3200">
                <a:solidFill>
                  <a:srgbClr val="2E0D0C"/>
                </a:solidFill>
              </a:defRPr>
            </a:lvl4pPr>
            <a:lvl5pPr marL="2194560" indent="-365760">
              <a:lnSpc>
                <a:spcPct val="100000"/>
              </a:lnSpc>
              <a:spcBef>
                <a:spcPts val="700"/>
              </a:spcBef>
              <a:buFontTx/>
              <a:buChar char="»"/>
              <a:defRPr sz="3200">
                <a:solidFill>
                  <a:srgbClr val="2E0D0C"/>
                </a:solidFill>
              </a:defRPr>
            </a:lvl5pPr>
          </a:lstStyle>
          <a:p>
            <a:r>
              <a:t>Body Level One</a:t>
            </a:r>
          </a:p>
          <a:p>
            <a:pPr lvl="1"/>
            <a:r>
              <a:t>Body Level Two</a:t>
            </a:r>
          </a:p>
          <a:p>
            <a:pPr lvl="2"/>
            <a:r>
              <a:t>Body Level Three</a:t>
            </a:r>
          </a:p>
          <a:p>
            <a:pPr lvl="3"/>
            <a:r>
              <a:t>Body Level Four</a:t>
            </a:r>
          </a:p>
          <a:p>
            <a:pPr lvl="4"/>
            <a:r>
              <a:t>Body Level Five</a:t>
            </a:r>
          </a:p>
        </p:txBody>
      </p:sp>
      <p:sp>
        <p:nvSpPr>
          <p:cNvPr id="114" name="Slide Number"/>
          <p:cNvSpPr txBox="1">
            <a:spLocks noGrp="1"/>
          </p:cNvSpPr>
          <p:nvPr>
            <p:ph type="sldNum" sz="quarter" idx="2"/>
          </p:nvPr>
        </p:nvSpPr>
        <p:spPr>
          <a:xfrm>
            <a:off x="9908892" y="6245225"/>
            <a:ext cx="301909" cy="288824"/>
          </a:xfrm>
          <a:prstGeom prst="rect">
            <a:avLst/>
          </a:prstGeom>
        </p:spPr>
        <p:txBody>
          <a:bodyPr anchor="t"/>
          <a:lstStyle>
            <a:lvl1pPr>
              <a:defRPr sz="1400">
                <a:solidFill>
                  <a:srgbClr val="2E0D0C"/>
                </a:solidFill>
              </a:defRPr>
            </a:lvl1pPr>
          </a:lstStyle>
          <a:p>
            <a:fld id="{86CB4B4D-7CA3-9044-876B-883B54F8677D}" type="slidenum">
              <a:t>‹#›</a:t>
            </a:fld>
            <a:endParaRPr/>
          </a:p>
        </p:txBody>
      </p:sp>
    </p:spTree>
    <p:extLst>
      <p:ext uri="{BB962C8B-B14F-4D97-AF65-F5344CB8AC3E}">
        <p14:creationId xmlns:p14="http://schemas.microsoft.com/office/powerpoint/2010/main" val="91438248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reserve="1">
  <p:cSld name="1_Title and Content">
    <p:spTree>
      <p:nvGrpSpPr>
        <p:cNvPr id="1" name=""/>
        <p:cNvGrpSpPr/>
        <p:nvPr/>
      </p:nvGrpSpPr>
      <p:grpSpPr>
        <a:xfrm>
          <a:off x="0" y="0"/>
          <a:ext cx="0" cy="0"/>
          <a:chOff x="0" y="0"/>
          <a:chExt cx="0" cy="0"/>
        </a:xfrm>
      </p:grpSpPr>
      <p:pic>
        <p:nvPicPr>
          <p:cNvPr id="121" name="Picture 11" descr="Picture 11"/>
          <p:cNvPicPr>
            <a:picLocks noChangeAspect="1"/>
          </p:cNvPicPr>
          <p:nvPr/>
        </p:nvPicPr>
        <p:blipFill>
          <a:blip r:embed="rId2">
            <a:alphaModFix amt="50000"/>
          </a:blip>
          <a:stretch>
            <a:fillRect/>
          </a:stretch>
        </p:blipFill>
        <p:spPr>
          <a:xfrm>
            <a:off x="1433564" y="5453248"/>
            <a:ext cx="2553558" cy="1320604"/>
          </a:xfrm>
          <a:prstGeom prst="rect">
            <a:avLst/>
          </a:prstGeom>
          <a:ln w="12700">
            <a:miter lim="400000"/>
          </a:ln>
        </p:spPr>
      </p:pic>
      <p:sp>
        <p:nvSpPr>
          <p:cNvPr id="122" name="Text Box 12"/>
          <p:cNvSpPr txBox="1"/>
          <p:nvPr/>
        </p:nvSpPr>
        <p:spPr>
          <a:xfrm>
            <a:off x="8199119" y="6477000"/>
            <a:ext cx="1965961" cy="2888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1400">
                <a:solidFill>
                  <a:srgbClr val="3A6478"/>
                </a:solidFill>
              </a:defRPr>
            </a:lvl1pPr>
          </a:lstStyle>
          <a:p>
            <a:r>
              <a:t>mhponline.org</a:t>
            </a:r>
          </a:p>
        </p:txBody>
      </p:sp>
      <p:sp>
        <p:nvSpPr>
          <p:cNvPr id="123" name="Title Text"/>
          <p:cNvSpPr txBox="1">
            <a:spLocks noGrp="1"/>
          </p:cNvSpPr>
          <p:nvPr>
            <p:ph type="title"/>
          </p:nvPr>
        </p:nvSpPr>
        <p:spPr>
          <a:xfrm>
            <a:off x="1981200" y="685800"/>
            <a:ext cx="8229600" cy="1143000"/>
          </a:xfrm>
          <a:prstGeom prst="rect">
            <a:avLst/>
          </a:prstGeom>
        </p:spPr>
        <p:txBody>
          <a:bodyPr/>
          <a:lstStyle>
            <a:lvl1pPr algn="ctr">
              <a:lnSpc>
                <a:spcPct val="100000"/>
              </a:lnSpc>
              <a:defRPr>
                <a:solidFill>
                  <a:srgbClr val="3A6478"/>
                </a:solidFill>
              </a:defRPr>
            </a:lvl1pPr>
          </a:lstStyle>
          <a:p>
            <a:r>
              <a:t>Title Text</a:t>
            </a:r>
          </a:p>
        </p:txBody>
      </p:sp>
      <p:sp>
        <p:nvSpPr>
          <p:cNvPr id="124" name="Body Level One…"/>
          <p:cNvSpPr txBox="1">
            <a:spLocks noGrp="1"/>
          </p:cNvSpPr>
          <p:nvPr>
            <p:ph type="body" idx="1"/>
          </p:nvPr>
        </p:nvSpPr>
        <p:spPr>
          <a:xfrm>
            <a:off x="1981200" y="1905000"/>
            <a:ext cx="8229600" cy="4221163"/>
          </a:xfrm>
          <a:prstGeom prst="rect">
            <a:avLst/>
          </a:prstGeom>
        </p:spPr>
        <p:txBody>
          <a:bodyPr/>
          <a:lstStyle>
            <a:lvl1pPr marL="342900" indent="-342900">
              <a:lnSpc>
                <a:spcPct val="100000"/>
              </a:lnSpc>
              <a:spcBef>
                <a:spcPts val="700"/>
              </a:spcBef>
              <a:buFontTx/>
              <a:defRPr sz="3200">
                <a:solidFill>
                  <a:srgbClr val="2E0D0C"/>
                </a:solidFill>
              </a:defRPr>
            </a:lvl1pPr>
            <a:lvl2pPr marL="783771" indent="-326571">
              <a:lnSpc>
                <a:spcPct val="100000"/>
              </a:lnSpc>
              <a:spcBef>
                <a:spcPts val="700"/>
              </a:spcBef>
              <a:buFontTx/>
              <a:buChar char="–"/>
              <a:defRPr sz="3200">
                <a:solidFill>
                  <a:srgbClr val="2E0D0C"/>
                </a:solidFill>
              </a:defRPr>
            </a:lvl2pPr>
            <a:lvl3pPr marL="1219200" indent="-304800">
              <a:lnSpc>
                <a:spcPct val="100000"/>
              </a:lnSpc>
              <a:spcBef>
                <a:spcPts val="700"/>
              </a:spcBef>
              <a:buFontTx/>
              <a:defRPr sz="3200">
                <a:solidFill>
                  <a:srgbClr val="2E0D0C"/>
                </a:solidFill>
              </a:defRPr>
            </a:lvl3pPr>
            <a:lvl4pPr marL="1737360" indent="-365760">
              <a:lnSpc>
                <a:spcPct val="100000"/>
              </a:lnSpc>
              <a:spcBef>
                <a:spcPts val="700"/>
              </a:spcBef>
              <a:buFontTx/>
              <a:buChar char="–"/>
              <a:defRPr sz="3200">
                <a:solidFill>
                  <a:srgbClr val="2E0D0C"/>
                </a:solidFill>
              </a:defRPr>
            </a:lvl4pPr>
            <a:lvl5pPr marL="2194560" indent="-365760">
              <a:lnSpc>
                <a:spcPct val="100000"/>
              </a:lnSpc>
              <a:spcBef>
                <a:spcPts val="700"/>
              </a:spcBef>
              <a:buFontTx/>
              <a:buChar char="»"/>
              <a:defRPr sz="3200">
                <a:solidFill>
                  <a:srgbClr val="2E0D0C"/>
                </a:solidFill>
              </a:defRPr>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xfrm>
            <a:off x="9908892" y="6245225"/>
            <a:ext cx="301909" cy="288824"/>
          </a:xfrm>
          <a:prstGeom prst="rect">
            <a:avLst/>
          </a:prstGeom>
        </p:spPr>
        <p:txBody>
          <a:bodyPr anchor="t"/>
          <a:lstStyle>
            <a:lvl1pPr>
              <a:defRPr sz="1400">
                <a:solidFill>
                  <a:srgbClr val="2E0D0C"/>
                </a:solidFill>
              </a:defRPr>
            </a:lvl1pPr>
          </a:lstStyle>
          <a:p>
            <a:fld id="{86CB4B4D-7CA3-9044-876B-883B54F8677D}" type="slidenum">
              <a:t>‹#›</a:t>
            </a:fld>
            <a:endParaRPr/>
          </a:p>
        </p:txBody>
      </p:sp>
    </p:spTree>
    <p:extLst>
      <p:ext uri="{BB962C8B-B14F-4D97-AF65-F5344CB8AC3E}">
        <p14:creationId xmlns:p14="http://schemas.microsoft.com/office/powerpoint/2010/main" val="361834237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C4A1-F120-4770-A354-9C832717997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9690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C4AD-C62D-5449-8217-2CFA7CB28C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DBABA8-692D-074D-AE7E-0DE2B1429B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B9E9C4-DFDF-1047-BA2B-AD5094D609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36B9D1-A16F-F441-AA45-5789D8B9F53C}"/>
              </a:ext>
            </a:extLst>
          </p:cNvPr>
          <p:cNvSpPr>
            <a:spLocks noGrp="1"/>
          </p:cNvSpPr>
          <p:nvPr>
            <p:ph type="dt" sz="half" idx="10"/>
          </p:nvPr>
        </p:nvSpPr>
        <p:spPr/>
        <p:txBody>
          <a:bodyPr/>
          <a:lstStyle/>
          <a:p>
            <a:fld id="{3D63B818-72F5-3044-8B44-4F28C9F73989}" type="datetimeFigureOut">
              <a:rPr lang="en-US" smtClean="0"/>
              <a:t>1/9/2023</a:t>
            </a:fld>
            <a:endParaRPr lang="en-US"/>
          </a:p>
        </p:txBody>
      </p:sp>
      <p:sp>
        <p:nvSpPr>
          <p:cNvPr id="6" name="Footer Placeholder 5">
            <a:extLst>
              <a:ext uri="{FF2B5EF4-FFF2-40B4-BE49-F238E27FC236}">
                <a16:creationId xmlns:a16="http://schemas.microsoft.com/office/drawing/2014/main" id="{EFB41391-503A-E643-AD40-4DC0DDA1D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B6FCEF-627F-1445-9D79-C42544AB7FB0}"/>
              </a:ext>
            </a:extLst>
          </p:cNvPr>
          <p:cNvSpPr>
            <a:spLocks noGrp="1"/>
          </p:cNvSpPr>
          <p:nvPr>
            <p:ph type="sldNum" sz="quarter" idx="12"/>
          </p:nvPr>
        </p:nvSpPr>
        <p:spPr/>
        <p:txBody>
          <a:bodyPr/>
          <a:lstStyle/>
          <a:p>
            <a:fld id="{AD315C22-289A-524F-B296-10C9FC882AD6}" type="slidenum">
              <a:rPr lang="en-US" smtClean="0"/>
              <a:t>‹#›</a:t>
            </a:fld>
            <a:endParaRPr lang="en-US"/>
          </a:p>
        </p:txBody>
      </p:sp>
    </p:spTree>
    <p:extLst>
      <p:ext uri="{BB962C8B-B14F-4D97-AF65-F5344CB8AC3E}">
        <p14:creationId xmlns:p14="http://schemas.microsoft.com/office/powerpoint/2010/main" val="3989860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C4A1-F120-4770-A354-9C832717997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081094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13"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4"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0206671" y="6089566"/>
            <a:ext cx="1116650" cy="523220"/>
          </a:xfrm>
          <a:prstGeom prst="rect">
            <a:avLst/>
          </a:prstGeom>
        </p:spPr>
        <p:txBody>
          <a:bodyPr/>
          <a:lstStyle>
            <a:lvl1pPr>
              <a:defRPr sz="1200" b="1">
                <a:solidFill>
                  <a:schemeClr val="tx1"/>
                </a:solidFill>
              </a:defRPr>
            </a:lvl1pPr>
          </a:lstStyle>
          <a:p>
            <a:r>
              <a:rPr lang="en-US" sz="1400" err="1">
                <a:latin typeface="Arial Narrow" panose="020B0604020202020204" pitchFamily="34" charset="0"/>
                <a:cs typeface="Arial Narrow" panose="020B0604020202020204" pitchFamily="34" charset="0"/>
              </a:rPr>
              <a:t>mhponline.org</a:t>
            </a:r>
            <a:endParaRPr lang="en-US" sz="1400">
              <a:latin typeface="Arial Narrow" panose="020B0604020202020204" pitchFamily="34" charset="0"/>
              <a:cs typeface="Arial Narrow" panose="020B0604020202020204" pitchFamily="34" charset="0"/>
            </a:endParaRPr>
          </a:p>
          <a:p>
            <a:fld id="{86CB4B4D-7CA3-9044-876B-883B54F8677D}" type="slidenum">
              <a:rPr sz="1400" smtClean="0"/>
              <a:pPr/>
              <a:t>‹#›</a:t>
            </a:fld>
            <a:endParaRPr sz="1400"/>
          </a:p>
        </p:txBody>
      </p:sp>
    </p:spTree>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and Content">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08469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32" name="Click to edit Master title style"/>
          <p:cNvSpPr txBox="1">
            <a:spLocks noGrp="1"/>
          </p:cNvSpPr>
          <p:nvPr>
            <p:ph type="title" hasCustomPrompt="1"/>
          </p:nvPr>
        </p:nvSpPr>
        <p:spPr>
          <a:xfrm>
            <a:off x="838200" y="365125"/>
            <a:ext cx="10515600" cy="912833"/>
          </a:xfrm>
          <a:prstGeom prst="rect">
            <a:avLst/>
          </a:prstGeom>
          <a:solidFill>
            <a:srgbClr val="9B3433"/>
          </a:solidFill>
        </p:spPr>
        <p:txBody>
          <a:bodyPr/>
          <a:lstStyle>
            <a:lvl1pPr>
              <a:defRPr sz="3600">
                <a:solidFill>
                  <a:srgbClr val="FFFFFF"/>
                </a:solidFill>
              </a:defRPr>
            </a:lvl1pPr>
          </a:lstStyle>
          <a:p>
            <a:r>
              <a:t>  </a:t>
            </a:r>
            <a:r>
              <a:rPr lang="en-US"/>
              <a:t> </a:t>
            </a:r>
            <a:r>
              <a:t>Click to edit Master title style</a:t>
            </a:r>
          </a:p>
        </p:txBody>
      </p:sp>
      <p:pic>
        <p:nvPicPr>
          <p:cNvPr id="33" name="Picture 8" descr="Picture 8"/>
          <p:cNvPicPr>
            <a:picLocks noChangeAspect="1"/>
          </p:cNvPicPr>
          <p:nvPr/>
        </p:nvPicPr>
        <p:blipFill>
          <a:blip r:embed="rId2"/>
          <a:stretch>
            <a:fillRect/>
          </a:stretch>
        </p:blipFill>
        <p:spPr>
          <a:xfrm>
            <a:off x="605206" y="5915839"/>
            <a:ext cx="2129035" cy="842743"/>
          </a:xfrm>
          <a:prstGeom prst="rect">
            <a:avLst/>
          </a:prstGeom>
          <a:ln w="12700">
            <a:miter lim="400000"/>
          </a:ln>
        </p:spPr>
      </p:pic>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3A6378"/>
        </a:solidFill>
        <a:effectLst/>
      </p:bgPr>
    </p:bg>
    <p:spTree>
      <p:nvGrpSpPr>
        <p:cNvPr id="1" name=""/>
        <p:cNvGrpSpPr/>
        <p:nvPr/>
      </p:nvGrpSpPr>
      <p:grpSpPr>
        <a:xfrm>
          <a:off x="0" y="0"/>
          <a:ext cx="0" cy="0"/>
          <a:chOff x="0" y="0"/>
          <a:chExt cx="0" cy="0"/>
        </a:xfrm>
      </p:grpSpPr>
      <p:sp>
        <p:nvSpPr>
          <p:cNvPr id="42" name="Rectangle 6"/>
          <p:cNvSpPr/>
          <p:nvPr/>
        </p:nvSpPr>
        <p:spPr>
          <a:xfrm>
            <a:off x="858747" y="5041900"/>
            <a:ext cx="2570253" cy="1155700"/>
          </a:xfrm>
          <a:prstGeom prst="rect">
            <a:avLst/>
          </a:prstGeom>
          <a:solidFill>
            <a:srgbClr val="3A6378"/>
          </a:solidFill>
          <a:ln w="12700">
            <a:miter lim="400000"/>
          </a:ln>
        </p:spPr>
        <p:txBody>
          <a:bodyPr lIns="45719" rIns="45719" anchor="ctr"/>
          <a:lstStyle/>
          <a:p>
            <a:pPr algn="ctr">
              <a:defRPr>
                <a:solidFill>
                  <a:srgbClr val="FFFFFF"/>
                </a:solidFill>
              </a:defRPr>
            </a:pPr>
            <a:endParaRPr/>
          </a:p>
        </p:txBody>
      </p:sp>
      <p:pic>
        <p:nvPicPr>
          <p:cNvPr id="43" name="Picture 8"/>
          <p:cNvPicPr>
            <a:picLocks noChangeAspect="1"/>
          </p:cNvPicPr>
          <p:nvPr/>
        </p:nvPicPr>
        <p:blipFill>
          <a:blip r:embed="rId2">
            <a:extLst>
              <a:ext uri="{28A0092B-C50C-407E-A947-70E740481C1C}">
                <a14:useLocalDpi xmlns:a14="http://schemas.microsoft.com/office/drawing/2010/main" val="0"/>
              </a:ext>
            </a:extLst>
          </a:blip>
          <a:srcRect/>
          <a:stretch/>
        </p:blipFill>
        <p:spPr>
          <a:xfrm>
            <a:off x="397623" y="4928215"/>
            <a:ext cx="3492500" cy="1383069"/>
          </a:xfrm>
          <a:prstGeom prst="rect">
            <a:avLst/>
          </a:prstGeom>
          <a:ln w="12700">
            <a:miter lim="400000"/>
          </a:ln>
        </p:spPr>
      </p:pic>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51"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52"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5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5D6461"/>
                </a:solidFill>
                <a:latin typeface="Garamond"/>
                <a:ea typeface="Garamond"/>
                <a:cs typeface="Garamond"/>
                <a:sym typeface="Garamond"/>
              </a:defRPr>
            </a:lvl1pPr>
            <a:lvl2pPr marL="0" indent="457200">
              <a:buSzTx/>
              <a:buFontTx/>
              <a:buNone/>
              <a:defRPr sz="2400">
                <a:solidFill>
                  <a:srgbClr val="5D6461"/>
                </a:solidFill>
                <a:latin typeface="Garamond"/>
                <a:ea typeface="Garamond"/>
                <a:cs typeface="Garamond"/>
                <a:sym typeface="Garamond"/>
              </a:defRPr>
            </a:lvl2pPr>
            <a:lvl3pPr marL="0" indent="914400">
              <a:buSzTx/>
              <a:buFontTx/>
              <a:buNone/>
              <a:defRPr sz="2400">
                <a:solidFill>
                  <a:srgbClr val="5D6461"/>
                </a:solidFill>
                <a:latin typeface="Garamond"/>
                <a:ea typeface="Garamond"/>
                <a:cs typeface="Garamond"/>
                <a:sym typeface="Garamond"/>
              </a:defRPr>
            </a:lvl3pPr>
            <a:lvl4pPr marL="0" indent="1371600">
              <a:buSzTx/>
              <a:buFontTx/>
              <a:buNone/>
              <a:defRPr sz="2400">
                <a:solidFill>
                  <a:srgbClr val="5D6461"/>
                </a:solidFill>
                <a:latin typeface="Garamond"/>
                <a:ea typeface="Garamond"/>
                <a:cs typeface="Garamond"/>
                <a:sym typeface="Garamond"/>
              </a:defRPr>
            </a:lvl4pPr>
            <a:lvl5pPr marL="0" indent="1828800">
              <a:buSzTx/>
              <a:buFontTx/>
              <a:buNone/>
              <a:defRPr sz="2400">
                <a:solidFill>
                  <a:srgbClr val="5D6461"/>
                </a:solidFill>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61"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62" name="Title Text"/>
          <p:cNvSpPr txBox="1">
            <a:spLocks noGrp="1"/>
          </p:cNvSpPr>
          <p:nvPr>
            <p:ph type="title"/>
          </p:nvPr>
        </p:nvSpPr>
        <p:spPr>
          <a:prstGeom prst="rect">
            <a:avLst/>
          </a:prstGeom>
        </p:spPr>
        <p:txBody>
          <a:bodyPr/>
          <a:lstStyle/>
          <a:p>
            <a:r>
              <a:t>Title Text</a:t>
            </a:r>
          </a:p>
        </p:txBody>
      </p:sp>
      <p:sp>
        <p:nvSpPr>
          <p:cNvPr id="63"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71"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72" name="Title Text"/>
          <p:cNvSpPr txBox="1">
            <a:spLocks noGrp="1"/>
          </p:cNvSpPr>
          <p:nvPr>
            <p:ph type="title"/>
          </p:nvPr>
        </p:nvSpPr>
        <p:spPr>
          <a:xfrm>
            <a:off x="839787" y="365125"/>
            <a:ext cx="10515601" cy="1325563"/>
          </a:xfrm>
          <a:prstGeom prst="rect">
            <a:avLst/>
          </a:prstGeom>
        </p:spPr>
        <p:txBody>
          <a:bodyPr/>
          <a:lstStyle>
            <a:lvl1pPr>
              <a:defRPr>
                <a:solidFill>
                  <a:schemeClr val="accent6"/>
                </a:solidFill>
              </a:defRPr>
            </a:lvl1pPr>
          </a:lstStyle>
          <a:p>
            <a:r>
              <a:t>Title Text</a:t>
            </a:r>
          </a:p>
        </p:txBody>
      </p:sp>
      <p:sp>
        <p:nvSpPr>
          <p:cNvPr id="73"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4"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solidFill>
                  <a:srgbClr val="3A6378"/>
                </a:solidFill>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82"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90"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91"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92"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93"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800">
                <a:solidFill>
                  <a:srgbClr val="6E3415"/>
                </a:solidFill>
                <a:latin typeface="Garamond"/>
                <a:ea typeface="Garamond"/>
                <a:cs typeface="Garamond"/>
                <a:sym typeface="Garamond"/>
              </a:defRPr>
            </a:pP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101"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10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10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0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800">
                <a:latin typeface="Garamond"/>
                <a:ea typeface="Garamond"/>
                <a:cs typeface="Garamond"/>
                <a:sym typeface="Garamond"/>
              </a:defRPr>
            </a:lvl1pPr>
            <a:lvl2pPr marL="0" indent="457200">
              <a:buSzTx/>
              <a:buFontTx/>
              <a:buNone/>
              <a:defRPr sz="1800">
                <a:latin typeface="Garamond"/>
                <a:ea typeface="Garamond"/>
                <a:cs typeface="Garamond"/>
                <a:sym typeface="Garamond"/>
              </a:defRPr>
            </a:lvl2pPr>
            <a:lvl3pPr marL="0" indent="914400">
              <a:buSzTx/>
              <a:buFontTx/>
              <a:buNone/>
              <a:defRPr sz="1800">
                <a:latin typeface="Garamond"/>
                <a:ea typeface="Garamond"/>
                <a:cs typeface="Garamond"/>
                <a:sym typeface="Garamond"/>
              </a:defRPr>
            </a:lvl3pPr>
            <a:lvl4pPr marL="0" indent="1371600">
              <a:buSzTx/>
              <a:buFontTx/>
              <a:buNone/>
              <a:defRPr sz="1800">
                <a:latin typeface="Garamond"/>
                <a:ea typeface="Garamond"/>
                <a:cs typeface="Garamond"/>
                <a:sym typeface="Garamond"/>
              </a:defRPr>
            </a:lvl4pPr>
            <a:lvl5pPr marL="0" indent="1828800">
              <a:buSzTx/>
              <a:buFontTx/>
              <a:buNone/>
              <a:defRPr sz="1800">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sp>
        <p:nvSpPr>
          <p:cNvPr id="112" name="Title Text"/>
          <p:cNvSpPr txBox="1">
            <a:spLocks noGrp="1"/>
          </p:cNvSpPr>
          <p:nvPr>
            <p:ph type="title"/>
          </p:nvPr>
        </p:nvSpPr>
        <p:spPr>
          <a:xfrm>
            <a:off x="1981200" y="685800"/>
            <a:ext cx="8229600" cy="1143000"/>
          </a:xfrm>
          <a:prstGeom prst="rect">
            <a:avLst/>
          </a:prstGeom>
        </p:spPr>
        <p:txBody>
          <a:bodyPr/>
          <a:lstStyle>
            <a:lvl1pPr algn="ctr">
              <a:lnSpc>
                <a:spcPct val="100000"/>
              </a:lnSpc>
              <a:defRPr>
                <a:solidFill>
                  <a:srgbClr val="3A6478"/>
                </a:solidFill>
              </a:defRPr>
            </a:lvl1pPr>
          </a:lstStyle>
          <a:p>
            <a:r>
              <a:t>Title Text</a:t>
            </a:r>
          </a:p>
        </p:txBody>
      </p:sp>
      <p:sp>
        <p:nvSpPr>
          <p:cNvPr id="113" name="Body Level One…"/>
          <p:cNvSpPr txBox="1">
            <a:spLocks noGrp="1"/>
          </p:cNvSpPr>
          <p:nvPr>
            <p:ph type="body" idx="1"/>
          </p:nvPr>
        </p:nvSpPr>
        <p:spPr>
          <a:xfrm>
            <a:off x="1981200" y="1905000"/>
            <a:ext cx="8229600" cy="4221163"/>
          </a:xfrm>
          <a:prstGeom prst="rect">
            <a:avLst/>
          </a:prstGeom>
        </p:spPr>
        <p:txBody>
          <a:bodyPr/>
          <a:lstStyle>
            <a:lvl1pPr marL="342900" indent="-342900">
              <a:lnSpc>
                <a:spcPct val="100000"/>
              </a:lnSpc>
              <a:spcBef>
                <a:spcPts val="700"/>
              </a:spcBef>
              <a:buFontTx/>
              <a:defRPr sz="3200">
                <a:solidFill>
                  <a:srgbClr val="2E0D0C"/>
                </a:solidFill>
              </a:defRPr>
            </a:lvl1pPr>
            <a:lvl2pPr marL="783771" indent="-326571">
              <a:lnSpc>
                <a:spcPct val="100000"/>
              </a:lnSpc>
              <a:spcBef>
                <a:spcPts val="700"/>
              </a:spcBef>
              <a:buFontTx/>
              <a:buChar char="–"/>
              <a:defRPr sz="3200">
                <a:solidFill>
                  <a:srgbClr val="2E0D0C"/>
                </a:solidFill>
              </a:defRPr>
            </a:lvl2pPr>
            <a:lvl3pPr marL="1219200" indent="-304800">
              <a:lnSpc>
                <a:spcPct val="100000"/>
              </a:lnSpc>
              <a:spcBef>
                <a:spcPts val="700"/>
              </a:spcBef>
              <a:buFontTx/>
              <a:defRPr sz="3200">
                <a:solidFill>
                  <a:srgbClr val="2E0D0C"/>
                </a:solidFill>
              </a:defRPr>
            </a:lvl3pPr>
            <a:lvl4pPr marL="1737360" indent="-365760">
              <a:lnSpc>
                <a:spcPct val="100000"/>
              </a:lnSpc>
              <a:spcBef>
                <a:spcPts val="700"/>
              </a:spcBef>
              <a:buFontTx/>
              <a:buChar char="–"/>
              <a:defRPr sz="3200">
                <a:solidFill>
                  <a:srgbClr val="2E0D0C"/>
                </a:solidFill>
              </a:defRPr>
            </a:lvl4pPr>
            <a:lvl5pPr marL="2194560" indent="-365760">
              <a:lnSpc>
                <a:spcPct val="100000"/>
              </a:lnSpc>
              <a:spcBef>
                <a:spcPts val="700"/>
              </a:spcBef>
              <a:buFontTx/>
              <a:buChar char="»"/>
              <a:defRPr sz="3200">
                <a:solidFill>
                  <a:srgbClr val="2E0D0C"/>
                </a:solidFill>
              </a:defRPr>
            </a:lvl5pPr>
          </a:lstStyle>
          <a:p>
            <a:r>
              <a:t>Body Level One</a:t>
            </a:r>
          </a:p>
          <a:p>
            <a:pPr lvl="1"/>
            <a:r>
              <a:t>Body Level Two</a:t>
            </a:r>
          </a:p>
          <a:p>
            <a:pPr lvl="2"/>
            <a:r>
              <a:t>Body Level Three</a:t>
            </a:r>
          </a:p>
          <a:p>
            <a:pPr lvl="3"/>
            <a:r>
              <a:t>Body Level Four</a:t>
            </a:r>
          </a:p>
          <a:p>
            <a:pPr lvl="4"/>
            <a:r>
              <a:t>Body Level Five</a:t>
            </a:r>
          </a:p>
        </p:txBody>
      </p:sp>
      <p:sp>
        <p:nvSpPr>
          <p:cNvPr id="114" name="Slide Number"/>
          <p:cNvSpPr txBox="1">
            <a:spLocks noGrp="1"/>
          </p:cNvSpPr>
          <p:nvPr>
            <p:ph type="sldNum" sz="quarter" idx="2"/>
          </p:nvPr>
        </p:nvSpPr>
        <p:spPr>
          <a:xfrm>
            <a:off x="9908892" y="6245225"/>
            <a:ext cx="301909" cy="288824"/>
          </a:xfrm>
          <a:prstGeom prst="rect">
            <a:avLst/>
          </a:prstGeom>
        </p:spPr>
        <p:txBody>
          <a:bodyPr anchor="t"/>
          <a:lstStyle>
            <a:lvl1pPr>
              <a:defRPr sz="1400">
                <a:solidFill>
                  <a:srgbClr val="2E0D0C"/>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2_Title Only">
    <p:spTree>
      <p:nvGrpSpPr>
        <p:cNvPr id="1" name=""/>
        <p:cNvGrpSpPr/>
        <p:nvPr/>
      </p:nvGrpSpPr>
      <p:grpSpPr>
        <a:xfrm>
          <a:off x="0" y="0"/>
          <a:ext cx="0" cy="0"/>
          <a:chOff x="0" y="0"/>
          <a:chExt cx="0" cy="0"/>
        </a:xfrm>
      </p:grpSpPr>
      <p:sp>
        <p:nvSpPr>
          <p:cNvPr id="32" name="Click to edit Master title style"/>
          <p:cNvSpPr txBox="1">
            <a:spLocks noGrp="1"/>
          </p:cNvSpPr>
          <p:nvPr>
            <p:ph type="title" hasCustomPrompt="1"/>
          </p:nvPr>
        </p:nvSpPr>
        <p:spPr>
          <a:xfrm>
            <a:off x="592679" y="365125"/>
            <a:ext cx="11068889" cy="912833"/>
          </a:xfrm>
          <a:prstGeom prst="rect">
            <a:avLst/>
          </a:prstGeom>
          <a:solidFill>
            <a:srgbClr val="9B3433"/>
          </a:solidFill>
        </p:spPr>
        <p:txBody>
          <a:bodyPr/>
          <a:lstStyle>
            <a:lvl1pPr>
              <a:defRPr sz="3600">
                <a:solidFill>
                  <a:srgbClr val="FFFFFF"/>
                </a:solidFill>
              </a:defRPr>
            </a:lvl1pPr>
          </a:lstStyle>
          <a:p>
            <a:r>
              <a:t>  </a:t>
            </a:r>
            <a:r>
              <a:rPr lang="en-US"/>
              <a:t> </a:t>
            </a:r>
            <a:r>
              <a:t>Click to edit Master title style</a:t>
            </a:r>
          </a:p>
        </p:txBody>
      </p:sp>
      <p:pic>
        <p:nvPicPr>
          <p:cNvPr id="33" name="Picture 8" descr="Picture 8"/>
          <p:cNvPicPr>
            <a:picLocks noChangeAspect="1"/>
          </p:cNvPicPr>
          <p:nvPr/>
        </p:nvPicPr>
        <p:blipFill>
          <a:blip r:embed="rId2"/>
          <a:stretch>
            <a:fillRect/>
          </a:stretch>
        </p:blipFill>
        <p:spPr>
          <a:xfrm>
            <a:off x="592680" y="5696169"/>
            <a:ext cx="2129035" cy="842743"/>
          </a:xfrm>
          <a:prstGeom prst="rect">
            <a:avLst/>
          </a:prstGeom>
          <a:ln w="12700">
            <a:miter lim="400000"/>
          </a:ln>
        </p:spPr>
      </p:pic>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648459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21" name="Picture 11" descr="Picture 11"/>
          <p:cNvPicPr>
            <a:picLocks noChangeAspect="1"/>
          </p:cNvPicPr>
          <p:nvPr/>
        </p:nvPicPr>
        <p:blipFill>
          <a:blip r:embed="rId2">
            <a:alphaModFix amt="50000"/>
          </a:blip>
          <a:stretch>
            <a:fillRect/>
          </a:stretch>
        </p:blipFill>
        <p:spPr>
          <a:xfrm>
            <a:off x="1433564" y="5453248"/>
            <a:ext cx="2553558" cy="1320604"/>
          </a:xfrm>
          <a:prstGeom prst="rect">
            <a:avLst/>
          </a:prstGeom>
          <a:ln w="12700">
            <a:miter lim="400000"/>
          </a:ln>
        </p:spPr>
      </p:pic>
      <p:sp>
        <p:nvSpPr>
          <p:cNvPr id="122" name="Text Box 12"/>
          <p:cNvSpPr txBox="1"/>
          <p:nvPr/>
        </p:nvSpPr>
        <p:spPr>
          <a:xfrm>
            <a:off x="8199119" y="6477000"/>
            <a:ext cx="1965961" cy="2888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1400">
                <a:solidFill>
                  <a:srgbClr val="3A6478"/>
                </a:solidFill>
              </a:defRPr>
            </a:lvl1pPr>
          </a:lstStyle>
          <a:p>
            <a:r>
              <a:t>mhponline.org</a:t>
            </a:r>
          </a:p>
        </p:txBody>
      </p:sp>
      <p:sp>
        <p:nvSpPr>
          <p:cNvPr id="123" name="Title Text"/>
          <p:cNvSpPr txBox="1">
            <a:spLocks noGrp="1"/>
          </p:cNvSpPr>
          <p:nvPr>
            <p:ph type="title"/>
          </p:nvPr>
        </p:nvSpPr>
        <p:spPr>
          <a:xfrm>
            <a:off x="1981200" y="685800"/>
            <a:ext cx="8229600" cy="1143000"/>
          </a:xfrm>
          <a:prstGeom prst="rect">
            <a:avLst/>
          </a:prstGeom>
        </p:spPr>
        <p:txBody>
          <a:bodyPr/>
          <a:lstStyle>
            <a:lvl1pPr algn="ctr">
              <a:lnSpc>
                <a:spcPct val="100000"/>
              </a:lnSpc>
              <a:defRPr>
                <a:solidFill>
                  <a:srgbClr val="3A6478"/>
                </a:solidFill>
              </a:defRPr>
            </a:lvl1pPr>
          </a:lstStyle>
          <a:p>
            <a:r>
              <a:t>Title Text</a:t>
            </a:r>
          </a:p>
        </p:txBody>
      </p:sp>
      <p:sp>
        <p:nvSpPr>
          <p:cNvPr id="124" name="Body Level One…"/>
          <p:cNvSpPr txBox="1">
            <a:spLocks noGrp="1"/>
          </p:cNvSpPr>
          <p:nvPr>
            <p:ph type="body" idx="1"/>
          </p:nvPr>
        </p:nvSpPr>
        <p:spPr>
          <a:xfrm>
            <a:off x="1981200" y="1905000"/>
            <a:ext cx="8229600" cy="4221163"/>
          </a:xfrm>
          <a:prstGeom prst="rect">
            <a:avLst/>
          </a:prstGeom>
        </p:spPr>
        <p:txBody>
          <a:bodyPr/>
          <a:lstStyle>
            <a:lvl1pPr marL="342900" indent="-342900">
              <a:lnSpc>
                <a:spcPct val="100000"/>
              </a:lnSpc>
              <a:spcBef>
                <a:spcPts val="700"/>
              </a:spcBef>
              <a:buFontTx/>
              <a:defRPr sz="3200">
                <a:solidFill>
                  <a:srgbClr val="2E0D0C"/>
                </a:solidFill>
              </a:defRPr>
            </a:lvl1pPr>
            <a:lvl2pPr marL="783771" indent="-326571">
              <a:lnSpc>
                <a:spcPct val="100000"/>
              </a:lnSpc>
              <a:spcBef>
                <a:spcPts val="700"/>
              </a:spcBef>
              <a:buFontTx/>
              <a:buChar char="–"/>
              <a:defRPr sz="3200">
                <a:solidFill>
                  <a:srgbClr val="2E0D0C"/>
                </a:solidFill>
              </a:defRPr>
            </a:lvl2pPr>
            <a:lvl3pPr marL="1219200" indent="-304800">
              <a:lnSpc>
                <a:spcPct val="100000"/>
              </a:lnSpc>
              <a:spcBef>
                <a:spcPts val="700"/>
              </a:spcBef>
              <a:buFontTx/>
              <a:defRPr sz="3200">
                <a:solidFill>
                  <a:srgbClr val="2E0D0C"/>
                </a:solidFill>
              </a:defRPr>
            </a:lvl3pPr>
            <a:lvl4pPr marL="1737360" indent="-365760">
              <a:lnSpc>
                <a:spcPct val="100000"/>
              </a:lnSpc>
              <a:spcBef>
                <a:spcPts val="700"/>
              </a:spcBef>
              <a:buFontTx/>
              <a:buChar char="–"/>
              <a:defRPr sz="3200">
                <a:solidFill>
                  <a:srgbClr val="2E0D0C"/>
                </a:solidFill>
              </a:defRPr>
            </a:lvl4pPr>
            <a:lvl5pPr marL="2194560" indent="-365760">
              <a:lnSpc>
                <a:spcPct val="100000"/>
              </a:lnSpc>
              <a:spcBef>
                <a:spcPts val="700"/>
              </a:spcBef>
              <a:buFontTx/>
              <a:buChar char="»"/>
              <a:defRPr sz="3200">
                <a:solidFill>
                  <a:srgbClr val="2E0D0C"/>
                </a:solidFill>
              </a:defRPr>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xfrm>
            <a:off x="9908892" y="6245225"/>
            <a:ext cx="301909" cy="288824"/>
          </a:xfrm>
          <a:prstGeom prst="rect">
            <a:avLst/>
          </a:prstGeom>
        </p:spPr>
        <p:txBody>
          <a:bodyPr anchor="t"/>
          <a:lstStyle>
            <a:lvl1pPr>
              <a:defRPr sz="1400">
                <a:solidFill>
                  <a:srgbClr val="2E0D0C"/>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reserve="1">
  <p:cSld name="3_Blank">
    <p:bg>
      <p:bgPr>
        <a:solidFill>
          <a:srgbClr val="3A6378"/>
        </a:solidFill>
        <a:effectLst/>
      </p:bgPr>
    </p:bg>
    <p:spTree>
      <p:nvGrpSpPr>
        <p:cNvPr id="1" name=""/>
        <p:cNvGrpSpPr/>
        <p:nvPr/>
      </p:nvGrpSpPr>
      <p:grpSpPr>
        <a:xfrm>
          <a:off x="0" y="0"/>
          <a:ext cx="0" cy="0"/>
          <a:chOff x="0" y="0"/>
          <a:chExt cx="0" cy="0"/>
        </a:xfrm>
      </p:grpSpPr>
      <p:sp>
        <p:nvSpPr>
          <p:cNvPr id="42" name="Rectangle 6"/>
          <p:cNvSpPr/>
          <p:nvPr/>
        </p:nvSpPr>
        <p:spPr>
          <a:xfrm>
            <a:off x="858747" y="5041900"/>
            <a:ext cx="2570253" cy="1155700"/>
          </a:xfrm>
          <a:prstGeom prst="rect">
            <a:avLst/>
          </a:prstGeom>
          <a:solidFill>
            <a:srgbClr val="3A6378"/>
          </a:solidFill>
          <a:ln w="12700">
            <a:miter lim="400000"/>
          </a:ln>
        </p:spPr>
        <p:txBody>
          <a:bodyPr lIns="45719" rIns="45719" anchor="ctr"/>
          <a:lstStyle/>
          <a:p>
            <a:pPr algn="ctr">
              <a:defRPr>
                <a:solidFill>
                  <a:srgbClr val="FFFFFF"/>
                </a:solidFill>
              </a:defRPr>
            </a:pPr>
            <a:endParaRPr/>
          </a:p>
        </p:txBody>
      </p:sp>
      <p:pic>
        <p:nvPicPr>
          <p:cNvPr id="43" name="Picture 8"/>
          <p:cNvPicPr>
            <a:picLocks noChangeAspect="1"/>
          </p:cNvPicPr>
          <p:nvPr/>
        </p:nvPicPr>
        <p:blipFill>
          <a:blip r:embed="rId2">
            <a:extLst>
              <a:ext uri="{28A0092B-C50C-407E-A947-70E740481C1C}">
                <a14:useLocalDpi xmlns:a14="http://schemas.microsoft.com/office/drawing/2010/main" val="0"/>
              </a:ext>
            </a:extLst>
          </a:blip>
          <a:srcRect/>
          <a:stretch/>
        </p:blipFill>
        <p:spPr>
          <a:xfrm>
            <a:off x="397623" y="4928215"/>
            <a:ext cx="3492500" cy="1383069"/>
          </a:xfrm>
          <a:prstGeom prst="rect">
            <a:avLst/>
          </a:prstGeom>
          <a:ln w="12700">
            <a:miter lim="400000"/>
          </a:ln>
        </p:spPr>
      </p:pic>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055014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reserve="1">
  <p:cSld name="Title Only">
    <p:spTree>
      <p:nvGrpSpPr>
        <p:cNvPr id="1" name=""/>
        <p:cNvGrpSpPr/>
        <p:nvPr/>
      </p:nvGrpSpPr>
      <p:grpSpPr>
        <a:xfrm>
          <a:off x="0" y="0"/>
          <a:ext cx="0" cy="0"/>
          <a:chOff x="0" y="0"/>
          <a:chExt cx="0" cy="0"/>
        </a:xfrm>
      </p:grpSpPr>
      <p:sp>
        <p:nvSpPr>
          <p:cNvPr id="32" name="Click to edit Master title style"/>
          <p:cNvSpPr txBox="1">
            <a:spLocks noGrp="1"/>
          </p:cNvSpPr>
          <p:nvPr>
            <p:ph type="title" hasCustomPrompt="1"/>
          </p:nvPr>
        </p:nvSpPr>
        <p:spPr>
          <a:xfrm>
            <a:off x="0" y="1"/>
            <a:ext cx="12191999" cy="1158948"/>
          </a:xfrm>
          <a:prstGeom prst="rect">
            <a:avLst/>
          </a:prstGeom>
          <a:solidFill>
            <a:srgbClr val="9B3433"/>
          </a:solidFill>
        </p:spPr>
        <p:txBody>
          <a:bodyPr/>
          <a:lstStyle>
            <a:lvl1pPr>
              <a:defRPr sz="3600">
                <a:solidFill>
                  <a:srgbClr val="FFFFFF"/>
                </a:solidFill>
              </a:defRPr>
            </a:lvl1pPr>
          </a:lstStyle>
          <a:p>
            <a:r>
              <a:t>  </a:t>
            </a:r>
            <a:r>
              <a:rPr lang="en-US"/>
              <a:t> </a:t>
            </a:r>
            <a:r>
              <a:t>Click to edit Master title style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648459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1_Title Only">
    <p:spTree>
      <p:nvGrpSpPr>
        <p:cNvPr id="1" name=""/>
        <p:cNvGrpSpPr/>
        <p:nvPr/>
      </p:nvGrpSpPr>
      <p:grpSpPr>
        <a:xfrm>
          <a:off x="0" y="0"/>
          <a:ext cx="0" cy="0"/>
          <a:chOff x="0" y="0"/>
          <a:chExt cx="0" cy="0"/>
        </a:xfrm>
      </p:grpSpPr>
      <p:sp>
        <p:nvSpPr>
          <p:cNvPr id="32" name="Click to edit Master title style"/>
          <p:cNvSpPr txBox="1">
            <a:spLocks noGrp="1"/>
          </p:cNvSpPr>
          <p:nvPr>
            <p:ph type="title" hasCustomPrompt="1"/>
          </p:nvPr>
        </p:nvSpPr>
        <p:spPr>
          <a:xfrm>
            <a:off x="0" y="1"/>
            <a:ext cx="12191999" cy="1158948"/>
          </a:xfrm>
          <a:prstGeom prst="rect">
            <a:avLst/>
          </a:prstGeom>
          <a:solidFill>
            <a:srgbClr val="9B3433"/>
          </a:solidFill>
        </p:spPr>
        <p:txBody>
          <a:bodyPr/>
          <a:lstStyle>
            <a:lvl1pPr>
              <a:defRPr sz="3600">
                <a:solidFill>
                  <a:srgbClr val="FFFFFF"/>
                </a:solidFill>
              </a:defRPr>
            </a:lvl1pPr>
          </a:lstStyle>
          <a:p>
            <a:r>
              <a:t>  </a:t>
            </a:r>
            <a:r>
              <a:rPr lang="en-US"/>
              <a:t> </a:t>
            </a:r>
            <a:r>
              <a:t>Click to edit Master title style</a:t>
            </a:r>
          </a:p>
        </p:txBody>
      </p:sp>
      <p:pic>
        <p:nvPicPr>
          <p:cNvPr id="33" name="Picture 8" descr="Picture 8"/>
          <p:cNvPicPr>
            <a:picLocks noChangeAspect="1"/>
          </p:cNvPicPr>
          <p:nvPr/>
        </p:nvPicPr>
        <p:blipFill>
          <a:blip r:embed="rId2"/>
          <a:stretch>
            <a:fillRect/>
          </a:stretch>
        </p:blipFill>
        <p:spPr>
          <a:xfrm>
            <a:off x="592680" y="5696169"/>
            <a:ext cx="2129035" cy="842743"/>
          </a:xfrm>
          <a:prstGeom prst="rect">
            <a:avLst/>
          </a:prstGeom>
          <a:ln w="12700">
            <a:miter lim="400000"/>
          </a:ln>
        </p:spPr>
      </p:pic>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869300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reserve="1">
  <p:cSld name="1_Blank">
    <p:bg>
      <p:bgPr>
        <a:solidFill>
          <a:srgbClr val="3A6378"/>
        </a:solidFill>
        <a:effectLst/>
      </p:bgPr>
    </p:bg>
    <p:spTree>
      <p:nvGrpSpPr>
        <p:cNvPr id="1" name=""/>
        <p:cNvGrpSpPr/>
        <p:nvPr/>
      </p:nvGrpSpPr>
      <p:grpSpPr>
        <a:xfrm>
          <a:off x="0" y="0"/>
          <a:ext cx="0" cy="0"/>
          <a:chOff x="0" y="0"/>
          <a:chExt cx="0" cy="0"/>
        </a:xfrm>
      </p:grpSpPr>
      <p:sp>
        <p:nvSpPr>
          <p:cNvPr id="42" name="Rectangle 6"/>
          <p:cNvSpPr/>
          <p:nvPr/>
        </p:nvSpPr>
        <p:spPr>
          <a:xfrm>
            <a:off x="858747" y="5041900"/>
            <a:ext cx="2570253" cy="1155700"/>
          </a:xfrm>
          <a:prstGeom prst="rect">
            <a:avLst/>
          </a:prstGeom>
          <a:solidFill>
            <a:srgbClr val="3A6378"/>
          </a:solidFill>
          <a:ln w="12700">
            <a:miter lim="400000"/>
          </a:ln>
        </p:spPr>
        <p:txBody>
          <a:bodyPr lIns="45719" rIns="45719" anchor="ctr"/>
          <a:lstStyle/>
          <a:p>
            <a:pPr algn="ctr">
              <a:defRPr>
                <a:solidFill>
                  <a:srgbClr val="FFFFFF"/>
                </a:solidFill>
              </a:defRPr>
            </a:pPr>
            <a:endParaRPr/>
          </a:p>
        </p:txBody>
      </p:sp>
      <p:pic>
        <p:nvPicPr>
          <p:cNvPr id="43" name="Picture 8"/>
          <p:cNvPicPr>
            <a:picLocks noChangeAspect="1"/>
          </p:cNvPicPr>
          <p:nvPr/>
        </p:nvPicPr>
        <p:blipFill>
          <a:blip r:embed="rId2"/>
          <a:srcRect/>
          <a:stretch/>
        </p:blipFill>
        <p:spPr>
          <a:xfrm>
            <a:off x="555493" y="5509997"/>
            <a:ext cx="2888100" cy="1143721"/>
          </a:xfrm>
          <a:prstGeom prst="rect">
            <a:avLst/>
          </a:prstGeom>
          <a:ln w="12700">
            <a:miter lim="400000"/>
          </a:ln>
        </p:spPr>
      </p:pic>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0550140"/>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reserve="1">
  <p:cSld name="Section Header">
    <p:spTree>
      <p:nvGrpSpPr>
        <p:cNvPr id="1" name=""/>
        <p:cNvGrpSpPr/>
        <p:nvPr/>
      </p:nvGrpSpPr>
      <p:grpSpPr>
        <a:xfrm>
          <a:off x="0" y="0"/>
          <a:ext cx="0" cy="0"/>
          <a:chOff x="0" y="0"/>
          <a:chExt cx="0" cy="0"/>
        </a:xfrm>
      </p:grpSpPr>
      <p:pic>
        <p:nvPicPr>
          <p:cNvPr id="51"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52"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5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5D6461"/>
                </a:solidFill>
                <a:latin typeface="Garamond"/>
                <a:ea typeface="Garamond"/>
                <a:cs typeface="Garamond"/>
                <a:sym typeface="Garamond"/>
              </a:defRPr>
            </a:lvl1pPr>
            <a:lvl2pPr marL="0" indent="457200">
              <a:buSzTx/>
              <a:buFontTx/>
              <a:buNone/>
              <a:defRPr sz="2400">
                <a:solidFill>
                  <a:srgbClr val="5D6461"/>
                </a:solidFill>
                <a:latin typeface="Garamond"/>
                <a:ea typeface="Garamond"/>
                <a:cs typeface="Garamond"/>
                <a:sym typeface="Garamond"/>
              </a:defRPr>
            </a:lvl2pPr>
            <a:lvl3pPr marL="0" indent="914400">
              <a:buSzTx/>
              <a:buFontTx/>
              <a:buNone/>
              <a:defRPr sz="2400">
                <a:solidFill>
                  <a:srgbClr val="5D6461"/>
                </a:solidFill>
                <a:latin typeface="Garamond"/>
                <a:ea typeface="Garamond"/>
                <a:cs typeface="Garamond"/>
                <a:sym typeface="Garamond"/>
              </a:defRPr>
            </a:lvl3pPr>
            <a:lvl4pPr marL="0" indent="1371600">
              <a:buSzTx/>
              <a:buFontTx/>
              <a:buNone/>
              <a:defRPr sz="2400">
                <a:solidFill>
                  <a:srgbClr val="5D6461"/>
                </a:solidFill>
                <a:latin typeface="Garamond"/>
                <a:ea typeface="Garamond"/>
                <a:cs typeface="Garamond"/>
                <a:sym typeface="Garamond"/>
              </a:defRPr>
            </a:lvl4pPr>
            <a:lvl5pPr marL="0" indent="1828800">
              <a:buSzTx/>
              <a:buFontTx/>
              <a:buNone/>
              <a:defRPr sz="2400">
                <a:solidFill>
                  <a:srgbClr val="5D6461"/>
                </a:solidFill>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390020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Two Content">
    <p:spTree>
      <p:nvGrpSpPr>
        <p:cNvPr id="1" name=""/>
        <p:cNvGrpSpPr/>
        <p:nvPr/>
      </p:nvGrpSpPr>
      <p:grpSpPr>
        <a:xfrm>
          <a:off x="0" y="0"/>
          <a:ext cx="0" cy="0"/>
          <a:chOff x="0" y="0"/>
          <a:chExt cx="0" cy="0"/>
        </a:xfrm>
      </p:grpSpPr>
      <p:pic>
        <p:nvPicPr>
          <p:cNvPr id="61" name="Picture 8" descr="Picture 8"/>
          <p:cNvPicPr>
            <a:picLocks noChangeAspect="1"/>
          </p:cNvPicPr>
          <p:nvPr/>
        </p:nvPicPr>
        <p:blipFill>
          <a:blip r:embed="rId2"/>
          <a:stretch>
            <a:fillRect/>
          </a:stretch>
        </p:blipFill>
        <p:spPr>
          <a:xfrm>
            <a:off x="534349" y="5508433"/>
            <a:ext cx="2129035" cy="842743"/>
          </a:xfrm>
          <a:prstGeom prst="rect">
            <a:avLst/>
          </a:prstGeom>
          <a:ln w="12700">
            <a:miter lim="400000"/>
          </a:ln>
        </p:spPr>
      </p:pic>
      <p:sp>
        <p:nvSpPr>
          <p:cNvPr id="62" name="Title Text"/>
          <p:cNvSpPr txBox="1">
            <a:spLocks noGrp="1"/>
          </p:cNvSpPr>
          <p:nvPr>
            <p:ph type="title" hasCustomPrompt="1"/>
          </p:nvPr>
        </p:nvSpPr>
        <p:spPr>
          <a:prstGeom prst="rect">
            <a:avLst/>
          </a:prstGeom>
        </p:spPr>
        <p:txBody>
          <a:bodyPr/>
          <a:lstStyle/>
          <a:p>
            <a:r>
              <a:rPr lang="en-US"/>
              <a:t> </a:t>
            </a:r>
            <a:r>
              <a:t>Title Text</a:t>
            </a:r>
          </a:p>
        </p:txBody>
      </p:sp>
      <p:sp>
        <p:nvSpPr>
          <p:cNvPr id="63"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551657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20"/>
          <a:stretch>
            <a:fillRect/>
          </a:stretch>
        </p:blipFill>
        <p:spPr>
          <a:xfrm>
            <a:off x="485115" y="5466081"/>
            <a:ext cx="2909204" cy="1151560"/>
          </a:xfrm>
          <a:prstGeom prst="rect">
            <a:avLst/>
          </a:prstGeom>
          <a:ln w="12700">
            <a:miter lim="400000"/>
          </a:ln>
        </p:spPr>
      </p:pic>
      <p:sp>
        <p:nvSpPr>
          <p:cNvPr id="3" name="Title Text"/>
          <p:cNvSpPr txBox="1">
            <a:spLocks noGrp="1"/>
          </p:cNvSpPr>
          <p:nvPr>
            <p:ph type="title"/>
          </p:nvPr>
        </p:nvSpPr>
        <p:spPr>
          <a:xfrm>
            <a:off x="661657" y="365125"/>
            <a:ext cx="10692143"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rPr lang="en-US"/>
              <a:t> </a:t>
            </a:r>
            <a:r>
              <a:t>Title Text</a:t>
            </a:r>
          </a:p>
        </p:txBody>
      </p:sp>
      <p:sp>
        <p:nvSpPr>
          <p:cNvPr id="4" name="Body Level One…"/>
          <p:cNvSpPr txBox="1">
            <a:spLocks noGrp="1"/>
          </p:cNvSpPr>
          <p:nvPr>
            <p:ph type="body" idx="1"/>
          </p:nvPr>
        </p:nvSpPr>
        <p:spPr>
          <a:xfrm>
            <a:off x="661657" y="1621922"/>
            <a:ext cx="10515601"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094271" y="6419277"/>
            <a:ext cx="259530" cy="239271"/>
          </a:xfrm>
          <a:prstGeom prst="rect">
            <a:avLst/>
          </a:prstGeom>
          <a:ln w="12700">
            <a:miter lim="400000"/>
          </a:ln>
        </p:spPr>
        <p:txBody>
          <a:bodyPr wrap="none" lIns="45719" rIns="45719" anchor="ctr">
            <a:spAutoFit/>
          </a:bodyPr>
          <a:lstStyle>
            <a:lvl1pPr algn="r">
              <a:defRPr sz="1100">
                <a:solidFill>
                  <a:srgbClr val="5D6461"/>
                </a:solidFill>
              </a:defRPr>
            </a:lvl1pPr>
          </a:lstStyle>
          <a:p>
            <a:fld id="{86CB4B4D-7CA3-9044-876B-883B54F8677D}" type="slidenum">
              <a:t>‹#›</a:t>
            </a:fld>
            <a:endParaRPr/>
          </a:p>
        </p:txBody>
      </p:sp>
    </p:spTree>
    <p:extLst>
      <p:ext uri="{BB962C8B-B14F-4D97-AF65-F5344CB8AC3E}">
        <p14:creationId xmlns:p14="http://schemas.microsoft.com/office/powerpoint/2010/main" val="42368235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8" r:id="rId3"/>
    <p:sldLayoutId id="2147483679" r:id="rId4"/>
    <p:sldLayoutId id="2147483665" r:id="rId5"/>
    <p:sldLayoutId id="2147483677"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61" r:id="rId1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14"/>
          <a:stretch>
            <a:fillRect/>
          </a:stretch>
        </p:blipFill>
        <p:spPr>
          <a:xfrm>
            <a:off x="242324" y="5696169"/>
            <a:ext cx="2129035" cy="842743"/>
          </a:xfrm>
          <a:prstGeom prst="rect">
            <a:avLst/>
          </a:prstGeom>
          <a:ln w="12700">
            <a:miter lim="400000"/>
          </a:ln>
        </p:spPr>
      </p:pic>
      <p:sp>
        <p:nvSpPr>
          <p:cNvPr id="3"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661657" y="1621922"/>
            <a:ext cx="10515601"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9743440" y="6169580"/>
            <a:ext cx="1610360" cy="738664"/>
          </a:xfrm>
          <a:prstGeom prst="rect">
            <a:avLst/>
          </a:prstGeom>
          <a:ln w="12700">
            <a:miter lim="400000"/>
          </a:ln>
        </p:spPr>
        <p:txBody>
          <a:bodyPr wrap="square" lIns="45719" rIns="45719" anchor="ctr">
            <a:spAutoFit/>
          </a:bodyPr>
          <a:lstStyle>
            <a:lvl1pPr algn="r">
              <a:defRPr sz="1400" b="1">
                <a:solidFill>
                  <a:schemeClr val="tx1"/>
                </a:solidFill>
              </a:defRPr>
            </a:lvl1pPr>
          </a:lstStyle>
          <a:p>
            <a:r>
              <a:rPr lang="en-US" err="1">
                <a:latin typeface="Arial Narrow" panose="020B0604020202020204" pitchFamily="34" charset="0"/>
                <a:cs typeface="Arial Narrow" panose="020B0604020202020204" pitchFamily="34" charset="0"/>
              </a:rPr>
              <a:t>mhponline.org</a:t>
            </a:r>
            <a:endParaRPr lang="en-US">
              <a:latin typeface="Arial Narrow" panose="020B0604020202020204" pitchFamily="34" charset="0"/>
              <a:cs typeface="Arial Narrow" panose="020B0604020202020204" pitchFamily="34" charset="0"/>
            </a:endParaRPr>
          </a:p>
          <a:p>
            <a:fld id="{86CB4B4D-7CA3-9044-876B-883B54F8677D}" type="slidenum">
              <a:rPr smtClean="0"/>
              <a:pPr/>
              <a:t>‹#›</a:t>
            </a:fld>
            <a:endParaRPr/>
          </a:p>
          <a:p>
            <a:endParaRPr/>
          </a:p>
        </p:txBody>
      </p:sp>
      <p:sp>
        <p:nvSpPr>
          <p:cNvPr id="6" name="Footer Placeholder 5">
            <a:extLst>
              <a:ext uri="{FF2B5EF4-FFF2-40B4-BE49-F238E27FC236}">
                <a16:creationId xmlns:a16="http://schemas.microsoft.com/office/drawing/2014/main" id="{C0D608C7-643E-AF41-AF4E-81A1EAA5F5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latin typeface="Arial Narrow" panose="020B0604020202020204" pitchFamily="34" charset="0"/>
                <a:cs typeface="Arial Narrow" panose="020B0604020202020204" pitchFamily="34" charset="0"/>
              </a:rPr>
              <a:t>mhponline.org</a:t>
            </a:r>
            <a:endParaRPr lang="en-US">
              <a:latin typeface="Arial Narrow" panose="020B0604020202020204" pitchFamily="34" charset="0"/>
              <a:cs typeface="Arial Narrow" panose="020B0604020202020204" pitchFamily="34" charset="0"/>
            </a:endParaRPr>
          </a:p>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9B3433"/>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6.xml"/><Relationship Id="rId7" Type="http://schemas.openxmlformats.org/officeDocument/2006/relationships/image" Target="../media/image2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notesSlide" Target="../notesSlides/notesSlide9.xm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hyperlink" Target="mailto:info@mhponline.org" TargetMode="Externa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657A26FE-8786-1E60-285C-A3F277CCDCF0}"/>
              </a:ext>
            </a:extLst>
          </p:cNvPr>
          <p:cNvPicPr>
            <a:picLocks noChangeAspect="1"/>
          </p:cNvPicPr>
          <p:nvPr/>
        </p:nvPicPr>
        <p:blipFill>
          <a:blip r:embed="rId3"/>
          <a:stretch>
            <a:fillRect/>
          </a:stretch>
        </p:blipFill>
        <p:spPr>
          <a:xfrm>
            <a:off x="1389693" y="824636"/>
            <a:ext cx="8994384" cy="3584526"/>
          </a:xfrm>
          <a:prstGeom prst="rect">
            <a:avLst/>
          </a:prstGeom>
        </p:spPr>
      </p:pic>
      <p:sp>
        <p:nvSpPr>
          <p:cNvPr id="4" name="Title 1">
            <a:extLst>
              <a:ext uri="{FF2B5EF4-FFF2-40B4-BE49-F238E27FC236}">
                <a16:creationId xmlns:a16="http://schemas.microsoft.com/office/drawing/2014/main" id="{9CB4FEBB-F65A-384E-9B44-3D6824D61492}"/>
              </a:ext>
            </a:extLst>
          </p:cNvPr>
          <p:cNvSpPr txBox="1">
            <a:spLocks/>
          </p:cNvSpPr>
          <p:nvPr/>
        </p:nvSpPr>
        <p:spPr>
          <a:xfrm>
            <a:off x="6096000" y="4819389"/>
            <a:ext cx="8659257" cy="180373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a:solidFill>
                  <a:srgbClr val="C35235"/>
                </a:solidFill>
                <a:latin typeface="Arial"/>
                <a:cs typeface="Arial"/>
              </a:rPr>
              <a:t>Housing Finance and Policy Committee</a:t>
            </a:r>
          </a:p>
          <a:p>
            <a:pPr algn="l"/>
            <a:r>
              <a:rPr lang="en-US" sz="1800">
                <a:solidFill>
                  <a:srgbClr val="4F2E77"/>
                </a:solidFill>
                <a:latin typeface="Arial"/>
                <a:cs typeface="Arial"/>
              </a:rPr>
              <a:t>January 10, 2023</a:t>
            </a:r>
            <a:endParaRPr lang="en-US" sz="1800">
              <a:solidFill>
                <a:srgbClr val="4F2E77"/>
              </a:solidFill>
              <a:latin typeface="Arial" panose="020B0604020202020204" pitchFamily="34" charset="0"/>
              <a:cs typeface="Arial" panose="020B0604020202020204" pitchFamily="34" charset="0"/>
            </a:endParaRPr>
          </a:p>
          <a:p>
            <a:pPr algn="l"/>
            <a:endParaRPr lang="en-US" sz="1800">
              <a:solidFill>
                <a:srgbClr val="4F2E77"/>
              </a:solidFill>
              <a:latin typeface="Arial"/>
              <a:cs typeface="Arial"/>
            </a:endParaRPr>
          </a:p>
          <a:p>
            <a:pPr algn="l"/>
            <a:r>
              <a:rPr lang="en-US" sz="1800">
                <a:solidFill>
                  <a:srgbClr val="4F2E77"/>
                </a:solidFill>
                <a:latin typeface="Arial"/>
                <a:cs typeface="Arial"/>
              </a:rPr>
              <a:t>Anne Mavity</a:t>
            </a:r>
            <a:endParaRPr lang="en-US" sz="1800">
              <a:solidFill>
                <a:srgbClr val="4F2E77"/>
              </a:solidFill>
              <a:latin typeface="Arial" panose="020B0604020202020204" pitchFamily="34" charset="0"/>
              <a:cs typeface="Arial" panose="020B0604020202020204" pitchFamily="34" charset="0"/>
            </a:endParaRPr>
          </a:p>
          <a:p>
            <a:pPr algn="l"/>
            <a:r>
              <a:rPr lang="en-US" sz="1800">
                <a:solidFill>
                  <a:srgbClr val="4F2E77"/>
                </a:solidFill>
                <a:latin typeface="Arial"/>
                <a:cs typeface="Arial"/>
              </a:rPr>
              <a:t>Executive Director</a:t>
            </a:r>
            <a:endParaRPr lang="en-US" sz="1800">
              <a:solidFill>
                <a:srgbClr val="4F2E77"/>
              </a:solidFill>
              <a:latin typeface="Arial" panose="020B0604020202020204" pitchFamily="34" charset="0"/>
              <a:cs typeface="Arial" panose="020B0604020202020204" pitchFamily="34" charset="0"/>
            </a:endParaRPr>
          </a:p>
          <a:p>
            <a:pPr algn="l"/>
            <a:r>
              <a:rPr lang="en-US" sz="1800">
                <a:solidFill>
                  <a:srgbClr val="4F2E77"/>
                </a:solidFill>
                <a:latin typeface="Arial"/>
                <a:cs typeface="Arial"/>
              </a:rPr>
              <a:t>Minnesota Housing Partnership</a:t>
            </a:r>
          </a:p>
        </p:txBody>
      </p:sp>
    </p:spTree>
    <p:extLst>
      <p:ext uri="{BB962C8B-B14F-4D97-AF65-F5344CB8AC3E}">
        <p14:creationId xmlns:p14="http://schemas.microsoft.com/office/powerpoint/2010/main" val="101113301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92F8-86EC-B303-80A4-1CFA73CA93E9}"/>
              </a:ext>
            </a:extLst>
          </p:cNvPr>
          <p:cNvSpPr>
            <a:spLocks noGrp="1"/>
          </p:cNvSpPr>
          <p:nvPr>
            <p:ph type="title"/>
          </p:nvPr>
        </p:nvSpPr>
        <p:spPr/>
        <p:txBody>
          <a:bodyPr>
            <a:normAutofit/>
          </a:bodyPr>
          <a:lstStyle/>
          <a:p>
            <a:r>
              <a:rPr lang="en-US"/>
              <a:t>  We are Paying More than We Can Afford</a:t>
            </a:r>
          </a:p>
        </p:txBody>
      </p:sp>
      <p:pic>
        <p:nvPicPr>
          <p:cNvPr id="4" name="Picture 3">
            <a:extLst>
              <a:ext uri="{FF2B5EF4-FFF2-40B4-BE49-F238E27FC236}">
                <a16:creationId xmlns:a16="http://schemas.microsoft.com/office/drawing/2014/main" id="{6246509F-C444-E63B-08FD-9674927415A5}"/>
              </a:ext>
            </a:extLst>
          </p:cNvPr>
          <p:cNvPicPr>
            <a:picLocks noChangeAspect="1"/>
          </p:cNvPicPr>
          <p:nvPr/>
        </p:nvPicPr>
        <p:blipFill>
          <a:blip r:embed="rId3"/>
          <a:srcRect/>
          <a:stretch/>
        </p:blipFill>
        <p:spPr>
          <a:xfrm>
            <a:off x="1295239" y="2591103"/>
            <a:ext cx="9369695" cy="2833959"/>
          </a:xfrm>
          <a:prstGeom prst="rect">
            <a:avLst/>
          </a:prstGeom>
        </p:spPr>
      </p:pic>
      <p:sp>
        <p:nvSpPr>
          <p:cNvPr id="3" name="TextBox 2">
            <a:extLst>
              <a:ext uri="{FF2B5EF4-FFF2-40B4-BE49-F238E27FC236}">
                <a16:creationId xmlns:a16="http://schemas.microsoft.com/office/drawing/2014/main" id="{47EB798E-0DD4-50CC-D93F-CBA7D9494F24}"/>
              </a:ext>
            </a:extLst>
          </p:cNvPr>
          <p:cNvSpPr txBox="1"/>
          <p:nvPr/>
        </p:nvSpPr>
        <p:spPr>
          <a:xfrm>
            <a:off x="776654" y="1369813"/>
            <a:ext cx="1092004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800">
                <a:solidFill>
                  <a:srgbClr val="0A5475"/>
                </a:solidFill>
                <a:latin typeface="Roboto"/>
              </a:rPr>
              <a:t> </a:t>
            </a:r>
            <a:r>
              <a:rPr lang="en-US" sz="2800">
                <a:solidFill>
                  <a:srgbClr val="0A5475"/>
                </a:solidFill>
                <a:effectLst/>
                <a:latin typeface="Roboto"/>
              </a:rPr>
              <a:t>Minnesota Renters Experiencing Cost Burden</a:t>
            </a:r>
            <a:r>
              <a:rPr lang="en-US" sz="2800">
                <a:solidFill>
                  <a:srgbClr val="0A5475"/>
                </a:solidFill>
                <a:latin typeface="Roboto"/>
              </a:rPr>
              <a:t> </a:t>
            </a:r>
            <a:endParaRPr lang="en-US" sz="2800">
              <a:solidFill>
                <a:srgbClr val="0A5475"/>
              </a:solidFill>
              <a:effectLst/>
              <a:latin typeface="Roboto" panose="02000000000000000000" pitchFamily="2" charset="0"/>
            </a:endParaRPr>
          </a:p>
        </p:txBody>
      </p:sp>
    </p:spTree>
    <p:extLst>
      <p:ext uri="{BB962C8B-B14F-4D97-AF65-F5344CB8AC3E}">
        <p14:creationId xmlns:p14="http://schemas.microsoft.com/office/powerpoint/2010/main" val="143980289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92F8-86EC-B303-80A4-1CFA73CA93E9}"/>
              </a:ext>
            </a:extLst>
          </p:cNvPr>
          <p:cNvSpPr>
            <a:spLocks noGrp="1"/>
          </p:cNvSpPr>
          <p:nvPr>
            <p:ph type="title"/>
          </p:nvPr>
        </p:nvSpPr>
        <p:spPr/>
        <p:txBody>
          <a:bodyPr lIns="45719" tIns="45720" rIns="45719" bIns="45720" anchor="ctr">
            <a:normAutofit/>
          </a:bodyPr>
          <a:lstStyle/>
          <a:p>
            <a:r>
              <a:rPr lang="en-US"/>
              <a:t>     Rising Energy Prices Restrict Spending</a:t>
            </a:r>
          </a:p>
        </p:txBody>
      </p:sp>
      <p:pic>
        <p:nvPicPr>
          <p:cNvPr id="4" name="Picture 3">
            <a:extLst>
              <a:ext uri="{FF2B5EF4-FFF2-40B4-BE49-F238E27FC236}">
                <a16:creationId xmlns:a16="http://schemas.microsoft.com/office/drawing/2014/main" id="{6246509F-C444-E63B-08FD-9674927415A5}"/>
              </a:ext>
            </a:extLst>
          </p:cNvPr>
          <p:cNvPicPr>
            <a:picLocks noChangeAspect="1"/>
          </p:cNvPicPr>
          <p:nvPr/>
        </p:nvPicPr>
        <p:blipFill rotWithShape="1">
          <a:blip r:embed="rId3"/>
          <a:srcRect r="19002" b="44079"/>
          <a:stretch/>
        </p:blipFill>
        <p:spPr>
          <a:xfrm>
            <a:off x="6343825" y="3111965"/>
            <a:ext cx="4465428" cy="1770784"/>
          </a:xfrm>
          <a:prstGeom prst="rect">
            <a:avLst/>
          </a:prstGeom>
        </p:spPr>
      </p:pic>
      <p:sp>
        <p:nvSpPr>
          <p:cNvPr id="5" name="TextBox 4">
            <a:extLst>
              <a:ext uri="{FF2B5EF4-FFF2-40B4-BE49-F238E27FC236}">
                <a16:creationId xmlns:a16="http://schemas.microsoft.com/office/drawing/2014/main" id="{BE081684-9482-96CD-6B69-41DB62702327}"/>
              </a:ext>
            </a:extLst>
          </p:cNvPr>
          <p:cNvSpPr txBox="1"/>
          <p:nvPr/>
        </p:nvSpPr>
        <p:spPr>
          <a:xfrm>
            <a:off x="6212889" y="1571640"/>
            <a:ext cx="2952022"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a:solidFill>
                  <a:srgbClr val="0A5475"/>
                </a:solidFill>
                <a:effectLst/>
                <a:latin typeface="Roboto" panose="02000000000000000000" pitchFamily="2" charset="0"/>
              </a:rPr>
              <a:t>Severe Energy Cost Burden</a:t>
            </a:r>
          </a:p>
        </p:txBody>
      </p:sp>
      <p:pic>
        <p:nvPicPr>
          <p:cNvPr id="7" name="Picture 6" descr="Map&#10;&#10;Description automatically generated">
            <a:extLst>
              <a:ext uri="{FF2B5EF4-FFF2-40B4-BE49-F238E27FC236}">
                <a16:creationId xmlns:a16="http://schemas.microsoft.com/office/drawing/2014/main" id="{B3C950BD-47EC-4010-B94D-86C654955B5D}"/>
              </a:ext>
            </a:extLst>
          </p:cNvPr>
          <p:cNvPicPr>
            <a:picLocks noChangeAspect="1"/>
          </p:cNvPicPr>
          <p:nvPr/>
        </p:nvPicPr>
        <p:blipFill>
          <a:blip r:embed="rId4"/>
          <a:stretch>
            <a:fillRect/>
          </a:stretch>
        </p:blipFill>
        <p:spPr>
          <a:xfrm>
            <a:off x="699723" y="1150691"/>
            <a:ext cx="4258406" cy="5507313"/>
          </a:xfrm>
          <a:prstGeom prst="rect">
            <a:avLst/>
          </a:prstGeom>
        </p:spPr>
      </p:pic>
      <p:pic>
        <p:nvPicPr>
          <p:cNvPr id="3" name="Picture 7" descr="A picture containing outdoor, building, sky, house&#10;&#10;Description automatically generated">
            <a:extLst>
              <a:ext uri="{FF2B5EF4-FFF2-40B4-BE49-F238E27FC236}">
                <a16:creationId xmlns:a16="http://schemas.microsoft.com/office/drawing/2014/main" id="{80D6A047-AA2C-11DE-3538-293F01DF06AE}"/>
              </a:ext>
            </a:extLst>
          </p:cNvPr>
          <p:cNvPicPr>
            <a:picLocks noChangeAspect="1"/>
          </p:cNvPicPr>
          <p:nvPr/>
        </p:nvPicPr>
        <p:blipFill>
          <a:blip r:embed="rId5"/>
          <a:stretch>
            <a:fillRect/>
          </a:stretch>
        </p:blipFill>
        <p:spPr>
          <a:xfrm>
            <a:off x="9860372" y="1500956"/>
            <a:ext cx="1590675" cy="2381250"/>
          </a:xfrm>
          <a:prstGeom prst="rect">
            <a:avLst/>
          </a:prstGeom>
        </p:spPr>
      </p:pic>
    </p:spTree>
    <p:extLst>
      <p:ext uri="{BB962C8B-B14F-4D97-AF65-F5344CB8AC3E}">
        <p14:creationId xmlns:p14="http://schemas.microsoft.com/office/powerpoint/2010/main" val="113063951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EE82F09-D2CA-AF7E-6A25-0E07D38E1A7E}"/>
              </a:ext>
            </a:extLst>
          </p:cNvPr>
          <p:cNvSpPr txBox="1"/>
          <p:nvPr/>
        </p:nvSpPr>
        <p:spPr>
          <a:xfrm>
            <a:off x="275064" y="1118562"/>
            <a:ext cx="3460651" cy="5693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800">
                <a:solidFill>
                  <a:srgbClr val="3A6478"/>
                </a:solidFill>
                <a:effectLst/>
                <a:latin typeface="Arial"/>
              </a:rPr>
              <a:t>On a single night in </a:t>
            </a:r>
            <a:r>
              <a:rPr lang="en-US" sz="2800">
                <a:solidFill>
                  <a:srgbClr val="3A6478"/>
                </a:solidFill>
                <a:latin typeface="Arial"/>
              </a:rPr>
              <a:t>Minnesota, </a:t>
            </a:r>
            <a:endParaRPr lang="en-US">
              <a:solidFill>
                <a:srgbClr val="3A6378"/>
              </a:solidFill>
              <a:latin typeface="Arial"/>
            </a:endParaRPr>
          </a:p>
          <a:p>
            <a:r>
              <a:rPr lang="en-US" sz="2800">
                <a:solidFill>
                  <a:srgbClr val="3A6478"/>
                </a:solidFill>
                <a:latin typeface="Arial"/>
              </a:rPr>
              <a:t>January </a:t>
            </a:r>
            <a:r>
              <a:rPr lang="en-US" sz="2800">
                <a:solidFill>
                  <a:srgbClr val="3A6478"/>
                </a:solidFill>
                <a:effectLst/>
                <a:latin typeface="Arial"/>
              </a:rPr>
              <a:t>2022,</a:t>
            </a:r>
            <a:r>
              <a:rPr lang="en-US" sz="2800">
                <a:solidFill>
                  <a:srgbClr val="3A6478"/>
                </a:solidFill>
                <a:latin typeface="Arial"/>
              </a:rPr>
              <a:t> </a:t>
            </a:r>
            <a:endParaRPr lang="en-US">
              <a:latin typeface="Arial"/>
            </a:endParaRPr>
          </a:p>
          <a:p>
            <a:r>
              <a:rPr lang="en-US" sz="2800" b="1">
                <a:solidFill>
                  <a:srgbClr val="3A6478"/>
                </a:solidFill>
                <a:effectLst/>
                <a:latin typeface="Arial"/>
              </a:rPr>
              <a:t>7,917 people</a:t>
            </a:r>
            <a:r>
              <a:rPr lang="en-US" sz="2800">
                <a:solidFill>
                  <a:srgbClr val="3A6478"/>
                </a:solidFill>
                <a:latin typeface="Arial"/>
              </a:rPr>
              <a:t> </a:t>
            </a:r>
            <a:endParaRPr lang="en-US">
              <a:solidFill>
                <a:srgbClr val="3A6378"/>
              </a:solidFill>
              <a:latin typeface="Arial"/>
            </a:endParaRPr>
          </a:p>
          <a:p>
            <a:r>
              <a:rPr lang="en-US" sz="2800">
                <a:solidFill>
                  <a:srgbClr val="3A6478"/>
                </a:solidFill>
                <a:latin typeface="Arial"/>
              </a:rPr>
              <a:t>had no place</a:t>
            </a:r>
          </a:p>
          <a:p>
            <a:r>
              <a:rPr lang="en-US" sz="2800">
                <a:solidFill>
                  <a:srgbClr val="3A6478"/>
                </a:solidFill>
                <a:latin typeface="Arial"/>
              </a:rPr>
              <a:t>to call home</a:t>
            </a:r>
            <a:r>
              <a:rPr lang="en-US" sz="2800">
                <a:solidFill>
                  <a:srgbClr val="3A6478"/>
                </a:solidFill>
                <a:effectLst/>
                <a:latin typeface="Arial"/>
              </a:rPr>
              <a:t>.</a:t>
            </a:r>
            <a:r>
              <a:rPr lang="en-US" sz="2800">
                <a:solidFill>
                  <a:srgbClr val="3A6478"/>
                </a:solidFill>
                <a:latin typeface="Arial"/>
              </a:rPr>
              <a:t> </a:t>
            </a:r>
            <a:endParaRPr lang="en-US">
              <a:latin typeface="Arial"/>
            </a:endParaRPr>
          </a:p>
          <a:p>
            <a:endParaRPr lang="en-US" sz="2800">
              <a:solidFill>
                <a:srgbClr val="3A6478"/>
              </a:solidFill>
              <a:latin typeface="Arial"/>
            </a:endParaRPr>
          </a:p>
          <a:p>
            <a:r>
              <a:rPr lang="en-US" sz="2800">
                <a:solidFill>
                  <a:srgbClr val="3A6478"/>
                </a:solidFill>
                <a:latin typeface="Arial"/>
              </a:rPr>
              <a:t>That means about </a:t>
            </a:r>
            <a:r>
              <a:rPr lang="en-US" sz="2800" b="1">
                <a:solidFill>
                  <a:srgbClr val="3A6478"/>
                </a:solidFill>
                <a:latin typeface="Arial"/>
              </a:rPr>
              <a:t>20,000 people are unhoused in MN</a:t>
            </a:r>
            <a:r>
              <a:rPr lang="en-US" sz="2800">
                <a:solidFill>
                  <a:srgbClr val="3A6478"/>
                </a:solidFill>
                <a:latin typeface="Arial"/>
              </a:rPr>
              <a:t> every year.</a:t>
            </a:r>
          </a:p>
          <a:p>
            <a:r>
              <a:rPr lang="en-US" sz="2800">
                <a:solidFill>
                  <a:srgbClr val="3A6478"/>
                </a:solidFill>
                <a:latin typeface="Arial"/>
              </a:rPr>
              <a:t>Nearly half </a:t>
            </a:r>
            <a:r>
              <a:rPr lang="en-US" sz="2800">
                <a:solidFill>
                  <a:srgbClr val="3A6478"/>
                </a:solidFill>
                <a:effectLst/>
                <a:latin typeface="Arial"/>
              </a:rPr>
              <a:t>of those were children.</a:t>
            </a:r>
            <a:r>
              <a:rPr lang="en-US" sz="2800">
                <a:solidFill>
                  <a:srgbClr val="3A6478"/>
                </a:solidFill>
                <a:latin typeface="Arial"/>
              </a:rPr>
              <a:t> </a:t>
            </a:r>
            <a:endParaRPr lang="en-US">
              <a:latin typeface="Arial"/>
            </a:endParaRPr>
          </a:p>
        </p:txBody>
      </p:sp>
      <p:sp>
        <p:nvSpPr>
          <p:cNvPr id="10" name="Title 1">
            <a:extLst>
              <a:ext uri="{FF2B5EF4-FFF2-40B4-BE49-F238E27FC236}">
                <a16:creationId xmlns:a16="http://schemas.microsoft.com/office/drawing/2014/main" id="{143A52BF-13EE-5A4D-92DA-8AF75CBD78D7}"/>
              </a:ext>
            </a:extLst>
          </p:cNvPr>
          <p:cNvSpPr txBox="1">
            <a:spLocks/>
          </p:cNvSpPr>
          <p:nvPr/>
        </p:nvSpPr>
        <p:spPr>
          <a:xfrm>
            <a:off x="0" y="0"/>
            <a:ext cx="12191999" cy="1078665"/>
          </a:xfrm>
          <a:prstGeom prst="rect">
            <a:avLst/>
          </a:prstGeom>
          <a:solidFill>
            <a:srgbClr val="9B343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FFFFF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9pPr>
          </a:lstStyle>
          <a:p>
            <a:r>
              <a:rPr lang="en-US" kern="0"/>
              <a:t>   Housing Insecurity Leads to Houselessness</a:t>
            </a:r>
          </a:p>
        </p:txBody>
      </p:sp>
      <p:pic>
        <p:nvPicPr>
          <p:cNvPr id="3" name="Picture 2" descr="A picture containing person, outdoor, young, child&#10;&#10;Description automatically generated">
            <a:extLst>
              <a:ext uri="{FF2B5EF4-FFF2-40B4-BE49-F238E27FC236}">
                <a16:creationId xmlns:a16="http://schemas.microsoft.com/office/drawing/2014/main" id="{37A9EFD9-C64A-C9E0-581C-75F4A0CCA990}"/>
              </a:ext>
            </a:extLst>
          </p:cNvPr>
          <p:cNvPicPr>
            <a:picLocks noChangeAspect="1"/>
          </p:cNvPicPr>
          <p:nvPr/>
        </p:nvPicPr>
        <p:blipFill>
          <a:blip r:embed="rId3"/>
          <a:stretch>
            <a:fillRect/>
          </a:stretch>
        </p:blipFill>
        <p:spPr>
          <a:xfrm>
            <a:off x="3966063" y="1223890"/>
            <a:ext cx="7949272" cy="5282419"/>
          </a:xfrm>
          <a:prstGeom prst="rect">
            <a:avLst/>
          </a:prstGeom>
        </p:spPr>
      </p:pic>
    </p:spTree>
    <p:extLst>
      <p:ext uri="{BB962C8B-B14F-4D97-AF65-F5344CB8AC3E}">
        <p14:creationId xmlns:p14="http://schemas.microsoft.com/office/powerpoint/2010/main" val="5225806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13636-EE0C-22A0-EF38-EE98187B9952}"/>
              </a:ext>
            </a:extLst>
          </p:cNvPr>
          <p:cNvSpPr>
            <a:spLocks noGrp="1"/>
          </p:cNvSpPr>
          <p:nvPr>
            <p:ph type="title"/>
          </p:nvPr>
        </p:nvSpPr>
        <p:spPr/>
        <p:txBody>
          <a:bodyPr lIns="45719" tIns="45720" rIns="45719" bIns="45720" anchor="ctr">
            <a:normAutofit/>
          </a:bodyPr>
          <a:lstStyle/>
          <a:p>
            <a:r>
              <a:rPr lang="en-US"/>
              <a:t>  Shelters save lives....</a:t>
            </a:r>
          </a:p>
        </p:txBody>
      </p:sp>
      <p:sp>
        <p:nvSpPr>
          <p:cNvPr id="3" name="TextBox 2">
            <a:extLst>
              <a:ext uri="{FF2B5EF4-FFF2-40B4-BE49-F238E27FC236}">
                <a16:creationId xmlns:a16="http://schemas.microsoft.com/office/drawing/2014/main" id="{867E6812-A78B-0F18-C7B4-E17573DEC829}"/>
              </a:ext>
            </a:extLst>
          </p:cNvPr>
          <p:cNvSpPr txBox="1"/>
          <p:nvPr/>
        </p:nvSpPr>
        <p:spPr>
          <a:xfrm>
            <a:off x="2072617" y="1305613"/>
            <a:ext cx="910441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4800" b="1">
                <a:solidFill>
                  <a:srgbClr val="3A6378"/>
                </a:solidFill>
                <a:latin typeface="+mj-lt"/>
                <a:ea typeface="+mj-ea"/>
                <a:cs typeface="+mj-cs"/>
              </a:rPr>
              <a:t>Housing ends homelessness</a:t>
            </a:r>
            <a:endParaRPr kumimoji="0" lang="en-US" sz="4800" b="1" i="0" u="none" strike="noStrike" cap="none" spc="0" normalizeH="0" baseline="0">
              <a:ln>
                <a:noFill/>
              </a:ln>
              <a:solidFill>
                <a:srgbClr val="3A6378"/>
              </a:solidFill>
              <a:effectLst/>
              <a:uFillTx/>
              <a:latin typeface="+mj-lt"/>
              <a:ea typeface="+mj-ea"/>
              <a:cs typeface="+mj-cs"/>
              <a:sym typeface="Arial"/>
            </a:endParaRPr>
          </a:p>
        </p:txBody>
      </p:sp>
      <p:pic>
        <p:nvPicPr>
          <p:cNvPr id="5" name="Picture 5">
            <a:extLst>
              <a:ext uri="{FF2B5EF4-FFF2-40B4-BE49-F238E27FC236}">
                <a16:creationId xmlns:a16="http://schemas.microsoft.com/office/drawing/2014/main" id="{0ABD84BE-FE74-2E6C-007D-EF085E4D7975}"/>
              </a:ext>
            </a:extLst>
          </p:cNvPr>
          <p:cNvPicPr>
            <a:picLocks noChangeAspect="1"/>
          </p:cNvPicPr>
          <p:nvPr/>
        </p:nvPicPr>
        <p:blipFill>
          <a:blip r:embed="rId2"/>
          <a:stretch>
            <a:fillRect/>
          </a:stretch>
        </p:blipFill>
        <p:spPr>
          <a:xfrm>
            <a:off x="2510809" y="2132863"/>
            <a:ext cx="6747425" cy="3780105"/>
          </a:xfrm>
          <a:prstGeom prst="rect">
            <a:avLst/>
          </a:prstGeom>
        </p:spPr>
      </p:pic>
    </p:spTree>
    <p:extLst>
      <p:ext uri="{BB962C8B-B14F-4D97-AF65-F5344CB8AC3E}">
        <p14:creationId xmlns:p14="http://schemas.microsoft.com/office/powerpoint/2010/main" val="390796065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A64FB4-1757-4BE0-A7BB-61ADE17BE651}"/>
              </a:ext>
            </a:extLst>
          </p:cNvPr>
          <p:cNvGraphicFramePr>
            <a:graphicFrameLocks noChangeAspect="1"/>
          </p:cNvGraphicFramePr>
          <p:nvPr>
            <p:custDataLst>
              <p:tags r:id="rId1"/>
            </p:custDataLst>
          </p:nvPr>
        </p:nvGraphicFramePr>
        <p:xfrm>
          <a:off x="1525284" y="858467"/>
          <a:ext cx="1215" cy="1215"/>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5" name="Object 4" hidden="1">
                        <a:extLst>
                          <a:ext uri="{FF2B5EF4-FFF2-40B4-BE49-F238E27FC236}">
                            <a16:creationId xmlns:a16="http://schemas.microsoft.com/office/drawing/2014/main" id="{16A64FB4-1757-4BE0-A7BB-61ADE17BE651}"/>
                          </a:ext>
                        </a:extLst>
                      </p:cNvPr>
                      <p:cNvPicPr/>
                      <p:nvPr/>
                    </p:nvPicPr>
                    <p:blipFill>
                      <a:blip r:embed="rId6"/>
                      <a:stretch>
                        <a:fillRect/>
                      </a:stretch>
                    </p:blipFill>
                    <p:spPr>
                      <a:xfrm>
                        <a:off x="1525284" y="858467"/>
                        <a:ext cx="1215" cy="1215"/>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B7027F4-F877-4F0C-A9C2-6F2768C51ABC}"/>
              </a:ext>
            </a:extLst>
          </p:cNvPr>
          <p:cNvSpPr/>
          <p:nvPr>
            <p:custDataLst>
              <p:tags r:id="rId2"/>
            </p:custDataLst>
          </p:nvPr>
        </p:nvSpPr>
        <p:spPr>
          <a:xfrm>
            <a:off x="1524068" y="857252"/>
            <a:ext cx="121481" cy="12148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449">
              <a:solidFill>
                <a:schemeClr val="tx1"/>
              </a:solidFill>
              <a:latin typeface="Oswald Regular" panose="02000503000000000000" pitchFamily="2" charset="0"/>
              <a:ea typeface="+mj-ea"/>
              <a:cs typeface="Arial" panose="020B0604020202020204" pitchFamily="34" charset="0"/>
              <a:sym typeface="Oswald Regular" panose="02000503000000000000" pitchFamily="2" charset="0"/>
            </a:endParaRPr>
          </a:p>
        </p:txBody>
      </p:sp>
      <p:sp>
        <p:nvSpPr>
          <p:cNvPr id="3" name="Title 2">
            <a:extLst>
              <a:ext uri="{FF2B5EF4-FFF2-40B4-BE49-F238E27FC236}">
                <a16:creationId xmlns:a16="http://schemas.microsoft.com/office/drawing/2014/main" id="{EBADC235-2B95-4704-A78A-664331017800}"/>
              </a:ext>
            </a:extLst>
          </p:cNvPr>
          <p:cNvSpPr>
            <a:spLocks noGrp="1"/>
          </p:cNvSpPr>
          <p:nvPr>
            <p:ph type="title"/>
          </p:nvPr>
        </p:nvSpPr>
        <p:spPr>
          <a:xfrm>
            <a:off x="1023125" y="379726"/>
            <a:ext cx="9900689" cy="1537129"/>
          </a:xfrm>
        </p:spPr>
        <p:txBody>
          <a:bodyPr>
            <a:noAutofit/>
          </a:bodyPr>
          <a:lstStyle/>
          <a:p>
            <a:pPr algn="ctr" defTabSz="685797"/>
            <a:r>
              <a:rPr lang="en-US" sz="3200" b="1">
                <a:latin typeface="Arial" panose="020B0604020202020204" pitchFamily="34" charset="0"/>
                <a:cs typeface="Arial" panose="020B0604020202020204" pitchFamily="34" charset="0"/>
              </a:rPr>
              <a:t>Racial disparities in housing, among the worst in the nation, caused by discrimination and past</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and present structural racism</a:t>
            </a:r>
          </a:p>
        </p:txBody>
      </p:sp>
      <p:sp>
        <p:nvSpPr>
          <p:cNvPr id="16" name="TextBox 15">
            <a:extLst>
              <a:ext uri="{FF2B5EF4-FFF2-40B4-BE49-F238E27FC236}">
                <a16:creationId xmlns:a16="http://schemas.microsoft.com/office/drawing/2014/main" id="{B6BEEF46-14EA-4D0C-837B-F8A6F19F01AA}"/>
              </a:ext>
            </a:extLst>
          </p:cNvPr>
          <p:cNvSpPr txBox="1">
            <a:spLocks/>
          </p:cNvSpPr>
          <p:nvPr/>
        </p:nvSpPr>
        <p:spPr>
          <a:xfrm>
            <a:off x="2229483" y="4695186"/>
            <a:ext cx="2108200" cy="847886"/>
          </a:xfrm>
          <a:prstGeom prst="rect">
            <a:avLst/>
          </a:prstGeom>
        </p:spPr>
        <p:txBody>
          <a:bodyPr vert="horz" wrap="square" lIns="0" tIns="0" rIns="0" bIns="0" rtlCol="0" anchor="t">
            <a:noAutofit/>
          </a:bodyPr>
          <a:lstStyle>
            <a:lvl1pPr marL="0" lvl="0" indent="0" defTabSz="895350" eaLnBrk="1" latinLnBrk="0" hangingPunct="1">
              <a:buClr>
                <a:schemeClr val="tx2"/>
              </a:buClr>
              <a:buSzPct val="100000"/>
              <a:defRPr baseline="0">
                <a:latin typeface="+mn-lt"/>
              </a:defRPr>
            </a:lvl1pPr>
            <a:lvl2pPr marL="193675" lvl="1" indent="-192088" defTabSz="895350" eaLnBrk="1" latinLnBrk="0" hangingPunct="1">
              <a:buClr>
                <a:schemeClr val="tx2"/>
              </a:buClr>
              <a:buSzPct val="125000"/>
              <a:buFont typeface="Arial" charset="0"/>
              <a:buChar char="▪"/>
              <a:defRPr baseline="0">
                <a:latin typeface="+mn-lt"/>
              </a:defRPr>
            </a:lvl2pPr>
            <a:lvl3pPr marL="457200" lvl="2" indent="-261938" defTabSz="895350" eaLnBrk="1" latinLnBrk="0" hangingPunct="1">
              <a:buClr>
                <a:schemeClr val="tx2"/>
              </a:buClr>
              <a:buSzPct val="120000"/>
              <a:buFont typeface="Arial" charset="0"/>
              <a:buChar char="–"/>
              <a:defRPr baseline="0">
                <a:latin typeface="+mn-lt"/>
              </a:defRPr>
            </a:lvl3pPr>
            <a:lvl4pPr marL="614363" lvl="3" indent="-155575" defTabSz="895350" eaLnBrk="1" latinLnBrk="0" hangingPunct="1">
              <a:buClr>
                <a:schemeClr val="tx2"/>
              </a:buClr>
              <a:buSzPct val="120000"/>
              <a:buFont typeface="Arial" charset="0"/>
              <a:buChar char="▫"/>
              <a:defRPr baseline="0">
                <a:latin typeface="+mn-lt"/>
              </a:defRPr>
            </a:lvl4pPr>
            <a:lvl5pPr marL="749808" lvl="4" indent="-130175" defTabSz="895350" eaLnBrk="1" latinLnBrk="0"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defTabSz="685142">
              <a:buClr>
                <a:srgbClr val="1B4B73"/>
              </a:buClr>
            </a:pPr>
            <a:r>
              <a:rPr lang="en-US" sz="1600">
                <a:latin typeface="+mj-lt"/>
                <a:ea typeface="Roboto" panose="02000000000000000000" pitchFamily="2" charset="0"/>
              </a:rPr>
              <a:t>People of color households are </a:t>
            </a:r>
            <a:r>
              <a:rPr lang="en-US" sz="1600" b="1">
                <a:latin typeface="+mj-lt"/>
                <a:ea typeface="Roboto" panose="02000000000000000000" pitchFamily="2" charset="0"/>
              </a:rPr>
              <a:t>half as likely</a:t>
            </a:r>
            <a:r>
              <a:rPr lang="en-US" sz="1600">
                <a:latin typeface="+mj-lt"/>
                <a:ea typeface="Roboto" panose="02000000000000000000" pitchFamily="2" charset="0"/>
              </a:rPr>
              <a:t> to own a home as </a:t>
            </a:r>
            <a:r>
              <a:rPr lang="en-US" sz="1600">
                <a:solidFill>
                  <a:schemeClr val="accent1"/>
                </a:solidFill>
                <a:latin typeface="+mj-lt"/>
                <a:ea typeface="Roboto" panose="02000000000000000000" pitchFamily="2" charset="0"/>
              </a:rPr>
              <a:t>white households</a:t>
            </a:r>
          </a:p>
        </p:txBody>
      </p:sp>
      <p:sp>
        <p:nvSpPr>
          <p:cNvPr id="18" name="TextBox 17">
            <a:extLst>
              <a:ext uri="{FF2B5EF4-FFF2-40B4-BE49-F238E27FC236}">
                <a16:creationId xmlns:a16="http://schemas.microsoft.com/office/drawing/2014/main" id="{E71F01B0-5FED-449C-8E1E-DEEF3305F7B9}"/>
              </a:ext>
            </a:extLst>
          </p:cNvPr>
          <p:cNvSpPr txBox="1">
            <a:spLocks/>
          </p:cNvSpPr>
          <p:nvPr/>
        </p:nvSpPr>
        <p:spPr>
          <a:xfrm>
            <a:off x="4806286" y="4709190"/>
            <a:ext cx="2579427" cy="1090773"/>
          </a:xfrm>
          <a:prstGeom prst="rect">
            <a:avLst/>
          </a:prstGeom>
        </p:spPr>
        <p:txBody>
          <a:bodyPr vert="horz" wrap="square" lIns="0" tIns="0" rIns="0" bIns="0" rtlCol="0" anchor="t">
            <a:noAutofit/>
          </a:bodyPr>
          <a:lstStyle>
            <a:lvl1pPr marL="0" lvl="0" indent="0" defTabSz="895350" eaLnBrk="1" latinLnBrk="0" hangingPunct="1">
              <a:buClr>
                <a:schemeClr val="tx2"/>
              </a:buClr>
              <a:buSzPct val="100000"/>
              <a:defRPr baseline="0">
                <a:latin typeface="+mn-lt"/>
              </a:defRPr>
            </a:lvl1pPr>
            <a:lvl2pPr marL="193675" lvl="1" indent="-192088" defTabSz="895350" eaLnBrk="1" latinLnBrk="0" hangingPunct="1">
              <a:buClr>
                <a:schemeClr val="tx2"/>
              </a:buClr>
              <a:buSzPct val="125000"/>
              <a:buFont typeface="Arial" charset="0"/>
              <a:buChar char="▪"/>
              <a:defRPr baseline="0">
                <a:latin typeface="+mn-lt"/>
              </a:defRPr>
            </a:lvl2pPr>
            <a:lvl3pPr marL="457200" lvl="2" indent="-261938" defTabSz="895350" eaLnBrk="1" latinLnBrk="0" hangingPunct="1">
              <a:buClr>
                <a:schemeClr val="tx2"/>
              </a:buClr>
              <a:buSzPct val="120000"/>
              <a:buFont typeface="Arial" charset="0"/>
              <a:buChar char="–"/>
              <a:defRPr baseline="0">
                <a:latin typeface="+mn-lt"/>
              </a:defRPr>
            </a:lvl3pPr>
            <a:lvl4pPr marL="614363" lvl="3" indent="-155575" defTabSz="895350" eaLnBrk="1" latinLnBrk="0" hangingPunct="1">
              <a:buClr>
                <a:schemeClr val="tx2"/>
              </a:buClr>
              <a:buSzPct val="120000"/>
              <a:buFont typeface="Arial" charset="0"/>
              <a:buChar char="▫"/>
              <a:defRPr baseline="0">
                <a:latin typeface="+mn-lt"/>
              </a:defRPr>
            </a:lvl4pPr>
            <a:lvl5pPr marL="749808" lvl="4" indent="-130175" defTabSz="895350" eaLnBrk="1" latinLnBrk="0"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defTabSz="685142">
              <a:buClr>
                <a:srgbClr val="1B4B73"/>
              </a:buClr>
            </a:pPr>
            <a:r>
              <a:rPr lang="en-US" sz="1600">
                <a:latin typeface="+mj-lt"/>
                <a:ea typeface="Roboto" panose="02000000000000000000" pitchFamily="2" charset="0"/>
              </a:rPr>
              <a:t>People of color households are </a:t>
            </a:r>
            <a:r>
              <a:rPr lang="en-US" sz="1600" b="1">
                <a:latin typeface="+mj-lt"/>
                <a:ea typeface="Roboto" panose="02000000000000000000" pitchFamily="2" charset="0"/>
              </a:rPr>
              <a:t>2.5X as likely</a:t>
            </a:r>
            <a:r>
              <a:rPr lang="en-US" sz="1600">
                <a:latin typeface="+mj-lt"/>
                <a:ea typeface="Roboto" panose="02000000000000000000" pitchFamily="2" charset="0"/>
              </a:rPr>
              <a:t> to be severely cost burdened as </a:t>
            </a:r>
            <a:r>
              <a:rPr lang="en-US" sz="1600">
                <a:solidFill>
                  <a:schemeClr val="accent1"/>
                </a:solidFill>
                <a:latin typeface="+mj-lt"/>
                <a:ea typeface="Roboto" panose="02000000000000000000" pitchFamily="2" charset="0"/>
              </a:rPr>
              <a:t>white households</a:t>
            </a:r>
          </a:p>
        </p:txBody>
      </p:sp>
      <p:sp>
        <p:nvSpPr>
          <p:cNvPr id="19" name="TextBox 18">
            <a:extLst>
              <a:ext uri="{FF2B5EF4-FFF2-40B4-BE49-F238E27FC236}">
                <a16:creationId xmlns:a16="http://schemas.microsoft.com/office/drawing/2014/main" id="{7D275033-F20F-4C31-8A0A-E394E24BD8CD}"/>
              </a:ext>
            </a:extLst>
          </p:cNvPr>
          <p:cNvSpPr txBox="1">
            <a:spLocks/>
          </p:cNvSpPr>
          <p:nvPr/>
        </p:nvSpPr>
        <p:spPr>
          <a:xfrm>
            <a:off x="7876453" y="4695186"/>
            <a:ext cx="2167784" cy="847886"/>
          </a:xfrm>
          <a:prstGeom prst="rect">
            <a:avLst/>
          </a:prstGeom>
        </p:spPr>
        <p:txBody>
          <a:bodyPr vert="horz" wrap="square" lIns="0" tIns="0" rIns="0" bIns="0" rtlCol="0" anchor="t">
            <a:noAutofit/>
          </a:bodyPr>
          <a:lstStyle>
            <a:lvl1pPr marL="0" lvl="0" indent="0" defTabSz="895350" eaLnBrk="1" latinLnBrk="0" hangingPunct="1">
              <a:buClr>
                <a:schemeClr val="tx2"/>
              </a:buClr>
              <a:buSzPct val="100000"/>
              <a:defRPr baseline="0">
                <a:latin typeface="+mn-lt"/>
              </a:defRPr>
            </a:lvl1pPr>
            <a:lvl2pPr marL="193675" lvl="1" indent="-192088" defTabSz="895350" eaLnBrk="1" latinLnBrk="0" hangingPunct="1">
              <a:buClr>
                <a:schemeClr val="tx2"/>
              </a:buClr>
              <a:buSzPct val="125000"/>
              <a:buFont typeface="Arial" charset="0"/>
              <a:buChar char="▪"/>
              <a:defRPr baseline="0">
                <a:latin typeface="+mn-lt"/>
              </a:defRPr>
            </a:lvl2pPr>
            <a:lvl3pPr marL="457200" lvl="2" indent="-261938" defTabSz="895350" eaLnBrk="1" latinLnBrk="0" hangingPunct="1">
              <a:buClr>
                <a:schemeClr val="tx2"/>
              </a:buClr>
              <a:buSzPct val="120000"/>
              <a:buFont typeface="Arial" charset="0"/>
              <a:buChar char="–"/>
              <a:defRPr baseline="0">
                <a:latin typeface="+mn-lt"/>
              </a:defRPr>
            </a:lvl3pPr>
            <a:lvl4pPr marL="614363" lvl="3" indent="-155575" defTabSz="895350" eaLnBrk="1" latinLnBrk="0" hangingPunct="1">
              <a:buClr>
                <a:schemeClr val="tx2"/>
              </a:buClr>
              <a:buSzPct val="120000"/>
              <a:buFont typeface="Arial" charset="0"/>
              <a:buChar char="▫"/>
              <a:defRPr baseline="0">
                <a:latin typeface="+mn-lt"/>
              </a:defRPr>
            </a:lvl4pPr>
            <a:lvl5pPr marL="749808" lvl="4" indent="-130175" defTabSz="895350" eaLnBrk="1" latinLnBrk="0"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defTabSz="685142">
              <a:buClr>
                <a:srgbClr val="1B4B73"/>
              </a:buClr>
            </a:pPr>
            <a:r>
              <a:rPr lang="en-US" sz="1600">
                <a:latin typeface="+mj-lt"/>
                <a:ea typeface="Roboto" panose="02000000000000000000" pitchFamily="2" charset="0"/>
              </a:rPr>
              <a:t>People of color households are </a:t>
            </a:r>
            <a:r>
              <a:rPr lang="en-US" sz="1600" b="1">
                <a:latin typeface="+mj-lt"/>
                <a:ea typeface="Roboto" panose="02000000000000000000" pitchFamily="2" charset="0"/>
              </a:rPr>
              <a:t>6.2X as likely</a:t>
            </a:r>
            <a:r>
              <a:rPr lang="en-US" sz="1600">
                <a:latin typeface="+mj-lt"/>
                <a:ea typeface="Roboto" panose="02000000000000000000" pitchFamily="2" charset="0"/>
              </a:rPr>
              <a:t> to be homeless as </a:t>
            </a:r>
            <a:r>
              <a:rPr lang="en-US" sz="1600">
                <a:solidFill>
                  <a:schemeClr val="accent1"/>
                </a:solidFill>
                <a:latin typeface="+mj-lt"/>
                <a:ea typeface="Roboto" panose="02000000000000000000" pitchFamily="2" charset="0"/>
              </a:rPr>
              <a:t>white households</a:t>
            </a:r>
          </a:p>
        </p:txBody>
      </p:sp>
      <p:sp>
        <p:nvSpPr>
          <p:cNvPr id="20" name="TextBox 19">
            <a:extLst>
              <a:ext uri="{FF2B5EF4-FFF2-40B4-BE49-F238E27FC236}">
                <a16:creationId xmlns:a16="http://schemas.microsoft.com/office/drawing/2014/main" id="{9BA6FB56-7B1D-41C8-9CFA-D108D6909338}"/>
              </a:ext>
            </a:extLst>
          </p:cNvPr>
          <p:cNvSpPr txBox="1">
            <a:spLocks/>
          </p:cNvSpPr>
          <p:nvPr/>
        </p:nvSpPr>
        <p:spPr>
          <a:xfrm>
            <a:off x="2342127" y="4244973"/>
            <a:ext cx="1892075" cy="847886"/>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baseline="0">
                <a:latin typeface="+mn-lt"/>
              </a:defRPr>
            </a:lvl1pPr>
            <a:lvl2pPr marL="193675" lvl="1" indent="-192088" defTabSz="895350" eaLnBrk="1" latinLnBrk="0" hangingPunct="1">
              <a:buClr>
                <a:schemeClr val="tx2"/>
              </a:buClr>
              <a:buSzPct val="125000"/>
              <a:buFont typeface="Arial" charset="0"/>
              <a:buChar char="▪"/>
              <a:defRPr baseline="0">
                <a:latin typeface="+mn-lt"/>
              </a:defRPr>
            </a:lvl2pPr>
            <a:lvl3pPr marL="457200" lvl="2" indent="-261938" defTabSz="895350" eaLnBrk="1" latinLnBrk="0" hangingPunct="1">
              <a:buClr>
                <a:schemeClr val="tx2"/>
              </a:buClr>
              <a:buSzPct val="120000"/>
              <a:buFont typeface="Arial" charset="0"/>
              <a:buChar char="–"/>
              <a:defRPr baseline="0">
                <a:latin typeface="+mn-lt"/>
              </a:defRPr>
            </a:lvl3pPr>
            <a:lvl4pPr marL="614363" lvl="3" indent="-155575" defTabSz="895350" eaLnBrk="1" latinLnBrk="0" hangingPunct="1">
              <a:buClr>
                <a:schemeClr val="tx2"/>
              </a:buClr>
              <a:buSzPct val="120000"/>
              <a:buFont typeface="Arial" charset="0"/>
              <a:buChar char="▫"/>
              <a:defRPr baseline="0">
                <a:latin typeface="+mn-lt"/>
              </a:defRPr>
            </a:lvl4pPr>
            <a:lvl5pPr marL="749808" lvl="4" indent="-130175" defTabSz="895350" eaLnBrk="1" latinLnBrk="0"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defTabSz="685142">
              <a:buClr>
                <a:srgbClr val="1B4B73"/>
              </a:buClr>
            </a:pPr>
            <a:r>
              <a:rPr lang="en-US" sz="1837">
                <a:solidFill>
                  <a:schemeClr val="tx1">
                    <a:lumMod val="50000"/>
                    <a:lumOff val="50000"/>
                  </a:schemeClr>
                </a:solidFill>
                <a:latin typeface="Oswald bold" panose="02000803000000000000" pitchFamily="2" charset="0"/>
                <a:ea typeface="Roboto" panose="02000000000000000000" pitchFamily="2" charset="0"/>
              </a:rPr>
              <a:t>Homeownership</a:t>
            </a:r>
          </a:p>
        </p:txBody>
      </p:sp>
      <p:sp>
        <p:nvSpPr>
          <p:cNvPr id="21" name="TextBox 20">
            <a:extLst>
              <a:ext uri="{FF2B5EF4-FFF2-40B4-BE49-F238E27FC236}">
                <a16:creationId xmlns:a16="http://schemas.microsoft.com/office/drawing/2014/main" id="{FA35ACBC-887E-453B-8B6B-EC77FDC65D73}"/>
              </a:ext>
            </a:extLst>
          </p:cNvPr>
          <p:cNvSpPr txBox="1">
            <a:spLocks/>
          </p:cNvSpPr>
          <p:nvPr/>
        </p:nvSpPr>
        <p:spPr>
          <a:xfrm>
            <a:off x="5109290" y="4244973"/>
            <a:ext cx="1892075" cy="847886"/>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baseline="0">
                <a:latin typeface="+mn-lt"/>
              </a:defRPr>
            </a:lvl1pPr>
            <a:lvl2pPr marL="193675" lvl="1" indent="-192088" defTabSz="895350" eaLnBrk="1" latinLnBrk="0" hangingPunct="1">
              <a:buClr>
                <a:schemeClr val="tx2"/>
              </a:buClr>
              <a:buSzPct val="125000"/>
              <a:buFont typeface="Arial" charset="0"/>
              <a:buChar char="▪"/>
              <a:defRPr baseline="0">
                <a:latin typeface="+mn-lt"/>
              </a:defRPr>
            </a:lvl2pPr>
            <a:lvl3pPr marL="457200" lvl="2" indent="-261938" defTabSz="895350" eaLnBrk="1" latinLnBrk="0" hangingPunct="1">
              <a:buClr>
                <a:schemeClr val="tx2"/>
              </a:buClr>
              <a:buSzPct val="120000"/>
              <a:buFont typeface="Arial" charset="0"/>
              <a:buChar char="–"/>
              <a:defRPr baseline="0">
                <a:latin typeface="+mn-lt"/>
              </a:defRPr>
            </a:lvl3pPr>
            <a:lvl4pPr marL="614363" lvl="3" indent="-155575" defTabSz="895350" eaLnBrk="1" latinLnBrk="0" hangingPunct="1">
              <a:buClr>
                <a:schemeClr val="tx2"/>
              </a:buClr>
              <a:buSzPct val="120000"/>
              <a:buFont typeface="Arial" charset="0"/>
              <a:buChar char="▫"/>
              <a:defRPr baseline="0">
                <a:latin typeface="+mn-lt"/>
              </a:defRPr>
            </a:lvl4pPr>
            <a:lvl5pPr marL="749808" lvl="4" indent="-130175" defTabSz="895350" eaLnBrk="1" latinLnBrk="0"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defTabSz="685142">
              <a:buClr>
                <a:srgbClr val="1B4B73"/>
              </a:buClr>
            </a:pPr>
            <a:r>
              <a:rPr lang="en-US" sz="1837">
                <a:solidFill>
                  <a:schemeClr val="tx1">
                    <a:lumMod val="50000"/>
                    <a:lumOff val="50000"/>
                  </a:schemeClr>
                </a:solidFill>
                <a:latin typeface="Oswald bold" panose="02000803000000000000" pitchFamily="2" charset="0"/>
                <a:ea typeface="Roboto" panose="02000000000000000000" pitchFamily="2" charset="0"/>
              </a:rPr>
              <a:t>Severe cost burden</a:t>
            </a:r>
          </a:p>
        </p:txBody>
      </p:sp>
      <p:sp>
        <p:nvSpPr>
          <p:cNvPr id="22" name="TextBox 21">
            <a:extLst>
              <a:ext uri="{FF2B5EF4-FFF2-40B4-BE49-F238E27FC236}">
                <a16:creationId xmlns:a16="http://schemas.microsoft.com/office/drawing/2014/main" id="{FF957833-D872-4881-AD1A-24FC9DBDF65B}"/>
              </a:ext>
            </a:extLst>
          </p:cNvPr>
          <p:cNvSpPr txBox="1">
            <a:spLocks/>
          </p:cNvSpPr>
          <p:nvPr/>
        </p:nvSpPr>
        <p:spPr>
          <a:xfrm>
            <a:off x="7896446" y="4244973"/>
            <a:ext cx="1892075" cy="847886"/>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baseline="0">
                <a:latin typeface="+mn-lt"/>
              </a:defRPr>
            </a:lvl1pPr>
            <a:lvl2pPr marL="193675" lvl="1" indent="-192088" defTabSz="895350" eaLnBrk="1" latinLnBrk="0" hangingPunct="1">
              <a:buClr>
                <a:schemeClr val="tx2"/>
              </a:buClr>
              <a:buSzPct val="125000"/>
              <a:buFont typeface="Arial" charset="0"/>
              <a:buChar char="▪"/>
              <a:defRPr baseline="0">
                <a:latin typeface="+mn-lt"/>
              </a:defRPr>
            </a:lvl2pPr>
            <a:lvl3pPr marL="457200" lvl="2" indent="-261938" defTabSz="895350" eaLnBrk="1" latinLnBrk="0" hangingPunct="1">
              <a:buClr>
                <a:schemeClr val="tx2"/>
              </a:buClr>
              <a:buSzPct val="120000"/>
              <a:buFont typeface="Arial" charset="0"/>
              <a:buChar char="–"/>
              <a:defRPr baseline="0">
                <a:latin typeface="+mn-lt"/>
              </a:defRPr>
            </a:lvl3pPr>
            <a:lvl4pPr marL="614363" lvl="3" indent="-155575" defTabSz="895350" eaLnBrk="1" latinLnBrk="0" hangingPunct="1">
              <a:buClr>
                <a:schemeClr val="tx2"/>
              </a:buClr>
              <a:buSzPct val="120000"/>
              <a:buFont typeface="Arial" charset="0"/>
              <a:buChar char="▫"/>
              <a:defRPr baseline="0">
                <a:latin typeface="+mn-lt"/>
              </a:defRPr>
            </a:lvl4pPr>
            <a:lvl5pPr marL="749808" lvl="4" indent="-130175" defTabSz="895350" eaLnBrk="1" latinLnBrk="0"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defTabSz="685142">
              <a:buClr>
                <a:srgbClr val="1B4B73"/>
              </a:buClr>
            </a:pPr>
            <a:r>
              <a:rPr lang="en-US" sz="1837">
                <a:solidFill>
                  <a:schemeClr val="tx1">
                    <a:lumMod val="50000"/>
                    <a:lumOff val="50000"/>
                  </a:schemeClr>
                </a:solidFill>
                <a:latin typeface="Oswald bold" panose="02000803000000000000" pitchFamily="2" charset="0"/>
                <a:ea typeface="Roboto" panose="02000000000000000000" pitchFamily="2" charset="0"/>
              </a:rPr>
              <a:t>Homelessness</a:t>
            </a:r>
          </a:p>
        </p:txBody>
      </p:sp>
      <p:pic>
        <p:nvPicPr>
          <p:cNvPr id="6" name="Picture 5" descr="Chart&#10;&#10;Description automatically generated">
            <a:extLst>
              <a:ext uri="{FF2B5EF4-FFF2-40B4-BE49-F238E27FC236}">
                <a16:creationId xmlns:a16="http://schemas.microsoft.com/office/drawing/2014/main" id="{092D070B-A7F0-994C-8CA7-9F57CCBF9B6E}"/>
              </a:ext>
            </a:extLst>
          </p:cNvPr>
          <p:cNvPicPr>
            <a:picLocks noChangeAspect="1"/>
          </p:cNvPicPr>
          <p:nvPr/>
        </p:nvPicPr>
        <p:blipFill>
          <a:blip r:embed="rId7"/>
          <a:stretch>
            <a:fillRect/>
          </a:stretch>
        </p:blipFill>
        <p:spPr>
          <a:xfrm>
            <a:off x="2229483" y="2112662"/>
            <a:ext cx="2108200" cy="2070100"/>
          </a:xfrm>
          <a:prstGeom prst="rect">
            <a:avLst/>
          </a:prstGeom>
        </p:spPr>
      </p:pic>
      <p:pic>
        <p:nvPicPr>
          <p:cNvPr id="11" name="Picture 10" descr="Chart, bar chart&#10;&#10;Description automatically generated">
            <a:extLst>
              <a:ext uri="{FF2B5EF4-FFF2-40B4-BE49-F238E27FC236}">
                <a16:creationId xmlns:a16="http://schemas.microsoft.com/office/drawing/2014/main" id="{511D5F26-6C35-D34A-B049-13C42BFBA79B}"/>
              </a:ext>
            </a:extLst>
          </p:cNvPr>
          <p:cNvPicPr>
            <a:picLocks noChangeAspect="1"/>
          </p:cNvPicPr>
          <p:nvPr/>
        </p:nvPicPr>
        <p:blipFill>
          <a:blip r:embed="rId8"/>
          <a:stretch>
            <a:fillRect/>
          </a:stretch>
        </p:blipFill>
        <p:spPr>
          <a:xfrm>
            <a:off x="5041900" y="1998362"/>
            <a:ext cx="2108200" cy="2298700"/>
          </a:xfrm>
          <a:prstGeom prst="rect">
            <a:avLst/>
          </a:prstGeom>
        </p:spPr>
      </p:pic>
      <p:pic>
        <p:nvPicPr>
          <p:cNvPr id="13" name="Picture 12" descr="Chart, bar chart&#10;&#10;Description automatically generated">
            <a:extLst>
              <a:ext uri="{FF2B5EF4-FFF2-40B4-BE49-F238E27FC236}">
                <a16:creationId xmlns:a16="http://schemas.microsoft.com/office/drawing/2014/main" id="{3272D99D-8A09-BC4C-948C-FFC566ECEB40}"/>
              </a:ext>
            </a:extLst>
          </p:cNvPr>
          <p:cNvPicPr>
            <a:picLocks noChangeAspect="1"/>
          </p:cNvPicPr>
          <p:nvPr/>
        </p:nvPicPr>
        <p:blipFill>
          <a:blip r:embed="rId9"/>
          <a:stretch>
            <a:fillRect/>
          </a:stretch>
        </p:blipFill>
        <p:spPr>
          <a:xfrm>
            <a:off x="7794733" y="1951549"/>
            <a:ext cx="1892075" cy="2293424"/>
          </a:xfrm>
          <a:prstGeom prst="rect">
            <a:avLst/>
          </a:prstGeom>
        </p:spPr>
      </p:pic>
      <p:sp>
        <p:nvSpPr>
          <p:cNvPr id="2" name="TextBox 1">
            <a:extLst>
              <a:ext uri="{FF2B5EF4-FFF2-40B4-BE49-F238E27FC236}">
                <a16:creationId xmlns:a16="http://schemas.microsoft.com/office/drawing/2014/main" id="{0C171418-BD62-A84E-813B-900302F881DB}"/>
              </a:ext>
            </a:extLst>
          </p:cNvPr>
          <p:cNvSpPr txBox="1"/>
          <p:nvPr/>
        </p:nvSpPr>
        <p:spPr>
          <a:xfrm>
            <a:off x="1945079" y="609055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A6378"/>
              </a:solidFill>
              <a:effectLst/>
              <a:uFillTx/>
              <a:latin typeface="+mj-lt"/>
              <a:ea typeface="+mj-ea"/>
              <a:cs typeface="+mj-cs"/>
              <a:sym typeface="Arial"/>
            </a:endParaRPr>
          </a:p>
        </p:txBody>
      </p:sp>
    </p:spTree>
    <p:extLst>
      <p:ext uri="{BB962C8B-B14F-4D97-AF65-F5344CB8AC3E}">
        <p14:creationId xmlns:p14="http://schemas.microsoft.com/office/powerpoint/2010/main" val="1404107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92F8-86EC-B303-80A4-1CFA73CA93E9}"/>
              </a:ext>
            </a:extLst>
          </p:cNvPr>
          <p:cNvSpPr>
            <a:spLocks noGrp="1"/>
          </p:cNvSpPr>
          <p:nvPr>
            <p:ph type="title"/>
          </p:nvPr>
        </p:nvSpPr>
        <p:spPr>
          <a:xfrm>
            <a:off x="0" y="0"/>
            <a:ext cx="12191999" cy="1158948"/>
          </a:xfrm>
        </p:spPr>
        <p:txBody>
          <a:bodyPr>
            <a:normAutofit/>
          </a:bodyPr>
          <a:lstStyle/>
          <a:p>
            <a:r>
              <a:rPr lang="en-US"/>
              <a:t>  Housing Insecurity is Inequitably Felt</a:t>
            </a:r>
          </a:p>
        </p:txBody>
      </p:sp>
      <p:sp>
        <p:nvSpPr>
          <p:cNvPr id="5" name="TextBox 4">
            <a:extLst>
              <a:ext uri="{FF2B5EF4-FFF2-40B4-BE49-F238E27FC236}">
                <a16:creationId xmlns:a16="http://schemas.microsoft.com/office/drawing/2014/main" id="{BE081684-9482-96CD-6B69-41DB62702327}"/>
              </a:ext>
            </a:extLst>
          </p:cNvPr>
          <p:cNvSpPr txBox="1"/>
          <p:nvPr/>
        </p:nvSpPr>
        <p:spPr>
          <a:xfrm>
            <a:off x="3986867" y="1292668"/>
            <a:ext cx="609834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a:solidFill>
                  <a:srgbClr val="0A5475"/>
                </a:solidFill>
                <a:effectLst/>
                <a:latin typeface="Roboto" panose="02000000000000000000" pitchFamily="2" charset="0"/>
              </a:rPr>
              <a:t>Households Behind on Rent</a:t>
            </a:r>
          </a:p>
        </p:txBody>
      </p:sp>
      <p:pic>
        <p:nvPicPr>
          <p:cNvPr id="16" name="Picture 15" descr="A screenshot of a computer&#10;&#10;Description automatically generated with low confidence">
            <a:extLst>
              <a:ext uri="{FF2B5EF4-FFF2-40B4-BE49-F238E27FC236}">
                <a16:creationId xmlns:a16="http://schemas.microsoft.com/office/drawing/2014/main" id="{0BD9C4FC-E291-9616-FB30-E64A3CB3C1FD}"/>
              </a:ext>
            </a:extLst>
          </p:cNvPr>
          <p:cNvPicPr>
            <a:picLocks noChangeAspect="1"/>
          </p:cNvPicPr>
          <p:nvPr/>
        </p:nvPicPr>
        <p:blipFill>
          <a:blip r:embed="rId3"/>
          <a:stretch>
            <a:fillRect/>
          </a:stretch>
        </p:blipFill>
        <p:spPr>
          <a:xfrm>
            <a:off x="2318598" y="1823169"/>
            <a:ext cx="8275184" cy="5106601"/>
          </a:xfrm>
          <a:prstGeom prst="rect">
            <a:avLst/>
          </a:prstGeom>
        </p:spPr>
      </p:pic>
    </p:spTree>
    <p:extLst>
      <p:ext uri="{BB962C8B-B14F-4D97-AF65-F5344CB8AC3E}">
        <p14:creationId xmlns:p14="http://schemas.microsoft.com/office/powerpoint/2010/main" val="278024038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081684-9482-96CD-6B69-41DB62702327}"/>
              </a:ext>
            </a:extLst>
          </p:cNvPr>
          <p:cNvSpPr txBox="1"/>
          <p:nvPr/>
        </p:nvSpPr>
        <p:spPr>
          <a:xfrm>
            <a:off x="1535760" y="1285408"/>
            <a:ext cx="1001971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800">
                <a:solidFill>
                  <a:srgbClr val="3A6478"/>
                </a:solidFill>
                <a:effectLst/>
                <a:latin typeface="Roboto"/>
              </a:rPr>
              <a:t>The State </a:t>
            </a:r>
            <a:r>
              <a:rPr lang="en-US" sz="2800">
                <a:solidFill>
                  <a:srgbClr val="3A6478"/>
                </a:solidFill>
                <a:latin typeface="Roboto"/>
              </a:rPr>
              <a:t>has</a:t>
            </a:r>
            <a:r>
              <a:rPr lang="en-US" sz="2800">
                <a:solidFill>
                  <a:srgbClr val="3A6478"/>
                </a:solidFill>
                <a:effectLst/>
                <a:latin typeface="Roboto"/>
              </a:rPr>
              <a:t> </a:t>
            </a:r>
            <a:r>
              <a:rPr lang="en-US" sz="2800">
                <a:solidFill>
                  <a:srgbClr val="3A6478"/>
                </a:solidFill>
                <a:latin typeface="Roboto"/>
              </a:rPr>
              <a:t>Fallen</a:t>
            </a:r>
            <a:r>
              <a:rPr lang="en-US" sz="2800">
                <a:solidFill>
                  <a:srgbClr val="3A6478"/>
                </a:solidFill>
                <a:effectLst/>
                <a:latin typeface="Roboto"/>
              </a:rPr>
              <a:t> Behind on </a:t>
            </a:r>
            <a:r>
              <a:rPr lang="en-US" sz="2800">
                <a:solidFill>
                  <a:srgbClr val="3A6478"/>
                </a:solidFill>
                <a:latin typeface="Roboto"/>
              </a:rPr>
              <a:t>Creating New </a:t>
            </a:r>
            <a:r>
              <a:rPr lang="en-US" sz="2800">
                <a:solidFill>
                  <a:srgbClr val="3A6478"/>
                </a:solidFill>
                <a:effectLst/>
                <a:latin typeface="Roboto"/>
              </a:rPr>
              <a:t>Homes</a:t>
            </a:r>
          </a:p>
        </p:txBody>
      </p:sp>
      <p:sp>
        <p:nvSpPr>
          <p:cNvPr id="9" name="Title 1">
            <a:extLst>
              <a:ext uri="{FF2B5EF4-FFF2-40B4-BE49-F238E27FC236}">
                <a16:creationId xmlns:a16="http://schemas.microsoft.com/office/drawing/2014/main" id="{5092DE74-984A-282D-5466-D20E834B1C78}"/>
              </a:ext>
            </a:extLst>
          </p:cNvPr>
          <p:cNvSpPr txBox="1">
            <a:spLocks/>
          </p:cNvSpPr>
          <p:nvPr/>
        </p:nvSpPr>
        <p:spPr>
          <a:xfrm>
            <a:off x="0" y="0"/>
            <a:ext cx="12192000" cy="1134937"/>
          </a:xfrm>
          <a:prstGeom prst="rect">
            <a:avLst/>
          </a:prstGeom>
          <a:solidFill>
            <a:srgbClr val="9B343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FFFFF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9pPr>
          </a:lstStyle>
          <a:p>
            <a:r>
              <a:rPr lang="en-US" kern="0"/>
              <a:t>  There are Not Enough Homes</a:t>
            </a:r>
          </a:p>
        </p:txBody>
      </p:sp>
      <p:grpSp>
        <p:nvGrpSpPr>
          <p:cNvPr id="17" name="Group 16">
            <a:extLst>
              <a:ext uri="{FF2B5EF4-FFF2-40B4-BE49-F238E27FC236}">
                <a16:creationId xmlns:a16="http://schemas.microsoft.com/office/drawing/2014/main" id="{25EB3D3A-B95B-A1A3-DE6E-925AA4457C12}"/>
              </a:ext>
            </a:extLst>
          </p:cNvPr>
          <p:cNvGrpSpPr/>
          <p:nvPr/>
        </p:nvGrpSpPr>
        <p:grpSpPr>
          <a:xfrm>
            <a:off x="643560" y="1805772"/>
            <a:ext cx="9673616" cy="4578294"/>
            <a:chOff x="618979" y="1904095"/>
            <a:chExt cx="7596552" cy="4578294"/>
          </a:xfrm>
        </p:grpSpPr>
        <p:pic>
          <p:nvPicPr>
            <p:cNvPr id="16" name="Picture 15">
              <a:extLst>
                <a:ext uri="{FF2B5EF4-FFF2-40B4-BE49-F238E27FC236}">
                  <a16:creationId xmlns:a16="http://schemas.microsoft.com/office/drawing/2014/main" id="{0BD9C4FC-E291-9616-FB30-E64A3CB3C1FD}"/>
                </a:ext>
              </a:extLst>
            </p:cNvPr>
            <p:cNvPicPr>
              <a:picLocks noChangeAspect="1"/>
            </p:cNvPicPr>
            <p:nvPr/>
          </p:nvPicPr>
          <p:blipFill>
            <a:blip r:embed="rId3"/>
            <a:srcRect/>
            <a:stretch/>
          </p:blipFill>
          <p:spPr>
            <a:xfrm>
              <a:off x="618979" y="1904095"/>
              <a:ext cx="7540284" cy="4032532"/>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13B38749-2D54-72EB-9D0D-2A2306796021}"/>
                </a:ext>
              </a:extLst>
            </p:cNvPr>
            <p:cNvPicPr>
              <a:picLocks noChangeAspect="1"/>
            </p:cNvPicPr>
            <p:nvPr/>
          </p:nvPicPr>
          <p:blipFill rotWithShape="1">
            <a:blip r:embed="rId4"/>
            <a:srcRect t="15570"/>
            <a:stretch/>
          </p:blipFill>
          <p:spPr>
            <a:xfrm>
              <a:off x="1277033" y="5795889"/>
              <a:ext cx="6938498" cy="686500"/>
            </a:xfrm>
            <a:prstGeom prst="rect">
              <a:avLst/>
            </a:prstGeom>
          </p:spPr>
        </p:pic>
      </p:grpSp>
    </p:spTree>
    <p:extLst>
      <p:ext uri="{BB962C8B-B14F-4D97-AF65-F5344CB8AC3E}">
        <p14:creationId xmlns:p14="http://schemas.microsoft.com/office/powerpoint/2010/main" val="390793116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316CDE-B596-8545-B476-76E1EC6F6C7A}"/>
              </a:ext>
            </a:extLst>
          </p:cNvPr>
          <p:cNvSpPr txBox="1"/>
          <p:nvPr/>
        </p:nvSpPr>
        <p:spPr>
          <a:xfrm>
            <a:off x="417527" y="1526320"/>
            <a:ext cx="3321310" cy="4216539"/>
          </a:xfrm>
          <a:prstGeom prst="rect">
            <a:avLst/>
          </a:prstGeom>
          <a:noFill/>
        </p:spPr>
        <p:txBody>
          <a:bodyPr wrap="square" lIns="91440" tIns="45720" rIns="91440" bIns="45720" rtlCol="0" anchor="t">
            <a:spAutoFit/>
          </a:bodyPr>
          <a:lstStyle/>
          <a:p>
            <a:r>
              <a:rPr lang="en-US" sz="2800">
                <a:latin typeface="Arial"/>
                <a:cs typeface="Arial"/>
              </a:rPr>
              <a:t>There is a severe mismatch between market supply and market demand. </a:t>
            </a:r>
            <a:endParaRPr lang="en-US">
              <a:latin typeface="Arial"/>
              <a:cs typeface="Arial"/>
            </a:endParaRPr>
          </a:p>
          <a:p>
            <a:endParaRPr lang="en-US" sz="1200">
              <a:latin typeface="Arial"/>
              <a:cs typeface="Arial"/>
            </a:endParaRPr>
          </a:p>
          <a:p>
            <a:r>
              <a:rPr lang="en-US" sz="2800">
                <a:latin typeface="Arial"/>
                <a:cs typeface="Arial"/>
              </a:rPr>
              <a:t>Production of new units is skewed toward higher incomes.</a:t>
            </a:r>
            <a:endParaRPr lang="en-US">
              <a:latin typeface="Arial"/>
              <a:cs typeface="Arial"/>
            </a:endParaRPr>
          </a:p>
          <a:p>
            <a:endParaRPr lang="en-US" sz="2800">
              <a:latin typeface="Arial" panose="020B0604020202020204" pitchFamily="34" charset="0"/>
              <a:cs typeface="Arial" panose="020B0604020202020204" pitchFamily="34" charset="0"/>
            </a:endParaRPr>
          </a:p>
        </p:txBody>
      </p:sp>
      <p:pic>
        <p:nvPicPr>
          <p:cNvPr id="4" name="Picture 4" descr="Chart, bar chart&#10;&#10;Description automatically generated">
            <a:extLst>
              <a:ext uri="{FF2B5EF4-FFF2-40B4-BE49-F238E27FC236}">
                <a16:creationId xmlns:a16="http://schemas.microsoft.com/office/drawing/2014/main" id="{88D6BBD3-6892-9693-0641-1AA1D2F8E654}"/>
              </a:ext>
            </a:extLst>
          </p:cNvPr>
          <p:cNvPicPr>
            <a:picLocks noChangeAspect="1"/>
          </p:cNvPicPr>
          <p:nvPr/>
        </p:nvPicPr>
        <p:blipFill rotWithShape="1">
          <a:blip r:embed="rId2"/>
          <a:srcRect r="29982" b="2280"/>
          <a:stretch/>
        </p:blipFill>
        <p:spPr>
          <a:xfrm>
            <a:off x="3925064" y="1414422"/>
            <a:ext cx="5370584" cy="5124780"/>
          </a:xfrm>
          <a:prstGeom prst="rect">
            <a:avLst/>
          </a:prstGeom>
        </p:spPr>
      </p:pic>
      <p:sp>
        <p:nvSpPr>
          <p:cNvPr id="5" name="TextBox 4">
            <a:extLst>
              <a:ext uri="{FF2B5EF4-FFF2-40B4-BE49-F238E27FC236}">
                <a16:creationId xmlns:a16="http://schemas.microsoft.com/office/drawing/2014/main" id="{702FF944-D756-020E-56B8-87D9B28444B0}"/>
              </a:ext>
            </a:extLst>
          </p:cNvPr>
          <p:cNvSpPr txBox="1"/>
          <p:nvPr/>
        </p:nvSpPr>
        <p:spPr>
          <a:xfrm>
            <a:off x="180109" y="6054436"/>
            <a:ext cx="308397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a:solidFill>
                  <a:srgbClr val="3A6378"/>
                </a:solidFill>
                <a:latin typeface="+mj-lt"/>
                <a:ea typeface="+mj-ea"/>
                <a:cs typeface="+mj-cs"/>
              </a:rPr>
              <a:t>Source: MN Housing 2018</a:t>
            </a:r>
            <a:endParaRPr kumimoji="0" lang="en-US" sz="1800" b="0" i="0" u="none" strike="noStrike" cap="none" spc="0" normalizeH="0" baseline="0">
              <a:ln>
                <a:noFill/>
              </a:ln>
              <a:solidFill>
                <a:srgbClr val="3A637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9F970B65-2F03-4F4A-99A1-9ABF5F96EFB7}"/>
              </a:ext>
            </a:extLst>
          </p:cNvPr>
          <p:cNvSpPr>
            <a:spLocks noGrp="1"/>
          </p:cNvSpPr>
          <p:nvPr>
            <p:ph type="title"/>
          </p:nvPr>
        </p:nvSpPr>
        <p:spPr>
          <a:xfrm>
            <a:off x="0" y="0"/>
            <a:ext cx="12192000" cy="1205139"/>
          </a:xfrm>
        </p:spPr>
        <p:txBody>
          <a:bodyPr>
            <a:normAutofit/>
          </a:bodyPr>
          <a:lstStyle/>
          <a:p>
            <a:r>
              <a:rPr lang="en-US" sz="4000"/>
              <a:t>  Home Production Mismatch in Minnesota</a:t>
            </a:r>
          </a:p>
        </p:txBody>
      </p:sp>
      <p:pic>
        <p:nvPicPr>
          <p:cNvPr id="3" name="Picture 4" descr="Chart, bar chart&#10;&#10;Description automatically generated">
            <a:extLst>
              <a:ext uri="{FF2B5EF4-FFF2-40B4-BE49-F238E27FC236}">
                <a16:creationId xmlns:a16="http://schemas.microsoft.com/office/drawing/2014/main" id="{DAE08BD0-3D46-0EF6-4246-754AF861FB18}"/>
              </a:ext>
            </a:extLst>
          </p:cNvPr>
          <p:cNvPicPr>
            <a:picLocks noChangeAspect="1"/>
          </p:cNvPicPr>
          <p:nvPr/>
        </p:nvPicPr>
        <p:blipFill rotWithShape="1">
          <a:blip r:embed="rId2"/>
          <a:srcRect l="66236" t="33824" r="1794" b="33680"/>
          <a:stretch/>
        </p:blipFill>
        <p:spPr>
          <a:xfrm>
            <a:off x="8859604" y="2106047"/>
            <a:ext cx="2697481" cy="1874520"/>
          </a:xfrm>
          <a:prstGeom prst="rect">
            <a:avLst/>
          </a:prstGeom>
        </p:spPr>
      </p:pic>
      <p:sp>
        <p:nvSpPr>
          <p:cNvPr id="7" name="Rectangle 6">
            <a:extLst>
              <a:ext uri="{FF2B5EF4-FFF2-40B4-BE49-F238E27FC236}">
                <a16:creationId xmlns:a16="http://schemas.microsoft.com/office/drawing/2014/main" id="{8A9C1CB0-F78C-F822-C749-0348BAF759AE}"/>
              </a:ext>
            </a:extLst>
          </p:cNvPr>
          <p:cNvSpPr/>
          <p:nvPr/>
        </p:nvSpPr>
        <p:spPr>
          <a:xfrm>
            <a:off x="9099030" y="4108554"/>
            <a:ext cx="914400" cy="9144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A6378"/>
              </a:solidFill>
              <a:effectLst/>
              <a:uFillTx/>
              <a:latin typeface="+mj-lt"/>
              <a:ea typeface="+mj-ea"/>
              <a:cs typeface="+mj-cs"/>
              <a:sym typeface="Arial"/>
            </a:endParaRPr>
          </a:p>
        </p:txBody>
      </p:sp>
    </p:spTree>
    <p:extLst>
      <p:ext uri="{BB962C8B-B14F-4D97-AF65-F5344CB8AC3E}">
        <p14:creationId xmlns:p14="http://schemas.microsoft.com/office/powerpoint/2010/main" val="75404004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EA1B-2024-A3A5-7281-BE146BF3EA5E}"/>
              </a:ext>
            </a:extLst>
          </p:cNvPr>
          <p:cNvSpPr>
            <a:spLocks noGrp="1"/>
          </p:cNvSpPr>
          <p:nvPr>
            <p:ph type="title"/>
          </p:nvPr>
        </p:nvSpPr>
        <p:spPr>
          <a:xfrm>
            <a:off x="0" y="1"/>
            <a:ext cx="12191999" cy="1158948"/>
          </a:xfrm>
        </p:spPr>
        <p:txBody>
          <a:bodyPr lIns="45719" tIns="45720" rIns="45719" bIns="45720" anchor="ctr">
            <a:normAutofit/>
          </a:bodyPr>
          <a:lstStyle/>
          <a:p>
            <a:r>
              <a:rPr lang="en-US"/>
              <a:t>  Minnesota Needs More Homeownership</a:t>
            </a:r>
          </a:p>
        </p:txBody>
      </p:sp>
      <p:sp>
        <p:nvSpPr>
          <p:cNvPr id="3" name="TextBox 2">
            <a:extLst>
              <a:ext uri="{FF2B5EF4-FFF2-40B4-BE49-F238E27FC236}">
                <a16:creationId xmlns:a16="http://schemas.microsoft.com/office/drawing/2014/main" id="{C1562F5E-5B95-C032-5FAC-6191FA126F26}"/>
              </a:ext>
            </a:extLst>
          </p:cNvPr>
          <p:cNvSpPr txBox="1"/>
          <p:nvPr/>
        </p:nvSpPr>
        <p:spPr>
          <a:xfrm>
            <a:off x="2073088" y="1351783"/>
            <a:ext cx="7940842" cy="52629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4800">
                <a:solidFill>
                  <a:srgbClr val="3A6378"/>
                </a:solidFill>
                <a:latin typeface="+mj-lt"/>
                <a:ea typeface="+mj-ea"/>
                <a:cs typeface="+mj-cs"/>
              </a:rPr>
              <a:t>17,000 need access to homebuyer education and down payment assistance</a:t>
            </a:r>
          </a:p>
          <a:p>
            <a:endParaRPr lang="en-US" sz="4800" b="0" i="0" u="none" strike="noStrike" cap="none" spc="0" normalizeH="0" baseline="0">
              <a:ln>
                <a:noFill/>
              </a:ln>
              <a:solidFill>
                <a:srgbClr val="3A6378"/>
              </a:solidFill>
              <a:effectLst/>
              <a:uFillTx/>
              <a:latin typeface="+mj-lt"/>
              <a:ea typeface="+mj-ea"/>
              <a:cs typeface="+mj-cs"/>
            </a:endParaRPr>
          </a:p>
          <a:p>
            <a:r>
              <a:rPr lang="en-US" sz="4800">
                <a:solidFill>
                  <a:srgbClr val="3A6378"/>
                </a:solidFill>
                <a:latin typeface="+mj-lt"/>
                <a:ea typeface="+mj-ea"/>
                <a:cs typeface="+mj-cs"/>
              </a:rPr>
              <a:t>5,000 first time homeowners need assistance to enter into homeownership</a:t>
            </a:r>
          </a:p>
        </p:txBody>
      </p:sp>
    </p:spTree>
    <p:extLst>
      <p:ext uri="{BB962C8B-B14F-4D97-AF65-F5344CB8AC3E}">
        <p14:creationId xmlns:p14="http://schemas.microsoft.com/office/powerpoint/2010/main" val="16020536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85E08160-AC36-6734-BEAA-1F6753623131}"/>
              </a:ext>
            </a:extLst>
          </p:cNvPr>
          <p:cNvPicPr>
            <a:picLocks noChangeAspect="1"/>
          </p:cNvPicPr>
          <p:nvPr/>
        </p:nvPicPr>
        <p:blipFill>
          <a:blip r:embed="rId2"/>
          <a:stretch>
            <a:fillRect/>
          </a:stretch>
        </p:blipFill>
        <p:spPr>
          <a:xfrm>
            <a:off x="2498" y="1153915"/>
            <a:ext cx="4330264" cy="5699618"/>
          </a:xfrm>
          <a:prstGeom prst="rect">
            <a:avLst/>
          </a:prstGeom>
        </p:spPr>
      </p:pic>
      <p:sp>
        <p:nvSpPr>
          <p:cNvPr id="5" name="TextBox 4">
            <a:extLst>
              <a:ext uri="{FF2B5EF4-FFF2-40B4-BE49-F238E27FC236}">
                <a16:creationId xmlns:a16="http://schemas.microsoft.com/office/drawing/2014/main" id="{6ED0F1A5-9313-AFE3-4F59-96FAA58B34D1}"/>
              </a:ext>
            </a:extLst>
          </p:cNvPr>
          <p:cNvSpPr txBox="1"/>
          <p:nvPr/>
        </p:nvSpPr>
        <p:spPr>
          <a:xfrm>
            <a:off x="4724400" y="1663908"/>
            <a:ext cx="6549025" cy="35394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800">
                <a:latin typeface="Arial"/>
              </a:rPr>
              <a:t>Minnesota is home to </a:t>
            </a:r>
          </a:p>
          <a:p>
            <a:pPr hangingPunct="0"/>
            <a:r>
              <a:rPr lang="en-US" sz="2800" b="1">
                <a:solidFill>
                  <a:schemeClr val="accent1"/>
                </a:solidFill>
                <a:latin typeface="Arial"/>
              </a:rPr>
              <a:t>169,291 extremely low-income</a:t>
            </a:r>
            <a:r>
              <a:rPr lang="en-US" sz="2800">
                <a:solidFill>
                  <a:schemeClr val="accent2"/>
                </a:solidFill>
                <a:latin typeface="Arial"/>
              </a:rPr>
              <a:t> </a:t>
            </a:r>
            <a:r>
              <a:rPr lang="en-US" sz="2800">
                <a:latin typeface="Arial"/>
              </a:rPr>
              <a:t>renter households but only has </a:t>
            </a:r>
            <a:r>
              <a:rPr lang="en-US" sz="2800" b="1">
                <a:solidFill>
                  <a:schemeClr val="accent1"/>
                </a:solidFill>
                <a:latin typeface="Arial"/>
              </a:rPr>
              <a:t>69,630 rental units</a:t>
            </a:r>
            <a:r>
              <a:rPr lang="en-US" sz="2800">
                <a:latin typeface="Arial"/>
              </a:rPr>
              <a:t> available and affordable to these households.</a:t>
            </a:r>
          </a:p>
          <a:p>
            <a:endParaRPr lang="en-US" sz="2800">
              <a:latin typeface="Arial"/>
            </a:endParaRPr>
          </a:p>
          <a:p>
            <a:r>
              <a:rPr lang="en-US" sz="2800">
                <a:ea typeface="+mn-lt"/>
                <a:cs typeface="+mn-lt"/>
              </a:rPr>
              <a:t>This makes a </a:t>
            </a:r>
            <a:r>
              <a:rPr lang="en-US" sz="2800" b="1">
                <a:solidFill>
                  <a:schemeClr val="accent1"/>
                </a:solidFill>
                <a:ea typeface="+mn-lt"/>
                <a:cs typeface="+mn-lt"/>
              </a:rPr>
              <a:t>99,661 deficit</a:t>
            </a:r>
            <a:r>
              <a:rPr lang="en-US" sz="2800">
                <a:ea typeface="+mn-lt"/>
                <a:cs typeface="+mn-lt"/>
              </a:rPr>
              <a:t> of affordable and available homes</a:t>
            </a:r>
          </a:p>
        </p:txBody>
      </p:sp>
      <p:sp>
        <p:nvSpPr>
          <p:cNvPr id="6" name="Title 1">
            <a:extLst>
              <a:ext uri="{FF2B5EF4-FFF2-40B4-BE49-F238E27FC236}">
                <a16:creationId xmlns:a16="http://schemas.microsoft.com/office/drawing/2014/main" id="{2B4246B5-2F56-2D15-D995-479A06EB961F}"/>
              </a:ext>
            </a:extLst>
          </p:cNvPr>
          <p:cNvSpPr txBox="1">
            <a:spLocks/>
          </p:cNvSpPr>
          <p:nvPr/>
        </p:nvSpPr>
        <p:spPr>
          <a:xfrm>
            <a:off x="0" y="0"/>
            <a:ext cx="12191999" cy="1158948"/>
          </a:xfrm>
          <a:prstGeom prst="rect">
            <a:avLst/>
          </a:prstGeom>
          <a:solidFill>
            <a:srgbClr val="9B343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FFFFF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9pPr>
          </a:lstStyle>
          <a:p>
            <a:r>
              <a:rPr lang="en-US" kern="0"/>
              <a:t>  Minnesota's Rental Housing Shortage</a:t>
            </a:r>
          </a:p>
        </p:txBody>
      </p:sp>
    </p:spTree>
    <p:extLst>
      <p:ext uri="{BB962C8B-B14F-4D97-AF65-F5344CB8AC3E}">
        <p14:creationId xmlns:p14="http://schemas.microsoft.com/office/powerpoint/2010/main" val="1393212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3A759D-3CE6-105A-101A-34AC71586F5C}"/>
              </a:ext>
            </a:extLst>
          </p:cNvPr>
          <p:cNvSpPr txBox="1"/>
          <p:nvPr/>
        </p:nvSpPr>
        <p:spPr>
          <a:xfrm>
            <a:off x="875489" y="664037"/>
            <a:ext cx="10953345" cy="4832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4400">
                <a:solidFill>
                  <a:schemeClr val="bg1"/>
                </a:solidFill>
                <a:latin typeface="+mj-lt"/>
              </a:rPr>
              <a:t>MHP MISSION</a:t>
            </a:r>
            <a:r>
              <a:rPr lang="en-US" sz="4400" b="0" i="0">
                <a:solidFill>
                  <a:schemeClr val="bg1"/>
                </a:solidFill>
                <a:effectLst/>
                <a:latin typeface="+mj-lt"/>
              </a:rPr>
              <a:t>: to </a:t>
            </a:r>
            <a:r>
              <a:rPr lang="en-US" sz="4400" i="0">
                <a:solidFill>
                  <a:schemeClr val="bg1"/>
                </a:solidFill>
                <a:effectLst/>
                <a:latin typeface="+mj-lt"/>
              </a:rPr>
              <a:t>expand</a:t>
            </a:r>
            <a:r>
              <a:rPr lang="en-US" sz="4400" b="0" i="0">
                <a:solidFill>
                  <a:schemeClr val="bg1"/>
                </a:solidFill>
                <a:effectLst/>
                <a:latin typeface="+mj-lt"/>
              </a:rPr>
              <a:t> housing and community development opportunity for those most impacted by economic and racial disparities by </a:t>
            </a:r>
            <a:r>
              <a:rPr lang="en-US" sz="4400" i="0">
                <a:solidFill>
                  <a:schemeClr val="bg1"/>
                </a:solidFill>
                <a:effectLst/>
                <a:latin typeface="+mj-lt"/>
              </a:rPr>
              <a:t>leading collaborative work </a:t>
            </a:r>
            <a:r>
              <a:rPr lang="en-US" sz="4400" b="0" i="0">
                <a:solidFill>
                  <a:schemeClr val="bg1"/>
                </a:solidFill>
                <a:effectLst/>
                <a:latin typeface="+mj-lt"/>
              </a:rPr>
              <a:t>to </a:t>
            </a:r>
            <a:r>
              <a:rPr lang="en-US" sz="4400" i="0">
                <a:solidFill>
                  <a:schemeClr val="bg1"/>
                </a:solidFill>
                <a:effectLst/>
                <a:latin typeface="+mj-lt"/>
              </a:rPr>
              <a:t>promote systems change </a:t>
            </a:r>
            <a:r>
              <a:rPr lang="en-US" sz="4400" b="0" i="0">
                <a:solidFill>
                  <a:schemeClr val="bg1"/>
                </a:solidFill>
                <a:effectLst/>
                <a:latin typeface="+mj-lt"/>
              </a:rPr>
              <a:t>and </a:t>
            </a:r>
            <a:r>
              <a:rPr lang="en-US" sz="4400" i="0">
                <a:solidFill>
                  <a:schemeClr val="bg1"/>
                </a:solidFill>
                <a:effectLst/>
                <a:latin typeface="+mj-lt"/>
              </a:rPr>
              <a:t>grow equitable development capacity.</a:t>
            </a:r>
            <a:endParaRPr lang="en-US" sz="4400">
              <a:solidFill>
                <a:schemeClr val="bg1"/>
              </a:solidFill>
              <a:latin typeface="+mj-lt"/>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4400" b="0" i="0" u="none" strike="noStrike" cap="none" spc="0" normalizeH="0" baseline="0">
              <a:ln>
                <a:noFill/>
              </a:ln>
              <a:solidFill>
                <a:schemeClr val="bg1"/>
              </a:solidFill>
              <a:effectLst/>
              <a:uFillTx/>
              <a:latin typeface="+mj-lt"/>
              <a:ea typeface="+mj-ea"/>
              <a:cs typeface="+mj-cs"/>
              <a:sym typeface="Arial"/>
            </a:endParaRPr>
          </a:p>
        </p:txBody>
      </p:sp>
    </p:spTree>
    <p:extLst>
      <p:ext uri="{BB962C8B-B14F-4D97-AF65-F5344CB8AC3E}">
        <p14:creationId xmlns:p14="http://schemas.microsoft.com/office/powerpoint/2010/main" val="148718166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C65FBA1-38C8-7745-865D-A1CC93DBECC5}"/>
              </a:ext>
            </a:extLst>
          </p:cNvPr>
          <p:cNvSpPr>
            <a:spLocks noGrp="1"/>
          </p:cNvSpPr>
          <p:nvPr>
            <p:ph type="title"/>
          </p:nvPr>
        </p:nvSpPr>
        <p:spPr>
          <a:xfrm>
            <a:off x="0" y="0"/>
            <a:ext cx="12191999" cy="1158948"/>
          </a:xfrm>
        </p:spPr>
        <p:txBody>
          <a:bodyPr lIns="45719" tIns="45720" rIns="45719" bIns="45720" anchor="ctr">
            <a:normAutofit/>
          </a:bodyPr>
          <a:lstStyle/>
          <a:p>
            <a:r>
              <a:rPr lang="en-US">
                <a:latin typeface="Arial"/>
                <a:cs typeface="Arial"/>
              </a:rPr>
              <a:t>  Housing Costs are Increasing</a:t>
            </a:r>
          </a:p>
        </p:txBody>
      </p:sp>
      <p:pic>
        <p:nvPicPr>
          <p:cNvPr id="9" name="Content Placeholder 4" descr="A picture containing text&#10;&#10;Description automatically generated">
            <a:extLst>
              <a:ext uri="{FF2B5EF4-FFF2-40B4-BE49-F238E27FC236}">
                <a16:creationId xmlns:a16="http://schemas.microsoft.com/office/drawing/2014/main" id="{7BA2958F-5CB4-5E46-BBE8-92E9390AA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81" y="1510835"/>
            <a:ext cx="5981295" cy="4306532"/>
          </a:xfrm>
          <a:prstGeom prst="rect">
            <a:avLst/>
          </a:prstGeom>
        </p:spPr>
      </p:pic>
      <p:sp>
        <p:nvSpPr>
          <p:cNvPr id="2" name="TextBox 1">
            <a:extLst>
              <a:ext uri="{FF2B5EF4-FFF2-40B4-BE49-F238E27FC236}">
                <a16:creationId xmlns:a16="http://schemas.microsoft.com/office/drawing/2014/main" id="{BDBD4CC1-5817-2A5A-2C94-99E1A852CBCC}"/>
              </a:ext>
            </a:extLst>
          </p:cNvPr>
          <p:cNvSpPr txBox="1"/>
          <p:nvPr/>
        </p:nvSpPr>
        <p:spPr>
          <a:xfrm>
            <a:off x="2384321" y="6169741"/>
            <a:ext cx="168377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400">
                <a:solidFill>
                  <a:srgbClr val="3A6378"/>
                </a:solidFill>
                <a:latin typeface="+mj-lt"/>
                <a:ea typeface="+mj-ea"/>
                <a:cs typeface="+mj-cs"/>
              </a:rPr>
              <a:t>10 year trend</a:t>
            </a:r>
            <a:endParaRPr kumimoji="0" lang="en-US" sz="1400" b="0" i="0" u="none" strike="noStrike" cap="none" spc="0" normalizeH="0" baseline="0">
              <a:ln>
                <a:noFill/>
              </a:ln>
              <a:solidFill>
                <a:srgbClr val="3A6378"/>
              </a:solidFill>
              <a:effectLst/>
              <a:uFillTx/>
              <a:latin typeface="+mj-lt"/>
              <a:ea typeface="+mj-ea"/>
              <a:cs typeface="+mj-cs"/>
              <a:sym typeface="Arial"/>
            </a:endParaRPr>
          </a:p>
        </p:txBody>
      </p:sp>
      <p:pic>
        <p:nvPicPr>
          <p:cNvPr id="4" name="Picture 22">
            <a:extLst>
              <a:ext uri="{FF2B5EF4-FFF2-40B4-BE49-F238E27FC236}">
                <a16:creationId xmlns:a16="http://schemas.microsoft.com/office/drawing/2014/main" id="{A0B1707A-5B8A-B910-E6CB-F5241ED7E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751" y="2297388"/>
            <a:ext cx="5327834" cy="280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1552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30B166D-7DF1-242A-B441-CB44FABFE3D7}"/>
              </a:ext>
            </a:extLst>
          </p:cNvPr>
          <p:cNvPicPr>
            <a:picLocks noChangeAspect="1"/>
          </p:cNvPicPr>
          <p:nvPr/>
        </p:nvPicPr>
        <p:blipFill>
          <a:blip r:embed="rId2"/>
          <a:stretch>
            <a:fillRect/>
          </a:stretch>
        </p:blipFill>
        <p:spPr>
          <a:xfrm>
            <a:off x="2354118" y="461926"/>
            <a:ext cx="7594600" cy="5537200"/>
          </a:xfrm>
          <a:prstGeom prst="rect">
            <a:avLst/>
          </a:prstGeom>
        </p:spPr>
      </p:pic>
      <p:pic>
        <p:nvPicPr>
          <p:cNvPr id="5" name="Picture 5">
            <a:extLst>
              <a:ext uri="{FF2B5EF4-FFF2-40B4-BE49-F238E27FC236}">
                <a16:creationId xmlns:a16="http://schemas.microsoft.com/office/drawing/2014/main" id="{30AAC9A9-352A-BD45-8CB8-0051DF3F356C}"/>
              </a:ext>
            </a:extLst>
          </p:cNvPr>
          <p:cNvPicPr>
            <a:picLocks noChangeAspect="1"/>
          </p:cNvPicPr>
          <p:nvPr/>
        </p:nvPicPr>
        <p:blipFill>
          <a:blip r:embed="rId3"/>
          <a:stretch>
            <a:fillRect/>
          </a:stretch>
        </p:blipFill>
        <p:spPr>
          <a:xfrm>
            <a:off x="8898082" y="5766089"/>
            <a:ext cx="2514600" cy="285750"/>
          </a:xfrm>
          <a:prstGeom prst="rect">
            <a:avLst/>
          </a:prstGeom>
        </p:spPr>
      </p:pic>
    </p:spTree>
    <p:extLst>
      <p:ext uri="{BB962C8B-B14F-4D97-AF65-F5344CB8AC3E}">
        <p14:creationId xmlns:p14="http://schemas.microsoft.com/office/powerpoint/2010/main" val="37232483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1EB9-FEA5-47A5-8146-83AF8CE9BB66}"/>
              </a:ext>
            </a:extLst>
          </p:cNvPr>
          <p:cNvSpPr>
            <a:spLocks noGrp="1"/>
          </p:cNvSpPr>
          <p:nvPr>
            <p:ph type="title"/>
          </p:nvPr>
        </p:nvSpPr>
        <p:spPr/>
        <p:txBody>
          <a:bodyPr lIns="45719" tIns="45720" rIns="45719" bIns="45720" anchor="ctr">
            <a:normAutofit/>
          </a:bodyPr>
          <a:lstStyle/>
          <a:p>
            <a:r>
              <a:rPr lang="en-US"/>
              <a:t>Annual income needed to afford median-priced home</a:t>
            </a:r>
          </a:p>
        </p:txBody>
      </p:sp>
      <p:pic>
        <p:nvPicPr>
          <p:cNvPr id="3" name="Picture 3" descr="Chart&#10;&#10;Description automatically generated">
            <a:extLst>
              <a:ext uri="{FF2B5EF4-FFF2-40B4-BE49-F238E27FC236}">
                <a16:creationId xmlns:a16="http://schemas.microsoft.com/office/drawing/2014/main" id="{671F0FFC-24D9-7495-3C14-26F0548EF6D5}"/>
              </a:ext>
            </a:extLst>
          </p:cNvPr>
          <p:cNvPicPr>
            <a:picLocks noChangeAspect="1"/>
          </p:cNvPicPr>
          <p:nvPr/>
        </p:nvPicPr>
        <p:blipFill>
          <a:blip r:embed="rId2"/>
          <a:stretch>
            <a:fillRect/>
          </a:stretch>
        </p:blipFill>
        <p:spPr>
          <a:xfrm>
            <a:off x="454326" y="1168518"/>
            <a:ext cx="10449461" cy="5685528"/>
          </a:xfrm>
          <a:prstGeom prst="rect">
            <a:avLst/>
          </a:prstGeom>
        </p:spPr>
      </p:pic>
    </p:spTree>
    <p:extLst>
      <p:ext uri="{BB962C8B-B14F-4D97-AF65-F5344CB8AC3E}">
        <p14:creationId xmlns:p14="http://schemas.microsoft.com/office/powerpoint/2010/main" val="260837530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92F8-86EC-B303-80A4-1CFA73CA93E9}"/>
              </a:ext>
            </a:extLst>
          </p:cNvPr>
          <p:cNvSpPr>
            <a:spLocks noGrp="1"/>
          </p:cNvSpPr>
          <p:nvPr>
            <p:ph type="title"/>
          </p:nvPr>
        </p:nvSpPr>
        <p:spPr>
          <a:xfrm>
            <a:off x="-4030" y="0"/>
            <a:ext cx="12191999" cy="1237957"/>
          </a:xfrm>
        </p:spPr>
        <p:txBody>
          <a:bodyPr>
            <a:normAutofit/>
          </a:bodyPr>
          <a:lstStyle/>
          <a:p>
            <a:r>
              <a:rPr lang="en-US"/>
              <a:t>  We Need More Affordable Homes</a:t>
            </a:r>
          </a:p>
        </p:txBody>
      </p:sp>
      <p:sp>
        <p:nvSpPr>
          <p:cNvPr id="5" name="TextBox 4">
            <a:extLst>
              <a:ext uri="{FF2B5EF4-FFF2-40B4-BE49-F238E27FC236}">
                <a16:creationId xmlns:a16="http://schemas.microsoft.com/office/drawing/2014/main" id="{BE081684-9482-96CD-6B69-41DB62702327}"/>
              </a:ext>
            </a:extLst>
          </p:cNvPr>
          <p:cNvSpPr txBox="1"/>
          <p:nvPr/>
        </p:nvSpPr>
        <p:spPr>
          <a:xfrm>
            <a:off x="374896" y="2494942"/>
            <a:ext cx="993530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a:solidFill>
                  <a:srgbClr val="0A5475"/>
                </a:solidFill>
                <a:effectLst/>
                <a:latin typeface="Roboto" panose="02000000000000000000" pitchFamily="2" charset="0"/>
              </a:rPr>
              <a:t>% Rental Vacancies Affordable by Income</a:t>
            </a:r>
          </a:p>
        </p:txBody>
      </p:sp>
      <p:pic>
        <p:nvPicPr>
          <p:cNvPr id="16" name="Picture 15">
            <a:extLst>
              <a:ext uri="{FF2B5EF4-FFF2-40B4-BE49-F238E27FC236}">
                <a16:creationId xmlns:a16="http://schemas.microsoft.com/office/drawing/2014/main" id="{0BD9C4FC-E291-9616-FB30-E64A3CB3C1FD}"/>
              </a:ext>
            </a:extLst>
          </p:cNvPr>
          <p:cNvPicPr>
            <a:picLocks noChangeAspect="1"/>
          </p:cNvPicPr>
          <p:nvPr/>
        </p:nvPicPr>
        <p:blipFill>
          <a:blip r:embed="rId3"/>
          <a:srcRect/>
          <a:stretch/>
        </p:blipFill>
        <p:spPr>
          <a:xfrm>
            <a:off x="440470" y="3131781"/>
            <a:ext cx="7144474" cy="2535621"/>
          </a:xfrm>
          <a:prstGeom prst="rect">
            <a:avLst/>
          </a:prstGeom>
        </p:spPr>
      </p:pic>
      <p:sp>
        <p:nvSpPr>
          <p:cNvPr id="3" name="TextBox 2">
            <a:extLst>
              <a:ext uri="{FF2B5EF4-FFF2-40B4-BE49-F238E27FC236}">
                <a16:creationId xmlns:a16="http://schemas.microsoft.com/office/drawing/2014/main" id="{B110E69B-857C-95C8-01B3-D5638D315C7F}"/>
              </a:ext>
            </a:extLst>
          </p:cNvPr>
          <p:cNvSpPr txBox="1"/>
          <p:nvPr/>
        </p:nvSpPr>
        <p:spPr>
          <a:xfrm>
            <a:off x="6400686" y="6119446"/>
            <a:ext cx="49191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a:solidFill>
                  <a:srgbClr val="3A6378"/>
                </a:solidFill>
                <a:latin typeface="+mj-lt"/>
                <a:ea typeface="+mj-ea"/>
                <a:cs typeface="+mj-cs"/>
                <a:sym typeface="Arial"/>
              </a:rPr>
              <a:t>Source: </a:t>
            </a:r>
            <a:r>
              <a:rPr kumimoji="0" lang="en-US" sz="1800" b="0" i="0" u="none" strike="noStrike" cap="none" spc="0" normalizeH="0" baseline="0">
                <a:ln>
                  <a:noFill/>
                </a:ln>
                <a:solidFill>
                  <a:srgbClr val="3A6378"/>
                </a:solidFill>
                <a:effectLst/>
                <a:uFillTx/>
                <a:latin typeface="+mj-lt"/>
                <a:ea typeface="+mj-ea"/>
                <a:cs typeface="+mj-cs"/>
                <a:sym typeface="Arial"/>
              </a:rPr>
              <a:t>*</a:t>
            </a:r>
            <a:r>
              <a:rPr lang="en-US">
                <a:solidFill>
                  <a:srgbClr val="3A6378"/>
                </a:solidFill>
                <a:latin typeface="+mj-lt"/>
                <a:ea typeface="+mj-ea"/>
                <a:cs typeface="+mj-cs"/>
                <a:sym typeface="Arial"/>
              </a:rPr>
              <a:t>City of Minneapolis</a:t>
            </a:r>
            <a:r>
              <a:rPr kumimoji="0" lang="en-US" sz="1800" b="0" i="0" u="none" strike="noStrike" cap="none" spc="0" normalizeH="0" baseline="0">
                <a:ln>
                  <a:noFill/>
                </a:ln>
                <a:solidFill>
                  <a:srgbClr val="3A6378"/>
                </a:solidFill>
                <a:effectLst/>
                <a:uFillTx/>
                <a:latin typeface="+mj-lt"/>
                <a:ea typeface="+mj-ea"/>
                <a:cs typeface="+mj-cs"/>
                <a:sym typeface="Arial"/>
              </a:rPr>
              <a:t>, June 2022</a:t>
            </a:r>
          </a:p>
        </p:txBody>
      </p:sp>
      <p:sp>
        <p:nvSpPr>
          <p:cNvPr id="4" name="TextBox 3">
            <a:extLst>
              <a:ext uri="{FF2B5EF4-FFF2-40B4-BE49-F238E27FC236}">
                <a16:creationId xmlns:a16="http://schemas.microsoft.com/office/drawing/2014/main" id="{78703209-B4F7-C8F6-A2B0-0A18ACB6D5FB}"/>
              </a:ext>
            </a:extLst>
          </p:cNvPr>
          <p:cNvSpPr txBox="1"/>
          <p:nvPr/>
        </p:nvSpPr>
        <p:spPr>
          <a:xfrm>
            <a:off x="253870" y="1346514"/>
            <a:ext cx="694837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a:latin typeface="+mj-lt"/>
              </a:rPr>
              <a:t>Especially for Families with Lower Incomes</a:t>
            </a:r>
            <a:endParaRPr kumimoji="0" lang="en-US" sz="2800" b="0" i="0" u="none" strike="noStrike" cap="none" spc="0" normalizeH="0" baseline="0">
              <a:ln>
                <a:noFill/>
              </a:ln>
              <a:solidFill>
                <a:srgbClr val="3A6378"/>
              </a:solidFill>
              <a:effectLst/>
              <a:uFillTx/>
              <a:latin typeface="+mj-lt"/>
              <a:ea typeface="+mj-ea"/>
              <a:cs typeface="+mj-cs"/>
              <a:sym typeface="Arial"/>
            </a:endParaRPr>
          </a:p>
        </p:txBody>
      </p:sp>
      <p:pic>
        <p:nvPicPr>
          <p:cNvPr id="7" name="Picture 6" descr="A picture containing building, outdoor, apartment building, roof&#10;&#10;Description automatically generated">
            <a:extLst>
              <a:ext uri="{FF2B5EF4-FFF2-40B4-BE49-F238E27FC236}">
                <a16:creationId xmlns:a16="http://schemas.microsoft.com/office/drawing/2014/main" id="{F22FF398-521F-6864-B598-8FB1C8CE96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1083" y="2106434"/>
            <a:ext cx="3316924" cy="3296388"/>
          </a:xfrm>
          <a:prstGeom prst="rect">
            <a:avLst/>
          </a:prstGeom>
        </p:spPr>
      </p:pic>
    </p:spTree>
    <p:extLst>
      <p:ext uri="{BB962C8B-B14F-4D97-AF65-F5344CB8AC3E}">
        <p14:creationId xmlns:p14="http://schemas.microsoft.com/office/powerpoint/2010/main" val="122087186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92F8-86EC-B303-80A4-1CFA73CA93E9}"/>
              </a:ext>
            </a:extLst>
          </p:cNvPr>
          <p:cNvSpPr>
            <a:spLocks noGrp="1"/>
          </p:cNvSpPr>
          <p:nvPr>
            <p:ph type="title"/>
          </p:nvPr>
        </p:nvSpPr>
        <p:spPr/>
        <p:txBody>
          <a:bodyPr>
            <a:normAutofit/>
          </a:bodyPr>
          <a:lstStyle/>
          <a:p>
            <a:r>
              <a:rPr lang="en-US"/>
              <a:t>  There is a Rental Assistance Shortage</a:t>
            </a:r>
          </a:p>
        </p:txBody>
      </p:sp>
      <p:pic>
        <p:nvPicPr>
          <p:cNvPr id="4" name="Picture 3" descr="Icon&#10;&#10;Description automatically generated with medium confidence">
            <a:extLst>
              <a:ext uri="{FF2B5EF4-FFF2-40B4-BE49-F238E27FC236}">
                <a16:creationId xmlns:a16="http://schemas.microsoft.com/office/drawing/2014/main" id="{6246509F-C444-E63B-08FD-9674927415A5}"/>
              </a:ext>
            </a:extLst>
          </p:cNvPr>
          <p:cNvPicPr>
            <a:picLocks noChangeAspect="1"/>
          </p:cNvPicPr>
          <p:nvPr/>
        </p:nvPicPr>
        <p:blipFill>
          <a:blip r:embed="rId2"/>
          <a:stretch>
            <a:fillRect/>
          </a:stretch>
        </p:blipFill>
        <p:spPr>
          <a:xfrm>
            <a:off x="595323" y="2512156"/>
            <a:ext cx="7817024" cy="2395694"/>
          </a:xfrm>
          <a:prstGeom prst="rect">
            <a:avLst/>
          </a:prstGeom>
        </p:spPr>
      </p:pic>
      <p:sp>
        <p:nvSpPr>
          <p:cNvPr id="10" name="TextBox 9">
            <a:extLst>
              <a:ext uri="{FF2B5EF4-FFF2-40B4-BE49-F238E27FC236}">
                <a16:creationId xmlns:a16="http://schemas.microsoft.com/office/drawing/2014/main" id="{6730332C-29AE-AF76-5158-4BB052E0B6A1}"/>
              </a:ext>
            </a:extLst>
          </p:cNvPr>
          <p:cNvSpPr txBox="1"/>
          <p:nvPr/>
        </p:nvSpPr>
        <p:spPr>
          <a:xfrm>
            <a:off x="8785106" y="2409150"/>
            <a:ext cx="2897944"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400">
                <a:solidFill>
                  <a:srgbClr val="0A5475"/>
                </a:solidFill>
                <a:effectLst/>
                <a:latin typeface="Roboto"/>
              </a:rPr>
              <a:t>With government programs critically underfunded, there isn’t enough assistance to meet the need. </a:t>
            </a:r>
          </a:p>
        </p:txBody>
      </p:sp>
      <p:sp>
        <p:nvSpPr>
          <p:cNvPr id="7" name="TextBox 6">
            <a:extLst>
              <a:ext uri="{FF2B5EF4-FFF2-40B4-BE49-F238E27FC236}">
                <a16:creationId xmlns:a16="http://schemas.microsoft.com/office/drawing/2014/main" id="{2F3E6022-B4D3-8C02-3AA7-82B3F7B8554C}"/>
              </a:ext>
            </a:extLst>
          </p:cNvPr>
          <p:cNvSpPr txBox="1"/>
          <p:nvPr/>
        </p:nvSpPr>
        <p:spPr>
          <a:xfrm>
            <a:off x="3047376" y="5662876"/>
            <a:ext cx="6564573" cy="1200327"/>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kumimoji="0" lang="en-US" sz="2400" b="0" i="0" u="none" strike="noStrike" cap="none" spc="0" normalizeH="0" baseline="0">
                <a:ln>
                  <a:noFill/>
                </a:ln>
                <a:solidFill>
                  <a:schemeClr val="bg1"/>
                </a:solidFill>
                <a:effectLst/>
                <a:uFillTx/>
                <a:latin typeface="+mj-lt"/>
                <a:ea typeface="+mj-ea"/>
                <a:cs typeface="+mj-cs"/>
                <a:sym typeface="Arial"/>
              </a:rPr>
              <a:t>Meanwhile ALL </a:t>
            </a:r>
            <a:r>
              <a:rPr lang="en-US" sz="2400">
                <a:solidFill>
                  <a:schemeClr val="bg1"/>
                </a:solidFill>
                <a:latin typeface="+mj-lt"/>
                <a:ea typeface="+mj-ea"/>
                <a:cs typeface="+mj-cs"/>
                <a:sym typeface="Arial"/>
              </a:rPr>
              <a:t>eligible homeowners</a:t>
            </a:r>
            <a:r>
              <a:rPr kumimoji="0" lang="en-US" sz="2400" b="0" i="0" u="none" strike="noStrike" cap="none" spc="0" normalizeH="0" baseline="0">
                <a:ln>
                  <a:noFill/>
                </a:ln>
                <a:solidFill>
                  <a:schemeClr val="bg1"/>
                </a:solidFill>
                <a:effectLst/>
                <a:uFillTx/>
                <a:latin typeface="+mj-lt"/>
                <a:ea typeface="+mj-ea"/>
                <a:cs typeface="+mj-cs"/>
                <a:sym typeface="Arial"/>
              </a:rPr>
              <a:t> </a:t>
            </a:r>
            <a:r>
              <a:rPr lang="en-US" sz="2400">
                <a:solidFill>
                  <a:schemeClr val="bg1"/>
                </a:solidFill>
                <a:latin typeface="+mj-lt"/>
                <a:ea typeface="+mj-ea"/>
                <a:cs typeface="+mj-cs"/>
                <a:sym typeface="Arial"/>
              </a:rPr>
              <a:t>receive</a:t>
            </a:r>
            <a:r>
              <a:rPr kumimoji="0" lang="en-US" sz="2400" b="0" i="0" u="none" strike="noStrike" cap="none" spc="0" normalizeH="0" baseline="0">
                <a:ln>
                  <a:noFill/>
                </a:ln>
                <a:solidFill>
                  <a:schemeClr val="bg1"/>
                </a:solidFill>
                <a:effectLst/>
                <a:uFillTx/>
                <a:latin typeface="+mj-lt"/>
                <a:ea typeface="+mj-ea"/>
                <a:cs typeface="+mj-cs"/>
                <a:sym typeface="Arial"/>
              </a:rPr>
              <a:t> a subsidy through the mortgage interest deduction</a:t>
            </a:r>
          </a:p>
        </p:txBody>
      </p:sp>
      <p:sp>
        <p:nvSpPr>
          <p:cNvPr id="11" name="TextBox 10">
            <a:extLst>
              <a:ext uri="{FF2B5EF4-FFF2-40B4-BE49-F238E27FC236}">
                <a16:creationId xmlns:a16="http://schemas.microsoft.com/office/drawing/2014/main" id="{0FFA7B4B-BBFA-6131-AAC9-AAF8332E533A}"/>
              </a:ext>
            </a:extLst>
          </p:cNvPr>
          <p:cNvSpPr txBox="1"/>
          <p:nvPr/>
        </p:nvSpPr>
        <p:spPr>
          <a:xfrm>
            <a:off x="597638" y="1436524"/>
            <a:ext cx="10996723"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a:solidFill>
                  <a:srgbClr val="0A5475"/>
                </a:solidFill>
                <a:effectLst/>
                <a:latin typeface="Roboto" panose="02000000000000000000" pitchFamily="2" charset="0"/>
              </a:rPr>
              <a:t>3 out of 4 households that are eligible for rental assistance DON’T receive it</a:t>
            </a:r>
          </a:p>
        </p:txBody>
      </p:sp>
    </p:spTree>
    <p:extLst>
      <p:ext uri="{BB962C8B-B14F-4D97-AF65-F5344CB8AC3E}">
        <p14:creationId xmlns:p14="http://schemas.microsoft.com/office/powerpoint/2010/main" val="387801575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D185-DC86-61CB-BB76-A13175BF43E2}"/>
              </a:ext>
            </a:extLst>
          </p:cNvPr>
          <p:cNvSpPr>
            <a:spLocks noGrp="1"/>
          </p:cNvSpPr>
          <p:nvPr>
            <p:ph type="title"/>
          </p:nvPr>
        </p:nvSpPr>
        <p:spPr/>
        <p:txBody>
          <a:bodyPr lIns="45719" tIns="45720" rIns="45719" bIns="45720" anchor="ctr">
            <a:normAutofit/>
          </a:bodyPr>
          <a:lstStyle/>
          <a:p>
            <a:r>
              <a:rPr lang="en-US"/>
              <a:t>  Evictions are on the Rise</a:t>
            </a:r>
          </a:p>
        </p:txBody>
      </p:sp>
      <p:sp>
        <p:nvSpPr>
          <p:cNvPr id="3" name="TextBox 2">
            <a:extLst>
              <a:ext uri="{FF2B5EF4-FFF2-40B4-BE49-F238E27FC236}">
                <a16:creationId xmlns:a16="http://schemas.microsoft.com/office/drawing/2014/main" id="{7A46B056-F5BF-5872-24D5-408A16480FE9}"/>
              </a:ext>
            </a:extLst>
          </p:cNvPr>
          <p:cNvSpPr txBox="1"/>
          <p:nvPr/>
        </p:nvSpPr>
        <p:spPr>
          <a:xfrm>
            <a:off x="7790034" y="2208643"/>
            <a:ext cx="4084639"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a:solidFill>
                  <a:srgbClr val="3A6478"/>
                </a:solidFill>
                <a:effectLst/>
                <a:latin typeface="Roboto" panose="02000000000000000000" pitchFamily="2" charset="0"/>
              </a:rPr>
              <a:t>When households are behind on rent, they may face eviction or otherwise be forced to leave their residence, with lasting consequences to finding safe and affordable homes. Most evictions happen because a renter cannot or does not pay rent. </a:t>
            </a:r>
          </a:p>
        </p:txBody>
      </p:sp>
      <p:sp>
        <p:nvSpPr>
          <p:cNvPr id="5" name="TextBox 4">
            <a:extLst>
              <a:ext uri="{FF2B5EF4-FFF2-40B4-BE49-F238E27FC236}">
                <a16:creationId xmlns:a16="http://schemas.microsoft.com/office/drawing/2014/main" id="{FC038C04-541F-0BC9-9F24-04EEE06AFD09}"/>
              </a:ext>
            </a:extLst>
          </p:cNvPr>
          <p:cNvSpPr txBox="1"/>
          <p:nvPr/>
        </p:nvSpPr>
        <p:spPr>
          <a:xfrm>
            <a:off x="165190" y="1222969"/>
            <a:ext cx="975542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a:solidFill>
                  <a:srgbClr val="0A5475"/>
                </a:solidFill>
                <a:effectLst/>
                <a:latin typeface="Roboto" panose="02000000000000000000" pitchFamily="2" charset="0"/>
              </a:rPr>
              <a:t>Monthly Eviction Filings, January 2021 - November 2022</a:t>
            </a:r>
          </a:p>
        </p:txBody>
      </p:sp>
      <p:pic>
        <p:nvPicPr>
          <p:cNvPr id="7" name="Picture 6">
            <a:extLst>
              <a:ext uri="{FF2B5EF4-FFF2-40B4-BE49-F238E27FC236}">
                <a16:creationId xmlns:a16="http://schemas.microsoft.com/office/drawing/2014/main" id="{4AE79918-A689-0E2B-2A1E-BD7149E970CA}"/>
              </a:ext>
            </a:extLst>
          </p:cNvPr>
          <p:cNvPicPr>
            <a:picLocks noChangeAspect="1"/>
          </p:cNvPicPr>
          <p:nvPr/>
        </p:nvPicPr>
        <p:blipFill rotWithShape="1">
          <a:blip r:embed="rId2"/>
          <a:srcRect t="9666" b="8793"/>
          <a:stretch/>
        </p:blipFill>
        <p:spPr>
          <a:xfrm>
            <a:off x="162838" y="1697477"/>
            <a:ext cx="7528143" cy="5160523"/>
          </a:xfrm>
          <a:prstGeom prst="rect">
            <a:avLst/>
          </a:prstGeom>
        </p:spPr>
      </p:pic>
      <p:sp>
        <p:nvSpPr>
          <p:cNvPr id="8" name="TextBox 7">
            <a:extLst>
              <a:ext uri="{FF2B5EF4-FFF2-40B4-BE49-F238E27FC236}">
                <a16:creationId xmlns:a16="http://schemas.microsoft.com/office/drawing/2014/main" id="{552CC64B-283F-8520-6CC7-CB95DD25AE28}"/>
              </a:ext>
            </a:extLst>
          </p:cNvPr>
          <p:cNvSpPr txBox="1"/>
          <p:nvPr/>
        </p:nvSpPr>
        <p:spPr>
          <a:xfrm>
            <a:off x="9269260" y="6075123"/>
            <a:ext cx="140291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3A6378"/>
                </a:solidFill>
                <a:effectLst/>
                <a:uFillTx/>
                <a:latin typeface="+mj-lt"/>
                <a:ea typeface="+mj-ea"/>
                <a:cs typeface="+mj-cs"/>
                <a:sym typeface="Arial"/>
              </a:rPr>
              <a:t>Source: Eviction Lab</a:t>
            </a:r>
          </a:p>
        </p:txBody>
      </p:sp>
    </p:spTree>
    <p:extLst>
      <p:ext uri="{BB962C8B-B14F-4D97-AF65-F5344CB8AC3E}">
        <p14:creationId xmlns:p14="http://schemas.microsoft.com/office/powerpoint/2010/main" val="28576788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999C0-2FD0-D1B8-B3F7-1DB9057D76A8}"/>
              </a:ext>
            </a:extLst>
          </p:cNvPr>
          <p:cNvSpPr>
            <a:spLocks noGrp="1"/>
          </p:cNvSpPr>
          <p:nvPr>
            <p:ph type="title"/>
          </p:nvPr>
        </p:nvSpPr>
        <p:spPr/>
        <p:txBody>
          <a:bodyPr lIns="45719" tIns="45720" rIns="45719" bIns="45720" anchor="ctr">
            <a:normAutofit/>
          </a:bodyPr>
          <a:lstStyle/>
          <a:p>
            <a:r>
              <a:rPr lang="en-US"/>
              <a:t>  NOAH impacts communities across MN</a:t>
            </a:r>
            <a:br>
              <a:rPr lang="en-US"/>
            </a:br>
            <a:r>
              <a:rPr lang="en-US"/>
              <a:t>  </a:t>
            </a:r>
            <a:r>
              <a:rPr lang="en-US" sz="2400" i="1"/>
              <a:t>(Naturally Occurring Affordable Housing – private sector)</a:t>
            </a:r>
          </a:p>
        </p:txBody>
      </p:sp>
      <p:pic>
        <p:nvPicPr>
          <p:cNvPr id="3" name="Picture 3" descr="Chart, map&#10;&#10;Description automatically generated">
            <a:extLst>
              <a:ext uri="{FF2B5EF4-FFF2-40B4-BE49-F238E27FC236}">
                <a16:creationId xmlns:a16="http://schemas.microsoft.com/office/drawing/2014/main" id="{91B0F01A-4C26-6BE8-CE5F-C953D8A42C18}"/>
              </a:ext>
            </a:extLst>
          </p:cNvPr>
          <p:cNvPicPr>
            <a:picLocks noChangeAspect="1"/>
          </p:cNvPicPr>
          <p:nvPr/>
        </p:nvPicPr>
        <p:blipFill>
          <a:blip r:embed="rId2"/>
          <a:stretch>
            <a:fillRect/>
          </a:stretch>
        </p:blipFill>
        <p:spPr>
          <a:xfrm>
            <a:off x="26433" y="1412186"/>
            <a:ext cx="4513006" cy="5004565"/>
          </a:xfrm>
          <a:prstGeom prst="rect">
            <a:avLst/>
          </a:prstGeom>
        </p:spPr>
      </p:pic>
      <p:pic>
        <p:nvPicPr>
          <p:cNvPr id="4" name="Picture 4" descr="Map&#10;&#10;Description automatically generated">
            <a:extLst>
              <a:ext uri="{FF2B5EF4-FFF2-40B4-BE49-F238E27FC236}">
                <a16:creationId xmlns:a16="http://schemas.microsoft.com/office/drawing/2014/main" id="{918E0DB2-DC08-66F6-FABC-E517BDBAAB63}"/>
              </a:ext>
            </a:extLst>
          </p:cNvPr>
          <p:cNvPicPr>
            <a:picLocks noChangeAspect="1"/>
          </p:cNvPicPr>
          <p:nvPr/>
        </p:nvPicPr>
        <p:blipFill>
          <a:blip r:embed="rId3"/>
          <a:stretch>
            <a:fillRect/>
          </a:stretch>
        </p:blipFill>
        <p:spPr>
          <a:xfrm>
            <a:off x="4550920" y="3521505"/>
            <a:ext cx="2743200" cy="3107855"/>
          </a:xfrm>
          <a:prstGeom prst="rect">
            <a:avLst/>
          </a:prstGeom>
        </p:spPr>
      </p:pic>
      <p:pic>
        <p:nvPicPr>
          <p:cNvPr id="5" name="Picture 5" descr="Map&#10;&#10;Description automatically generated">
            <a:extLst>
              <a:ext uri="{FF2B5EF4-FFF2-40B4-BE49-F238E27FC236}">
                <a16:creationId xmlns:a16="http://schemas.microsoft.com/office/drawing/2014/main" id="{482F1F9A-0137-B4E7-EC32-E50EDCD04992}"/>
              </a:ext>
            </a:extLst>
          </p:cNvPr>
          <p:cNvPicPr>
            <a:picLocks noChangeAspect="1"/>
          </p:cNvPicPr>
          <p:nvPr/>
        </p:nvPicPr>
        <p:blipFill>
          <a:blip r:embed="rId4"/>
          <a:stretch>
            <a:fillRect/>
          </a:stretch>
        </p:blipFill>
        <p:spPr>
          <a:xfrm>
            <a:off x="7293078" y="1829756"/>
            <a:ext cx="4746522" cy="4820806"/>
          </a:xfrm>
          <a:prstGeom prst="rect">
            <a:avLst/>
          </a:prstGeom>
        </p:spPr>
      </p:pic>
      <p:sp>
        <p:nvSpPr>
          <p:cNvPr id="6" name="TextBox 5">
            <a:extLst>
              <a:ext uri="{FF2B5EF4-FFF2-40B4-BE49-F238E27FC236}">
                <a16:creationId xmlns:a16="http://schemas.microsoft.com/office/drawing/2014/main" id="{23132CD1-C82C-B636-2F5F-F5679FE600DB}"/>
              </a:ext>
            </a:extLst>
          </p:cNvPr>
          <p:cNvSpPr txBox="1"/>
          <p:nvPr/>
        </p:nvSpPr>
        <p:spPr>
          <a:xfrm>
            <a:off x="9131710" y="1364225"/>
            <a:ext cx="106925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a:solidFill>
                  <a:srgbClr val="3A6378"/>
                </a:solidFill>
                <a:latin typeface="+mj-lt"/>
                <a:ea typeface="+mj-ea"/>
                <a:cs typeface="+mj-cs"/>
              </a:rPr>
              <a:t>Duluth</a:t>
            </a:r>
            <a:endParaRPr kumimoji="0" lang="en-US" sz="2400" b="1" i="0" u="none" strike="noStrike" cap="none" spc="0" normalizeH="0" baseline="0">
              <a:ln>
                <a:noFill/>
              </a:ln>
              <a:solidFill>
                <a:srgbClr val="3A6378"/>
              </a:solidFill>
              <a:effectLst/>
              <a:uFillTx/>
              <a:latin typeface="+mj-lt"/>
              <a:ea typeface="+mj-ea"/>
              <a:cs typeface="+mj-cs"/>
              <a:sym typeface="Arial"/>
            </a:endParaRPr>
          </a:p>
        </p:txBody>
      </p:sp>
      <p:sp>
        <p:nvSpPr>
          <p:cNvPr id="7" name="TextBox 6">
            <a:extLst>
              <a:ext uri="{FF2B5EF4-FFF2-40B4-BE49-F238E27FC236}">
                <a16:creationId xmlns:a16="http://schemas.microsoft.com/office/drawing/2014/main" id="{CB0F0B5D-7490-B0FD-4F3D-66F327F92F43}"/>
              </a:ext>
            </a:extLst>
          </p:cNvPr>
          <p:cNvSpPr txBox="1"/>
          <p:nvPr/>
        </p:nvSpPr>
        <p:spPr>
          <a:xfrm>
            <a:off x="4621161" y="3060290"/>
            <a:ext cx="271615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400" b="1">
                <a:solidFill>
                  <a:srgbClr val="3A6378"/>
                </a:solidFill>
                <a:latin typeface="+mj-lt"/>
                <a:ea typeface="+mj-ea"/>
                <a:cs typeface="+mj-cs"/>
              </a:rPr>
              <a:t>Twin Cities Metro</a:t>
            </a:r>
            <a:endParaRPr kumimoji="0" lang="en-US" sz="2400" b="1" i="0" u="none" strike="noStrike" cap="none" spc="0" normalizeH="0" baseline="0">
              <a:ln>
                <a:noFill/>
              </a:ln>
              <a:solidFill>
                <a:srgbClr val="3A6378"/>
              </a:solidFill>
              <a:effectLst/>
              <a:uFillTx/>
              <a:latin typeface="+mj-lt"/>
              <a:ea typeface="+mj-ea"/>
              <a:cs typeface="+mj-cs"/>
              <a:sym typeface="Arial"/>
            </a:endParaRPr>
          </a:p>
        </p:txBody>
      </p:sp>
    </p:spTree>
    <p:extLst>
      <p:ext uri="{BB962C8B-B14F-4D97-AF65-F5344CB8AC3E}">
        <p14:creationId xmlns:p14="http://schemas.microsoft.com/office/powerpoint/2010/main" val="403523631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081684-9482-96CD-6B69-41DB62702327}"/>
              </a:ext>
            </a:extLst>
          </p:cNvPr>
          <p:cNvSpPr txBox="1"/>
          <p:nvPr/>
        </p:nvSpPr>
        <p:spPr>
          <a:xfrm>
            <a:off x="296527" y="1411998"/>
            <a:ext cx="9749327"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800">
                <a:solidFill>
                  <a:srgbClr val="3A6478"/>
                </a:solidFill>
                <a:effectLst/>
                <a:latin typeface="Roboto"/>
              </a:rPr>
              <a:t>Publicly </a:t>
            </a:r>
            <a:r>
              <a:rPr lang="en-US" sz="2800">
                <a:solidFill>
                  <a:srgbClr val="3A6478"/>
                </a:solidFill>
                <a:latin typeface="Roboto"/>
              </a:rPr>
              <a:t>Financed</a:t>
            </a:r>
            <a:r>
              <a:rPr lang="en-US" sz="2800">
                <a:solidFill>
                  <a:srgbClr val="3A6478"/>
                </a:solidFill>
                <a:effectLst/>
                <a:latin typeface="Roboto"/>
              </a:rPr>
              <a:t> Rental Homes at Risk of Loss</a:t>
            </a:r>
          </a:p>
        </p:txBody>
      </p:sp>
      <p:sp>
        <p:nvSpPr>
          <p:cNvPr id="12" name="TextBox 11">
            <a:extLst>
              <a:ext uri="{FF2B5EF4-FFF2-40B4-BE49-F238E27FC236}">
                <a16:creationId xmlns:a16="http://schemas.microsoft.com/office/drawing/2014/main" id="{9EE82F09-D2CA-AF7E-6A25-0E07D38E1A7E}"/>
              </a:ext>
            </a:extLst>
          </p:cNvPr>
          <p:cNvSpPr txBox="1"/>
          <p:nvPr/>
        </p:nvSpPr>
        <p:spPr>
          <a:xfrm>
            <a:off x="9003323" y="1338050"/>
            <a:ext cx="291201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endParaRPr lang="en-US">
              <a:solidFill>
                <a:srgbClr val="3A6478"/>
              </a:solidFill>
              <a:effectLst/>
              <a:latin typeface="Roboto" panose="02000000000000000000" pitchFamily="2" charset="0"/>
            </a:endParaRPr>
          </a:p>
        </p:txBody>
      </p:sp>
      <p:sp>
        <p:nvSpPr>
          <p:cNvPr id="9" name="Title 1">
            <a:extLst>
              <a:ext uri="{FF2B5EF4-FFF2-40B4-BE49-F238E27FC236}">
                <a16:creationId xmlns:a16="http://schemas.microsoft.com/office/drawing/2014/main" id="{5092DE74-984A-282D-5466-D20E834B1C78}"/>
              </a:ext>
            </a:extLst>
          </p:cNvPr>
          <p:cNvSpPr txBox="1">
            <a:spLocks/>
          </p:cNvSpPr>
          <p:nvPr/>
        </p:nvSpPr>
        <p:spPr>
          <a:xfrm>
            <a:off x="0" y="0"/>
            <a:ext cx="12192000" cy="1134937"/>
          </a:xfrm>
          <a:prstGeom prst="rect">
            <a:avLst/>
          </a:prstGeom>
          <a:solidFill>
            <a:srgbClr val="9B3433"/>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ctr">
            <a:normAutofit/>
          </a:bodyPr>
          <a:lst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FFFFF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3A6378"/>
                </a:solidFill>
                <a:uFillTx/>
                <a:latin typeface="+mj-lt"/>
                <a:ea typeface="+mj-ea"/>
                <a:cs typeface="+mj-cs"/>
                <a:sym typeface="Arial"/>
              </a:defRPr>
            </a:lvl9pPr>
          </a:lstStyle>
          <a:p>
            <a:r>
              <a:rPr lang="en-US" kern="0"/>
              <a:t>  We Need to Preserve the Housing We Have </a:t>
            </a:r>
          </a:p>
        </p:txBody>
      </p:sp>
      <p:pic>
        <p:nvPicPr>
          <p:cNvPr id="3" name="Picture 2" descr="Chart, bar chart&#10;&#10;Description automatically generated">
            <a:extLst>
              <a:ext uri="{FF2B5EF4-FFF2-40B4-BE49-F238E27FC236}">
                <a16:creationId xmlns:a16="http://schemas.microsoft.com/office/drawing/2014/main" id="{07272104-A9AB-1D1C-F31B-19C17BBDEF11}"/>
              </a:ext>
            </a:extLst>
          </p:cNvPr>
          <p:cNvPicPr>
            <a:picLocks noChangeAspect="1"/>
          </p:cNvPicPr>
          <p:nvPr/>
        </p:nvPicPr>
        <p:blipFill rotWithShape="1">
          <a:blip r:embed="rId3"/>
          <a:srcRect t="19626"/>
          <a:stretch/>
        </p:blipFill>
        <p:spPr>
          <a:xfrm>
            <a:off x="178483" y="2331720"/>
            <a:ext cx="9433405" cy="3201874"/>
          </a:xfrm>
          <a:prstGeom prst="rect">
            <a:avLst/>
          </a:prstGeom>
        </p:spPr>
      </p:pic>
      <p:sp>
        <p:nvSpPr>
          <p:cNvPr id="6" name="TextBox 5">
            <a:extLst>
              <a:ext uri="{FF2B5EF4-FFF2-40B4-BE49-F238E27FC236}">
                <a16:creationId xmlns:a16="http://schemas.microsoft.com/office/drawing/2014/main" id="{1785B1F3-7877-74EC-04E4-18D0DE8E1B1E}"/>
              </a:ext>
            </a:extLst>
          </p:cNvPr>
          <p:cNvSpPr txBox="1"/>
          <p:nvPr/>
        </p:nvSpPr>
        <p:spPr>
          <a:xfrm>
            <a:off x="1425217" y="5890990"/>
            <a:ext cx="835972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solidFill>
                  <a:srgbClr val="5D6461"/>
                </a:solidFill>
                <a:effectLst/>
                <a:latin typeface="Roboto Condensed" panose="02000000000000000000" pitchFamily="2" charset="0"/>
              </a:rPr>
              <a:t>The above graph includes homes with income restriction due to financing through HUD, USDA and Low-Income Housing Tax Credit (LIHTC).</a:t>
            </a:r>
          </a:p>
        </p:txBody>
      </p:sp>
      <p:pic>
        <p:nvPicPr>
          <p:cNvPr id="10" name="Picture 9" descr="A picture containing snow, outdoor, tree, house&#10;&#10;Description automatically generated">
            <a:extLst>
              <a:ext uri="{FF2B5EF4-FFF2-40B4-BE49-F238E27FC236}">
                <a16:creationId xmlns:a16="http://schemas.microsoft.com/office/drawing/2014/main" id="{0FB2601A-3B31-C237-08BA-FD5586E7CD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92732" y="1866042"/>
            <a:ext cx="3417741" cy="2387556"/>
          </a:xfrm>
          <a:prstGeom prst="rect">
            <a:avLst/>
          </a:prstGeom>
        </p:spPr>
      </p:pic>
    </p:spTree>
    <p:extLst>
      <p:ext uri="{BB962C8B-B14F-4D97-AF65-F5344CB8AC3E}">
        <p14:creationId xmlns:p14="http://schemas.microsoft.com/office/powerpoint/2010/main" val="168407926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92F8-86EC-B303-80A4-1CFA73CA93E9}"/>
              </a:ext>
            </a:extLst>
          </p:cNvPr>
          <p:cNvSpPr>
            <a:spLocks noGrp="1"/>
          </p:cNvSpPr>
          <p:nvPr>
            <p:ph type="title"/>
          </p:nvPr>
        </p:nvSpPr>
        <p:spPr>
          <a:xfrm>
            <a:off x="0" y="0"/>
            <a:ext cx="12191999" cy="1308295"/>
          </a:xfrm>
        </p:spPr>
        <p:txBody>
          <a:bodyPr>
            <a:normAutofit/>
          </a:bodyPr>
          <a:lstStyle/>
          <a:p>
            <a:r>
              <a:rPr lang="en-US"/>
              <a:t>  Home Ownership Disparities Persist</a:t>
            </a:r>
          </a:p>
        </p:txBody>
      </p:sp>
      <p:sp>
        <p:nvSpPr>
          <p:cNvPr id="5" name="TextBox 4">
            <a:extLst>
              <a:ext uri="{FF2B5EF4-FFF2-40B4-BE49-F238E27FC236}">
                <a16:creationId xmlns:a16="http://schemas.microsoft.com/office/drawing/2014/main" id="{BE081684-9482-96CD-6B69-41DB62702327}"/>
              </a:ext>
            </a:extLst>
          </p:cNvPr>
          <p:cNvSpPr txBox="1"/>
          <p:nvPr/>
        </p:nvSpPr>
        <p:spPr>
          <a:xfrm>
            <a:off x="1691829" y="1376924"/>
            <a:ext cx="993530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a:solidFill>
                  <a:srgbClr val="0A5475"/>
                </a:solidFill>
                <a:effectLst/>
                <a:latin typeface="Roboto" panose="02000000000000000000" pitchFamily="2" charset="0"/>
              </a:rPr>
              <a:t>Home Ownership Levels Have Fallen for Black Residents</a:t>
            </a:r>
          </a:p>
        </p:txBody>
      </p:sp>
      <p:pic>
        <p:nvPicPr>
          <p:cNvPr id="16" name="Picture 15">
            <a:extLst>
              <a:ext uri="{FF2B5EF4-FFF2-40B4-BE49-F238E27FC236}">
                <a16:creationId xmlns:a16="http://schemas.microsoft.com/office/drawing/2014/main" id="{0BD9C4FC-E291-9616-FB30-E64A3CB3C1FD}"/>
              </a:ext>
            </a:extLst>
          </p:cNvPr>
          <p:cNvPicPr>
            <a:picLocks noChangeAspect="1"/>
          </p:cNvPicPr>
          <p:nvPr/>
        </p:nvPicPr>
        <p:blipFill>
          <a:blip r:embed="rId3"/>
          <a:srcRect/>
          <a:stretch/>
        </p:blipFill>
        <p:spPr>
          <a:xfrm>
            <a:off x="274952" y="2087652"/>
            <a:ext cx="7916604" cy="3823834"/>
          </a:xfrm>
          <a:prstGeom prst="rect">
            <a:avLst/>
          </a:prstGeom>
        </p:spPr>
      </p:pic>
      <p:pic>
        <p:nvPicPr>
          <p:cNvPr id="7" name="Picture 14">
            <a:extLst>
              <a:ext uri="{FF2B5EF4-FFF2-40B4-BE49-F238E27FC236}">
                <a16:creationId xmlns:a16="http://schemas.microsoft.com/office/drawing/2014/main" id="{6A5FB5CF-C1C8-2476-6A91-CAB649772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3892" y="2025076"/>
            <a:ext cx="3623760" cy="2858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06899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135D9-4A04-9B2A-3790-CBB54CB1F763}"/>
              </a:ext>
            </a:extLst>
          </p:cNvPr>
          <p:cNvSpPr>
            <a:spLocks noGrp="1"/>
          </p:cNvSpPr>
          <p:nvPr>
            <p:ph type="title"/>
          </p:nvPr>
        </p:nvSpPr>
        <p:spPr/>
        <p:txBody>
          <a:bodyPr lIns="45719" tIns="45720" rIns="45719" bIns="45720" anchor="ctr">
            <a:normAutofit/>
          </a:bodyPr>
          <a:lstStyle/>
          <a:p>
            <a:r>
              <a:rPr lang="en-US"/>
              <a:t>  Solutions are Within Reach - $2 Billion in 2023</a:t>
            </a:r>
          </a:p>
        </p:txBody>
      </p:sp>
      <p:pic>
        <p:nvPicPr>
          <p:cNvPr id="6" name="Picture 6" descr="Logo, company name&#10;&#10;Description automatically generated">
            <a:extLst>
              <a:ext uri="{FF2B5EF4-FFF2-40B4-BE49-F238E27FC236}">
                <a16:creationId xmlns:a16="http://schemas.microsoft.com/office/drawing/2014/main" id="{D42BFF22-BD0D-F423-E991-CBD1330558FB}"/>
              </a:ext>
            </a:extLst>
          </p:cNvPr>
          <p:cNvPicPr>
            <a:picLocks noChangeAspect="1"/>
          </p:cNvPicPr>
          <p:nvPr/>
        </p:nvPicPr>
        <p:blipFill>
          <a:blip r:embed="rId2"/>
          <a:stretch>
            <a:fillRect/>
          </a:stretch>
        </p:blipFill>
        <p:spPr>
          <a:xfrm>
            <a:off x="3883169" y="1539586"/>
            <a:ext cx="3414279" cy="5302827"/>
          </a:xfrm>
          <a:prstGeom prst="rect">
            <a:avLst/>
          </a:prstGeom>
        </p:spPr>
      </p:pic>
      <p:pic>
        <p:nvPicPr>
          <p:cNvPr id="7" name="Picture 7">
            <a:extLst>
              <a:ext uri="{FF2B5EF4-FFF2-40B4-BE49-F238E27FC236}">
                <a16:creationId xmlns:a16="http://schemas.microsoft.com/office/drawing/2014/main" id="{97FB04EF-D5A8-0BCF-9AEC-7480EB1569DD}"/>
              </a:ext>
            </a:extLst>
          </p:cNvPr>
          <p:cNvPicPr>
            <a:picLocks noChangeAspect="1"/>
          </p:cNvPicPr>
          <p:nvPr/>
        </p:nvPicPr>
        <p:blipFill>
          <a:blip r:embed="rId3"/>
          <a:stretch>
            <a:fillRect/>
          </a:stretch>
        </p:blipFill>
        <p:spPr>
          <a:xfrm>
            <a:off x="6830290" y="1508029"/>
            <a:ext cx="5361709" cy="5615323"/>
          </a:xfrm>
          <a:prstGeom prst="rect">
            <a:avLst/>
          </a:prstGeom>
        </p:spPr>
      </p:pic>
      <p:cxnSp>
        <p:nvCxnSpPr>
          <p:cNvPr id="8" name="Straight Arrow Connector 7">
            <a:extLst>
              <a:ext uri="{FF2B5EF4-FFF2-40B4-BE49-F238E27FC236}">
                <a16:creationId xmlns:a16="http://schemas.microsoft.com/office/drawing/2014/main" id="{6EF92953-8254-36D9-289D-0EA547355388}"/>
              </a:ext>
            </a:extLst>
          </p:cNvPr>
          <p:cNvCxnSpPr/>
          <p:nvPr/>
        </p:nvCxnSpPr>
        <p:spPr>
          <a:xfrm>
            <a:off x="6968837" y="1503219"/>
            <a:ext cx="0" cy="5209308"/>
          </a:xfrm>
          <a:prstGeom prst="straightConnector1">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9" name="Picture 9" descr="Graphical user interface&#10;&#10;Description automatically generated">
            <a:extLst>
              <a:ext uri="{FF2B5EF4-FFF2-40B4-BE49-F238E27FC236}">
                <a16:creationId xmlns:a16="http://schemas.microsoft.com/office/drawing/2014/main" id="{5CCC0F75-47B6-DDB9-A5F0-2FE80888645A}"/>
              </a:ext>
            </a:extLst>
          </p:cNvPr>
          <p:cNvPicPr>
            <a:picLocks noChangeAspect="1"/>
          </p:cNvPicPr>
          <p:nvPr/>
        </p:nvPicPr>
        <p:blipFill>
          <a:blip r:embed="rId4"/>
          <a:stretch>
            <a:fillRect/>
          </a:stretch>
        </p:blipFill>
        <p:spPr>
          <a:xfrm>
            <a:off x="387927" y="1593472"/>
            <a:ext cx="3823854" cy="2077785"/>
          </a:xfrm>
          <a:prstGeom prst="rect">
            <a:avLst/>
          </a:prstGeom>
        </p:spPr>
      </p:pic>
      <p:pic>
        <p:nvPicPr>
          <p:cNvPr id="12" name="Picture 12">
            <a:extLst>
              <a:ext uri="{FF2B5EF4-FFF2-40B4-BE49-F238E27FC236}">
                <a16:creationId xmlns:a16="http://schemas.microsoft.com/office/drawing/2014/main" id="{F24AA90B-2151-85D0-30FC-73BB69C56989}"/>
              </a:ext>
            </a:extLst>
          </p:cNvPr>
          <p:cNvPicPr>
            <a:picLocks noChangeAspect="1"/>
          </p:cNvPicPr>
          <p:nvPr/>
        </p:nvPicPr>
        <p:blipFill>
          <a:blip r:embed="rId5"/>
          <a:stretch>
            <a:fillRect/>
          </a:stretch>
        </p:blipFill>
        <p:spPr>
          <a:xfrm>
            <a:off x="387927" y="3634809"/>
            <a:ext cx="3588327" cy="2153781"/>
          </a:xfrm>
          <a:prstGeom prst="rect">
            <a:avLst/>
          </a:prstGeom>
        </p:spPr>
      </p:pic>
      <p:sp>
        <p:nvSpPr>
          <p:cNvPr id="3" name="TextBox 2">
            <a:extLst>
              <a:ext uri="{FF2B5EF4-FFF2-40B4-BE49-F238E27FC236}">
                <a16:creationId xmlns:a16="http://schemas.microsoft.com/office/drawing/2014/main" id="{312C4828-D963-AE85-9806-DED953CF7573}"/>
              </a:ext>
            </a:extLst>
          </p:cNvPr>
          <p:cNvSpPr txBox="1"/>
          <p:nvPr/>
        </p:nvSpPr>
        <p:spPr>
          <a:xfrm>
            <a:off x="391025" y="5654841"/>
            <a:ext cx="3589422" cy="1200327"/>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400" i="1">
                <a:solidFill>
                  <a:schemeClr val="bg1"/>
                </a:solidFill>
                <a:latin typeface="+mj-lt"/>
                <a:ea typeface="+mj-ea"/>
                <a:cs typeface="+mj-cs"/>
              </a:rPr>
              <a:t>Housing on the ballot </a:t>
            </a:r>
          </a:p>
          <a:p>
            <a:r>
              <a:rPr lang="en-US" sz="2400" i="1">
                <a:solidFill>
                  <a:schemeClr val="bg1"/>
                </a:solidFill>
                <a:latin typeface="+mj-lt"/>
                <a:ea typeface="+mj-ea"/>
                <a:cs typeface="+mj-cs"/>
              </a:rPr>
              <a:t>in 2024!</a:t>
            </a:r>
          </a:p>
          <a:p>
            <a:endParaRPr lang="en-US" sz="2400">
              <a:solidFill>
                <a:schemeClr val="bg1"/>
              </a:solidFill>
              <a:latin typeface="+mj-lt"/>
              <a:ea typeface="+mj-ea"/>
              <a:cs typeface="+mj-cs"/>
            </a:endParaRPr>
          </a:p>
        </p:txBody>
      </p:sp>
    </p:spTree>
    <p:extLst>
      <p:ext uri="{BB962C8B-B14F-4D97-AF65-F5344CB8AC3E}">
        <p14:creationId xmlns:p14="http://schemas.microsoft.com/office/powerpoint/2010/main" val="45402393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7DEEFB26-A1DA-D1EB-0849-4CF86C44C8DA}"/>
              </a:ext>
            </a:extLst>
          </p:cNvPr>
          <p:cNvPicPr>
            <a:picLocks noChangeAspect="1"/>
          </p:cNvPicPr>
          <p:nvPr/>
        </p:nvPicPr>
        <p:blipFill>
          <a:blip r:embed="rId2"/>
          <a:stretch>
            <a:fillRect/>
          </a:stretch>
        </p:blipFill>
        <p:spPr>
          <a:xfrm>
            <a:off x="824163" y="1138990"/>
            <a:ext cx="10012925" cy="5498426"/>
          </a:xfrm>
          <a:prstGeom prst="rect">
            <a:avLst/>
          </a:prstGeom>
        </p:spPr>
      </p:pic>
      <p:sp>
        <p:nvSpPr>
          <p:cNvPr id="2" name="Title 1">
            <a:extLst>
              <a:ext uri="{FF2B5EF4-FFF2-40B4-BE49-F238E27FC236}">
                <a16:creationId xmlns:a16="http://schemas.microsoft.com/office/drawing/2014/main" id="{A9BA52AE-823B-5242-99A4-1346C7E6513B}"/>
              </a:ext>
            </a:extLst>
          </p:cNvPr>
          <p:cNvSpPr>
            <a:spLocks noGrp="1"/>
          </p:cNvSpPr>
          <p:nvPr>
            <p:ph type="title"/>
          </p:nvPr>
        </p:nvSpPr>
        <p:spPr>
          <a:xfrm>
            <a:off x="0" y="1"/>
            <a:ext cx="12191999" cy="1284050"/>
          </a:xfrm>
        </p:spPr>
        <p:txBody>
          <a:bodyPr>
            <a:normAutofit/>
          </a:bodyPr>
          <a:lstStyle/>
          <a:p>
            <a:r>
              <a:rPr lang="en-US" sz="3600"/>
              <a:t>  MHP Areas of Focus</a:t>
            </a:r>
            <a:br>
              <a:rPr lang="en-US"/>
            </a:br>
            <a:r>
              <a:rPr lang="en-US"/>
              <a:t>  </a:t>
            </a:r>
            <a:r>
              <a:rPr lang="en-US" sz="2800"/>
              <a:t>Research / Policy / Community Development</a:t>
            </a:r>
          </a:p>
        </p:txBody>
      </p:sp>
      <p:sp>
        <p:nvSpPr>
          <p:cNvPr id="8" name="Rectangle 7">
            <a:extLst>
              <a:ext uri="{FF2B5EF4-FFF2-40B4-BE49-F238E27FC236}">
                <a16:creationId xmlns:a16="http://schemas.microsoft.com/office/drawing/2014/main" id="{D459AADE-10A7-6810-16B9-938F1BBB66B3}"/>
              </a:ext>
            </a:extLst>
          </p:cNvPr>
          <p:cNvSpPr/>
          <p:nvPr/>
        </p:nvSpPr>
        <p:spPr>
          <a:xfrm>
            <a:off x="486888" y="5343896"/>
            <a:ext cx="997528" cy="973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51559D-BC1C-6AE0-7943-E03377E6C59B}"/>
              </a:ext>
            </a:extLst>
          </p:cNvPr>
          <p:cNvSpPr/>
          <p:nvPr/>
        </p:nvSpPr>
        <p:spPr>
          <a:xfrm>
            <a:off x="10485912" y="5985164"/>
            <a:ext cx="973776" cy="344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88667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79EF-259A-5D42-8A7D-CB496A25E229}"/>
              </a:ext>
            </a:extLst>
          </p:cNvPr>
          <p:cNvSpPr>
            <a:spLocks noGrp="1"/>
          </p:cNvSpPr>
          <p:nvPr>
            <p:ph type="title"/>
          </p:nvPr>
        </p:nvSpPr>
        <p:spPr/>
        <p:txBody>
          <a:bodyPr lIns="45719" tIns="45720" rIns="45719" bIns="45720" anchor="ctr">
            <a:normAutofit/>
          </a:bodyPr>
          <a:lstStyle/>
          <a:p>
            <a:r>
              <a:rPr lang="en-US"/>
              <a:t> $2 Billion in 2023</a:t>
            </a:r>
          </a:p>
        </p:txBody>
      </p:sp>
      <p:sp>
        <p:nvSpPr>
          <p:cNvPr id="8" name="TextBox 7">
            <a:extLst>
              <a:ext uri="{FF2B5EF4-FFF2-40B4-BE49-F238E27FC236}">
                <a16:creationId xmlns:a16="http://schemas.microsoft.com/office/drawing/2014/main" id="{2628E141-7533-FF47-8267-DC5213302AB4}"/>
              </a:ext>
            </a:extLst>
          </p:cNvPr>
          <p:cNvSpPr txBox="1"/>
          <p:nvPr/>
        </p:nvSpPr>
        <p:spPr>
          <a:xfrm>
            <a:off x="1033723" y="2349806"/>
            <a:ext cx="7048501"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4000" b="1">
                <a:solidFill>
                  <a:schemeClr val="accent1"/>
                </a:solidFill>
              </a:rPr>
              <a:t>Reduce disparities and expand choice</a:t>
            </a:r>
            <a:endParaRPr kumimoji="0" lang="en-US" sz="4000" b="0" i="0" u="none" strike="noStrike" cap="none" spc="0" normalizeH="0" baseline="0">
              <a:ln>
                <a:noFill/>
              </a:ln>
              <a:solidFill>
                <a:schemeClr val="accent1"/>
              </a:solidFill>
              <a:effectLst/>
              <a:uFillTx/>
              <a:latin typeface="+mj-lt"/>
              <a:ea typeface="+mj-ea"/>
              <a:cs typeface="+mj-cs"/>
              <a:sym typeface="Arial"/>
            </a:endParaRPr>
          </a:p>
        </p:txBody>
      </p:sp>
      <p:sp>
        <p:nvSpPr>
          <p:cNvPr id="7" name="TextBox 6">
            <a:extLst>
              <a:ext uri="{FF2B5EF4-FFF2-40B4-BE49-F238E27FC236}">
                <a16:creationId xmlns:a16="http://schemas.microsoft.com/office/drawing/2014/main" id="{B298A70F-1010-3F42-9445-721324AD0B28}"/>
              </a:ext>
            </a:extLst>
          </p:cNvPr>
          <p:cNvSpPr txBox="1"/>
          <p:nvPr/>
        </p:nvSpPr>
        <p:spPr>
          <a:xfrm>
            <a:off x="1034143" y="1449628"/>
            <a:ext cx="8349343"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a:ln>
                  <a:noFill/>
                </a:ln>
                <a:solidFill>
                  <a:schemeClr val="tx1"/>
                </a:solidFill>
                <a:effectLst/>
                <a:uFillTx/>
                <a:latin typeface="+mj-lt"/>
                <a:ea typeface="+mj-ea"/>
                <a:cs typeface="+mj-cs"/>
                <a:sym typeface="Arial"/>
              </a:rPr>
              <a:t>Investing in housing will…</a:t>
            </a:r>
          </a:p>
        </p:txBody>
      </p:sp>
      <p:sp>
        <p:nvSpPr>
          <p:cNvPr id="3" name="TextBox 2">
            <a:extLst>
              <a:ext uri="{FF2B5EF4-FFF2-40B4-BE49-F238E27FC236}">
                <a16:creationId xmlns:a16="http://schemas.microsoft.com/office/drawing/2014/main" id="{6692711B-6D7A-D549-8551-1F7C6F995815}"/>
              </a:ext>
            </a:extLst>
          </p:cNvPr>
          <p:cNvSpPr txBox="1"/>
          <p:nvPr/>
        </p:nvSpPr>
        <p:spPr>
          <a:xfrm>
            <a:off x="1033723" y="3891128"/>
            <a:ext cx="5924341"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a:t>Provide stability, housing choice for low-income renters, and homeownership and wealth-building opportunities for generations to come.</a:t>
            </a: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3A6378"/>
              </a:solidFill>
              <a:effectLst/>
              <a:uFillTx/>
              <a:latin typeface="+mj-lt"/>
              <a:ea typeface="+mj-ea"/>
              <a:cs typeface="+mj-cs"/>
              <a:sym typeface="Arial"/>
            </a:endParaRPr>
          </a:p>
        </p:txBody>
      </p:sp>
      <p:pic>
        <p:nvPicPr>
          <p:cNvPr id="4" name="Picture 4">
            <a:extLst>
              <a:ext uri="{FF2B5EF4-FFF2-40B4-BE49-F238E27FC236}">
                <a16:creationId xmlns:a16="http://schemas.microsoft.com/office/drawing/2014/main" id="{25F4D88A-DC37-4ADF-92E2-B623343B1CA7}"/>
              </a:ext>
            </a:extLst>
          </p:cNvPr>
          <p:cNvPicPr>
            <a:picLocks noChangeAspect="1"/>
          </p:cNvPicPr>
          <p:nvPr/>
        </p:nvPicPr>
        <p:blipFill>
          <a:blip r:embed="rId3"/>
          <a:stretch>
            <a:fillRect/>
          </a:stretch>
        </p:blipFill>
        <p:spPr>
          <a:xfrm>
            <a:off x="6881447" y="2465338"/>
            <a:ext cx="4472353" cy="3297983"/>
          </a:xfrm>
          <a:prstGeom prst="rect">
            <a:avLst/>
          </a:prstGeom>
        </p:spPr>
      </p:pic>
    </p:spTree>
    <p:extLst>
      <p:ext uri="{BB962C8B-B14F-4D97-AF65-F5344CB8AC3E}">
        <p14:creationId xmlns:p14="http://schemas.microsoft.com/office/powerpoint/2010/main" val="330691153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E090-F342-0502-3B39-F6222933E745}"/>
              </a:ext>
            </a:extLst>
          </p:cNvPr>
          <p:cNvSpPr>
            <a:spLocks noGrp="1"/>
          </p:cNvSpPr>
          <p:nvPr>
            <p:ph type="title"/>
          </p:nvPr>
        </p:nvSpPr>
        <p:spPr>
          <a:xfrm>
            <a:off x="0" y="48382"/>
            <a:ext cx="12191999" cy="1121473"/>
          </a:xfrm>
        </p:spPr>
        <p:txBody>
          <a:bodyPr lIns="45719" tIns="45720" rIns="45719" bIns="45720" anchor="ctr">
            <a:normAutofit/>
          </a:bodyPr>
          <a:lstStyle/>
          <a:p>
            <a:r>
              <a:rPr lang="en-US">
                <a:ea typeface="+mj-lt"/>
                <a:cs typeface="+mj-lt"/>
              </a:rPr>
              <a:t>   A </a:t>
            </a:r>
            <a:r>
              <a:rPr lang="en-US" b="1">
                <a:ea typeface="+mj-lt"/>
                <a:cs typeface="+mj-lt"/>
              </a:rPr>
              <a:t>bold</a:t>
            </a:r>
            <a:r>
              <a:rPr lang="en-US">
                <a:ea typeface="+mj-lt"/>
                <a:cs typeface="+mj-lt"/>
              </a:rPr>
              <a:t> </a:t>
            </a:r>
            <a:r>
              <a:rPr lang="en-US" b="1">
                <a:ea typeface="+mj-lt"/>
                <a:cs typeface="+mj-lt"/>
              </a:rPr>
              <a:t>move</a:t>
            </a:r>
            <a:r>
              <a:rPr lang="en-US">
                <a:ea typeface="+mj-lt"/>
                <a:cs typeface="+mj-lt"/>
              </a:rPr>
              <a:t> for housing is essential </a:t>
            </a:r>
            <a:r>
              <a:rPr lang="en-US" i="1">
                <a:ea typeface="+mj-lt"/>
                <a:cs typeface="+mj-lt"/>
              </a:rPr>
              <a:t>now ….. and</a:t>
            </a:r>
            <a:endParaRPr lang="en-US"/>
          </a:p>
        </p:txBody>
      </p:sp>
      <p:sp>
        <p:nvSpPr>
          <p:cNvPr id="3" name="TextBox 2">
            <a:extLst>
              <a:ext uri="{FF2B5EF4-FFF2-40B4-BE49-F238E27FC236}">
                <a16:creationId xmlns:a16="http://schemas.microsoft.com/office/drawing/2014/main" id="{9AC85338-B516-A559-5E00-E7C3F2F68A12}"/>
              </a:ext>
            </a:extLst>
          </p:cNvPr>
          <p:cNvSpPr txBox="1"/>
          <p:nvPr/>
        </p:nvSpPr>
        <p:spPr>
          <a:xfrm>
            <a:off x="4724400" y="3200400"/>
            <a:ext cx="27432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endParaRPr lang="en-US"/>
          </a:p>
        </p:txBody>
      </p:sp>
      <p:sp>
        <p:nvSpPr>
          <p:cNvPr id="4" name="TextBox 3">
            <a:extLst>
              <a:ext uri="{FF2B5EF4-FFF2-40B4-BE49-F238E27FC236}">
                <a16:creationId xmlns:a16="http://schemas.microsoft.com/office/drawing/2014/main" id="{A921AF38-829D-AA69-59FA-11954D61C7D1}"/>
              </a:ext>
            </a:extLst>
          </p:cNvPr>
          <p:cNvSpPr txBox="1"/>
          <p:nvPr/>
        </p:nvSpPr>
        <p:spPr>
          <a:xfrm>
            <a:off x="2849479" y="3200400"/>
            <a:ext cx="4618121" cy="1742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endParaRPr lang="en-US"/>
          </a:p>
        </p:txBody>
      </p:sp>
      <p:pic>
        <p:nvPicPr>
          <p:cNvPr id="5" name="Picture 5" descr="A picture containing tree, outdoor, city, garden&#10;&#10;Description automatically generated">
            <a:extLst>
              <a:ext uri="{FF2B5EF4-FFF2-40B4-BE49-F238E27FC236}">
                <a16:creationId xmlns:a16="http://schemas.microsoft.com/office/drawing/2014/main" id="{F060161F-889A-33BE-DA21-954050F4FFFC}"/>
              </a:ext>
            </a:extLst>
          </p:cNvPr>
          <p:cNvPicPr>
            <a:picLocks noChangeAspect="1"/>
          </p:cNvPicPr>
          <p:nvPr/>
        </p:nvPicPr>
        <p:blipFill>
          <a:blip r:embed="rId2"/>
          <a:stretch>
            <a:fillRect/>
          </a:stretch>
        </p:blipFill>
        <p:spPr>
          <a:xfrm>
            <a:off x="0" y="1170667"/>
            <a:ext cx="12192000" cy="5689903"/>
          </a:xfrm>
          <a:prstGeom prst="rect">
            <a:avLst/>
          </a:prstGeom>
        </p:spPr>
      </p:pic>
      <p:sp>
        <p:nvSpPr>
          <p:cNvPr id="6" name="TextBox 5">
            <a:extLst>
              <a:ext uri="{FF2B5EF4-FFF2-40B4-BE49-F238E27FC236}">
                <a16:creationId xmlns:a16="http://schemas.microsoft.com/office/drawing/2014/main" id="{0EFDE899-83D2-08D7-5EE1-73ED14BED704}"/>
              </a:ext>
            </a:extLst>
          </p:cNvPr>
          <p:cNvSpPr txBox="1"/>
          <p:nvPr/>
        </p:nvSpPr>
        <p:spPr>
          <a:xfrm>
            <a:off x="36286" y="5285618"/>
            <a:ext cx="12155711" cy="135421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3200">
                <a:solidFill>
                  <a:schemeClr val="bg1"/>
                </a:solidFill>
                <a:ea typeface="+mn-lt"/>
                <a:cs typeface="+mn-lt"/>
              </a:rPr>
              <a:t>A </a:t>
            </a:r>
            <a:r>
              <a:rPr lang="en-US" sz="3200" b="1">
                <a:solidFill>
                  <a:schemeClr val="bg1"/>
                </a:solidFill>
                <a:ea typeface="+mn-lt"/>
                <a:cs typeface="+mn-lt"/>
              </a:rPr>
              <a:t>Constitutional Amendment </a:t>
            </a:r>
            <a:r>
              <a:rPr lang="en-US" sz="3200">
                <a:solidFill>
                  <a:schemeClr val="bg1"/>
                </a:solidFill>
                <a:ea typeface="+mn-lt"/>
                <a:cs typeface="+mn-lt"/>
              </a:rPr>
              <a:t>is necessary to meet our future housing investment needs. </a:t>
            </a:r>
            <a:br>
              <a:rPr lang="en-US"/>
            </a:br>
            <a:endParaRPr lang="en-US"/>
          </a:p>
        </p:txBody>
      </p:sp>
    </p:spTree>
    <p:extLst>
      <p:ext uri="{BB962C8B-B14F-4D97-AF65-F5344CB8AC3E}">
        <p14:creationId xmlns:p14="http://schemas.microsoft.com/office/powerpoint/2010/main" val="40362611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84BA36-F7D8-52D0-F7A1-727358DCC613}"/>
              </a:ext>
            </a:extLst>
          </p:cNvPr>
          <p:cNvSpPr>
            <a:spLocks noGrp="1"/>
          </p:cNvSpPr>
          <p:nvPr>
            <p:ph type="title"/>
          </p:nvPr>
        </p:nvSpPr>
        <p:spPr>
          <a:xfrm>
            <a:off x="-636" y="3502"/>
            <a:ext cx="12191999" cy="1158948"/>
          </a:xfrm>
          <a:solidFill>
            <a:srgbClr val="C35235"/>
          </a:solidFill>
        </p:spPr>
        <p:txBody>
          <a:bodyPr lIns="45719" tIns="45720" rIns="45719" bIns="45720" anchor="ctr">
            <a:normAutofit/>
          </a:bodyPr>
          <a:lstStyle/>
          <a:p>
            <a:r>
              <a:rPr lang="en-US"/>
              <a:t>  Housing on the Ballot in 2024 </a:t>
            </a:r>
          </a:p>
        </p:txBody>
      </p:sp>
      <p:sp>
        <p:nvSpPr>
          <p:cNvPr id="2" name="TextBox 1">
            <a:extLst>
              <a:ext uri="{FF2B5EF4-FFF2-40B4-BE49-F238E27FC236}">
                <a16:creationId xmlns:a16="http://schemas.microsoft.com/office/drawing/2014/main" id="{7873DF59-0013-DFA3-801C-7EF4FE6F23E1}"/>
              </a:ext>
            </a:extLst>
          </p:cNvPr>
          <p:cNvSpPr txBox="1"/>
          <p:nvPr/>
        </p:nvSpPr>
        <p:spPr>
          <a:xfrm>
            <a:off x="8279003" y="1571844"/>
            <a:ext cx="3329417"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400">
                <a:solidFill>
                  <a:srgbClr val="C35235"/>
                </a:solidFill>
                <a:latin typeface="+mj-lt"/>
                <a:ea typeface="+mj-ea"/>
                <a:cs typeface="+mj-cs"/>
              </a:rPr>
              <a:t>To ensure that the State is making the investments needed to truly address our current housing crisis.  </a:t>
            </a:r>
          </a:p>
          <a:p>
            <a:endParaRPr lang="en-US" sz="2400">
              <a:solidFill>
                <a:srgbClr val="4F2E77"/>
              </a:solidFill>
              <a:latin typeface="+mj-lt"/>
              <a:ea typeface="+mj-ea"/>
              <a:cs typeface="+mj-cs"/>
            </a:endParaRPr>
          </a:p>
        </p:txBody>
      </p:sp>
      <p:sp>
        <p:nvSpPr>
          <p:cNvPr id="3" name="TextBox 2">
            <a:extLst>
              <a:ext uri="{FF2B5EF4-FFF2-40B4-BE49-F238E27FC236}">
                <a16:creationId xmlns:a16="http://schemas.microsoft.com/office/drawing/2014/main" id="{B942043F-BB8E-BB78-CC5B-939EDA10BF46}"/>
              </a:ext>
            </a:extLst>
          </p:cNvPr>
          <p:cNvSpPr txBox="1"/>
          <p:nvPr/>
        </p:nvSpPr>
        <p:spPr>
          <a:xfrm>
            <a:off x="708499" y="4088825"/>
            <a:ext cx="8683921" cy="221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rtl="0"/>
            <a:r>
              <a:rPr lang="en-US">
                <a:solidFill>
                  <a:srgbClr val="3A6378"/>
                </a:solidFill>
                <a:latin typeface="Arial"/>
                <a:ea typeface="Segoe UI"/>
                <a:cs typeface="Segoe UI"/>
              </a:rPr>
              <a:t>​</a:t>
            </a:r>
          </a:p>
          <a:p>
            <a:pPr rtl="0"/>
            <a:r>
              <a:rPr lang="en-US" sz="2400">
                <a:solidFill>
                  <a:srgbClr val="4F2E77"/>
                </a:solidFill>
                <a:latin typeface="Arial"/>
                <a:ea typeface="Segoe UI"/>
                <a:cs typeface="Segoe UI"/>
              </a:rPr>
              <a:t>A constitutional amendment for housing on the ballot in 2024 will create:​</a:t>
            </a:r>
          </a:p>
          <a:p>
            <a:pPr lvl="1" rtl="0">
              <a:buChar char="•"/>
            </a:pPr>
            <a:r>
              <a:rPr lang="en-US" sz="2400">
                <a:solidFill>
                  <a:srgbClr val="4F2E77"/>
                </a:solidFill>
                <a:latin typeface="Arial"/>
                <a:ea typeface="Arial"/>
                <a:cs typeface="Arial"/>
              </a:rPr>
              <a:t>A </a:t>
            </a:r>
            <a:r>
              <a:rPr lang="en-US" sz="2400" b="1">
                <a:solidFill>
                  <a:srgbClr val="4F2E77"/>
                </a:solidFill>
                <a:latin typeface="Arial"/>
                <a:ea typeface="Arial"/>
                <a:cs typeface="Arial"/>
              </a:rPr>
              <a:t>Homeownership </a:t>
            </a:r>
            <a:r>
              <a:rPr lang="en-US" sz="2400">
                <a:solidFill>
                  <a:srgbClr val="4F2E77"/>
                </a:solidFill>
                <a:latin typeface="Arial"/>
                <a:ea typeface="Arial"/>
                <a:cs typeface="Arial"/>
              </a:rPr>
              <a:t>Opportunity Fund​</a:t>
            </a:r>
          </a:p>
          <a:p>
            <a:pPr lvl="1" rtl="0">
              <a:buChar char="•"/>
            </a:pPr>
            <a:r>
              <a:rPr lang="en-US" sz="2400">
                <a:solidFill>
                  <a:srgbClr val="4F2E77"/>
                </a:solidFill>
                <a:latin typeface="Arial"/>
                <a:ea typeface="Arial"/>
                <a:cs typeface="Arial"/>
              </a:rPr>
              <a:t>A </a:t>
            </a:r>
            <a:r>
              <a:rPr lang="en-US" sz="2400" b="1">
                <a:solidFill>
                  <a:srgbClr val="4F2E77"/>
                </a:solidFill>
                <a:latin typeface="Arial"/>
                <a:ea typeface="Arial"/>
                <a:cs typeface="Arial"/>
              </a:rPr>
              <a:t>Rental </a:t>
            </a:r>
            <a:r>
              <a:rPr lang="en-US" sz="2400">
                <a:solidFill>
                  <a:srgbClr val="4F2E77"/>
                </a:solidFill>
                <a:latin typeface="Arial"/>
                <a:ea typeface="Arial"/>
                <a:cs typeface="Arial"/>
              </a:rPr>
              <a:t>Opportunity Fund (including rental assistance)​</a:t>
            </a:r>
          </a:p>
          <a:p>
            <a:pPr lvl="1" rtl="0">
              <a:buChar char="•"/>
            </a:pPr>
            <a:r>
              <a:rPr lang="en-US" sz="2400">
                <a:solidFill>
                  <a:srgbClr val="4F2E77"/>
                </a:solidFill>
                <a:latin typeface="Arial"/>
                <a:ea typeface="Arial"/>
                <a:cs typeface="Arial"/>
              </a:rPr>
              <a:t>A </a:t>
            </a:r>
            <a:r>
              <a:rPr lang="en-US" sz="2400" b="1">
                <a:solidFill>
                  <a:srgbClr val="4F2E77"/>
                </a:solidFill>
                <a:latin typeface="Arial"/>
                <a:ea typeface="Arial"/>
                <a:cs typeface="Arial"/>
              </a:rPr>
              <a:t>Household and Community Stability</a:t>
            </a:r>
            <a:r>
              <a:rPr lang="en-US" sz="2400">
                <a:solidFill>
                  <a:srgbClr val="4F2E77"/>
                </a:solidFill>
                <a:latin typeface="Arial"/>
                <a:ea typeface="Arial"/>
                <a:cs typeface="Arial"/>
              </a:rPr>
              <a:t> Fund</a:t>
            </a:r>
            <a:endParaRPr lang="en-US" sz="2400" b="0" i="0" u="none" strike="noStrike" cap="none" spc="0" normalizeH="0" baseline="0">
              <a:ln>
                <a:noFill/>
              </a:ln>
              <a:solidFill>
                <a:srgbClr val="4F2E77"/>
              </a:solidFill>
              <a:effectLst/>
              <a:uFillTx/>
              <a:latin typeface="+mj-lt"/>
              <a:ea typeface="+mj-ea"/>
              <a:cs typeface="+mj-cs"/>
            </a:endParaRPr>
          </a:p>
        </p:txBody>
      </p:sp>
      <p:pic>
        <p:nvPicPr>
          <p:cNvPr id="4" name="Picture 4" descr="Logo&#10;&#10;Description automatically generated">
            <a:extLst>
              <a:ext uri="{FF2B5EF4-FFF2-40B4-BE49-F238E27FC236}">
                <a16:creationId xmlns:a16="http://schemas.microsoft.com/office/drawing/2014/main" id="{1F96CB6C-C474-33C0-B852-8AFCBD5BDC8B}"/>
              </a:ext>
            </a:extLst>
          </p:cNvPr>
          <p:cNvPicPr>
            <a:picLocks noChangeAspect="1"/>
          </p:cNvPicPr>
          <p:nvPr/>
        </p:nvPicPr>
        <p:blipFill>
          <a:blip r:embed="rId2"/>
          <a:stretch>
            <a:fillRect/>
          </a:stretch>
        </p:blipFill>
        <p:spPr>
          <a:xfrm>
            <a:off x="339777" y="1358378"/>
            <a:ext cx="6965429" cy="2742162"/>
          </a:xfrm>
          <a:prstGeom prst="rect">
            <a:avLst/>
          </a:prstGeom>
        </p:spPr>
      </p:pic>
    </p:spTree>
    <p:extLst>
      <p:ext uri="{BB962C8B-B14F-4D97-AF65-F5344CB8AC3E}">
        <p14:creationId xmlns:p14="http://schemas.microsoft.com/office/powerpoint/2010/main" val="409998903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onnect with MHP!"/>
          <p:cNvSpPr txBox="1">
            <a:spLocks noGrp="1"/>
          </p:cNvSpPr>
          <p:nvPr>
            <p:ph type="title" idx="4294967295"/>
          </p:nvPr>
        </p:nvSpPr>
        <p:spPr>
          <a:xfrm>
            <a:off x="609600" y="619922"/>
            <a:ext cx="10972800" cy="1508126"/>
          </a:xfrm>
          <a:prstGeom prst="rect">
            <a:avLst/>
          </a:prstGeom>
        </p:spPr>
        <p:txBody>
          <a:bodyPr lIns="45719" tIns="45720" rIns="45719" bIns="45720" anchor="ctr">
            <a:normAutofit/>
          </a:bodyPr>
          <a:lstStyle>
            <a:lvl1pPr>
              <a:defRPr b="1">
                <a:solidFill>
                  <a:srgbClr val="FFFFFF"/>
                </a:solidFill>
              </a:defRPr>
            </a:lvl1pPr>
          </a:lstStyle>
          <a:p>
            <a:r>
              <a:t>Connect with MHP</a:t>
            </a:r>
          </a:p>
        </p:txBody>
      </p:sp>
      <p:sp>
        <p:nvSpPr>
          <p:cNvPr id="238" name="Website: mhponline.org…"/>
          <p:cNvSpPr txBox="1">
            <a:spLocks noGrp="1"/>
          </p:cNvSpPr>
          <p:nvPr>
            <p:ph type="body" idx="4294967295"/>
          </p:nvPr>
        </p:nvSpPr>
        <p:spPr>
          <a:xfrm>
            <a:off x="609600" y="907473"/>
            <a:ext cx="10972800" cy="5257800"/>
          </a:xfrm>
          <a:prstGeom prst="rect">
            <a:avLst/>
          </a:prstGeom>
        </p:spPr>
        <p:txBody>
          <a:bodyPr lIns="45719" tIns="45720" rIns="45719" bIns="45720" anchor="t">
            <a:normAutofit/>
          </a:bodyPr>
          <a:lstStyle/>
          <a:p>
            <a:pPr marL="0" indent="0">
              <a:buSzTx/>
              <a:buFontTx/>
              <a:buNone/>
              <a:defRPr>
                <a:solidFill>
                  <a:srgbClr val="FFFFFF"/>
                </a:solidFill>
              </a:defRPr>
            </a:pPr>
            <a:endParaRPr/>
          </a:p>
          <a:p>
            <a:pPr marL="0" indent="0">
              <a:buSzTx/>
              <a:buFontTx/>
              <a:buNone/>
              <a:defRPr>
                <a:solidFill>
                  <a:srgbClr val="FFFFFF"/>
                </a:solidFill>
              </a:defRPr>
            </a:pPr>
            <a:endParaRPr/>
          </a:p>
          <a:p>
            <a:pPr marL="0" indent="0">
              <a:buSzTx/>
              <a:buFontTx/>
              <a:buNone/>
              <a:defRPr>
                <a:solidFill>
                  <a:srgbClr val="FFFFFF"/>
                </a:solidFill>
              </a:defRPr>
            </a:pPr>
            <a:r>
              <a:rPr sz="4000">
                <a:solidFill>
                  <a:schemeClr val="bg1"/>
                </a:solidFill>
                <a:uFill>
                  <a:solidFill>
                    <a:srgbClr val="9B3433"/>
                  </a:solidFill>
                </a:uFill>
              </a:rPr>
              <a:t>mhponline.org</a:t>
            </a:r>
          </a:p>
          <a:p>
            <a:pPr marL="0" indent="0">
              <a:buSzTx/>
              <a:buFontTx/>
              <a:buNone/>
              <a:defRPr>
                <a:solidFill>
                  <a:srgbClr val="FFFFFF"/>
                </a:solidFill>
              </a:defRPr>
            </a:pPr>
            <a:r>
              <a:rPr sz="4000"/>
              <a:t>@followMHP</a:t>
            </a:r>
          </a:p>
          <a:p>
            <a:pPr marL="0" indent="0">
              <a:buSzTx/>
              <a:buFontTx/>
              <a:buNone/>
              <a:defRPr>
                <a:solidFill>
                  <a:srgbClr val="FFFFFF"/>
                </a:solidFill>
              </a:defRPr>
            </a:pPr>
            <a:r>
              <a:rPr lang="en-US" sz="4000"/>
              <a:t>info@mhponline.org</a:t>
            </a:r>
            <a:endParaRPr sz="4000" u="sng">
              <a:solidFill>
                <a:schemeClr val="bg1"/>
              </a:solidFill>
              <a:uFill>
                <a:solidFill>
                  <a:srgbClr val="9B3433"/>
                </a:solidFill>
              </a:uFill>
              <a:hlinkClick r:id="rId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6903443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posing for a photo&#10;&#10;Description automatically generated">
            <a:extLst>
              <a:ext uri="{FF2B5EF4-FFF2-40B4-BE49-F238E27FC236}">
                <a16:creationId xmlns:a16="http://schemas.microsoft.com/office/drawing/2014/main" id="{51353B60-EEAB-465F-968E-133514285C72}"/>
              </a:ext>
            </a:extLst>
          </p:cNvPr>
          <p:cNvPicPr>
            <a:picLocks noChangeAspect="1"/>
          </p:cNvPicPr>
          <p:nvPr/>
        </p:nvPicPr>
        <p:blipFill rotWithShape="1">
          <a:blip r:embed="rId3"/>
          <a:srcRect l="3604" t="4922" r="113" b="-405"/>
          <a:stretch/>
        </p:blipFill>
        <p:spPr>
          <a:xfrm>
            <a:off x="-1" y="1"/>
            <a:ext cx="12498549" cy="6916616"/>
          </a:xfrm>
          <a:prstGeom prst="rect">
            <a:avLst/>
          </a:prstGeom>
        </p:spPr>
      </p:pic>
    </p:spTree>
    <p:extLst>
      <p:ext uri="{BB962C8B-B14F-4D97-AF65-F5344CB8AC3E}">
        <p14:creationId xmlns:p14="http://schemas.microsoft.com/office/powerpoint/2010/main" val="95257458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55E965-E74B-BE41-98F7-40CA4C8BE1C6}"/>
              </a:ext>
            </a:extLst>
          </p:cNvPr>
          <p:cNvSpPr>
            <a:spLocks noGrp="1"/>
          </p:cNvSpPr>
          <p:nvPr>
            <p:ph type="title"/>
          </p:nvPr>
        </p:nvSpPr>
        <p:spPr>
          <a:xfrm>
            <a:off x="0" y="1"/>
            <a:ext cx="12192000" cy="1277958"/>
          </a:xfrm>
        </p:spPr>
        <p:txBody>
          <a:bodyPr lIns="45719" tIns="45720" rIns="45719" bIns="45720" anchor="ctr">
            <a:noAutofit/>
          </a:bodyPr>
          <a:lstStyle/>
          <a:p>
            <a:pPr algn="l"/>
            <a:r>
              <a:rPr lang="en-US">
                <a:latin typeface="Arial"/>
                <a:ea typeface="Arial Narrow" charset="0"/>
                <a:cs typeface="Arial"/>
              </a:rPr>
              <a:t>  What is “affordable”?</a:t>
            </a:r>
          </a:p>
        </p:txBody>
      </p:sp>
      <p:pic>
        <p:nvPicPr>
          <p:cNvPr id="3" name="Picture 2" descr="Icon&#10;&#10;Description automatically generated">
            <a:extLst>
              <a:ext uri="{FF2B5EF4-FFF2-40B4-BE49-F238E27FC236}">
                <a16:creationId xmlns:a16="http://schemas.microsoft.com/office/drawing/2014/main" id="{A67EB904-EF79-AD48-AB2B-1C6102B8AF2F}"/>
              </a:ext>
            </a:extLst>
          </p:cNvPr>
          <p:cNvPicPr>
            <a:picLocks noChangeAspect="1"/>
          </p:cNvPicPr>
          <p:nvPr/>
        </p:nvPicPr>
        <p:blipFill>
          <a:blip r:embed="rId3"/>
          <a:stretch>
            <a:fillRect/>
          </a:stretch>
        </p:blipFill>
        <p:spPr>
          <a:xfrm>
            <a:off x="6587876" y="2442007"/>
            <a:ext cx="4025737" cy="3971520"/>
          </a:xfrm>
          <a:prstGeom prst="rect">
            <a:avLst/>
          </a:prstGeom>
        </p:spPr>
      </p:pic>
      <p:sp>
        <p:nvSpPr>
          <p:cNvPr id="9" name="TextBox 8">
            <a:extLst>
              <a:ext uri="{FF2B5EF4-FFF2-40B4-BE49-F238E27FC236}">
                <a16:creationId xmlns:a16="http://schemas.microsoft.com/office/drawing/2014/main" id="{8F1AAB8F-D792-0341-A13F-E9A9F9FC3BA5}"/>
              </a:ext>
            </a:extLst>
          </p:cNvPr>
          <p:cNvSpPr txBox="1"/>
          <p:nvPr/>
        </p:nvSpPr>
        <p:spPr>
          <a:xfrm>
            <a:off x="838199" y="1415004"/>
            <a:ext cx="5508009" cy="4216539"/>
          </a:xfrm>
          <a:prstGeom prst="rect">
            <a:avLst/>
          </a:prstGeom>
          <a:noFill/>
        </p:spPr>
        <p:txBody>
          <a:bodyPr wrap="square" rtlCol="0">
            <a:spAutoFit/>
          </a:bodyPr>
          <a:lstStyle/>
          <a:p>
            <a:r>
              <a:rPr lang="en-US" sz="2800">
                <a:latin typeface="Arial" panose="020B0604020202020204" pitchFamily="34" charset="0"/>
                <a:ea typeface="Calibri" charset="0"/>
                <a:cs typeface="Arial" panose="020B0604020202020204" pitchFamily="34" charset="0"/>
              </a:rPr>
              <a:t>Any household that spends</a:t>
            </a:r>
            <a:r>
              <a:rPr lang="en-US" sz="2800" b="1">
                <a:latin typeface="Arial" panose="020B0604020202020204" pitchFamily="34" charset="0"/>
                <a:ea typeface="Calibri" charset="0"/>
                <a:cs typeface="Arial" panose="020B0604020202020204" pitchFamily="34" charset="0"/>
              </a:rPr>
              <a:t> more than 30% of their income on their home </a:t>
            </a:r>
            <a:r>
              <a:rPr lang="en-US" sz="2800">
                <a:latin typeface="Arial" panose="020B0604020202020204" pitchFamily="34" charset="0"/>
                <a:ea typeface="Calibri" charset="0"/>
                <a:cs typeface="Arial" panose="020B0604020202020204" pitchFamily="34" charset="0"/>
              </a:rPr>
              <a:t>will likely have to sacrifice on daily needs, like food and medicine. </a:t>
            </a:r>
          </a:p>
          <a:p>
            <a:endParaRPr lang="en-US" sz="1200">
              <a:latin typeface="Arial" panose="020B0604020202020204" pitchFamily="34" charset="0"/>
              <a:ea typeface="Calibri" charset="0"/>
              <a:cs typeface="Arial" panose="020B0604020202020204" pitchFamily="34" charset="0"/>
            </a:endParaRPr>
          </a:p>
          <a:p>
            <a:r>
              <a:rPr lang="en-US" sz="2800">
                <a:latin typeface="Arial" panose="020B0604020202020204" pitchFamily="34" charset="0"/>
                <a:ea typeface="Calibri" charset="0"/>
                <a:cs typeface="Arial" panose="020B0604020202020204" pitchFamily="34" charset="0"/>
              </a:rPr>
              <a:t>Established originally at 20% by the </a:t>
            </a:r>
            <a:r>
              <a:rPr lang="en-US" sz="2800">
                <a:latin typeface="Arial" panose="020B0604020202020204" pitchFamily="34" charset="0"/>
                <a:cs typeface="Arial" panose="020B0604020202020204" pitchFamily="34" charset="0"/>
              </a:rPr>
              <a:t>National Housing Act of 1937 for public housing; increased to 30% in 1981</a:t>
            </a:r>
            <a:endParaRPr lang="en-US" sz="2800" b="1">
              <a:latin typeface="Arial" panose="020B0604020202020204" pitchFamily="34" charset="0"/>
              <a:ea typeface="Calibri" charset="0"/>
              <a:cs typeface="Arial" panose="020B0604020202020204" pitchFamily="34" charset="0"/>
            </a:endParaRPr>
          </a:p>
        </p:txBody>
      </p:sp>
      <p:sp>
        <p:nvSpPr>
          <p:cNvPr id="2" name="TextBox 1">
            <a:extLst>
              <a:ext uri="{FF2B5EF4-FFF2-40B4-BE49-F238E27FC236}">
                <a16:creationId xmlns:a16="http://schemas.microsoft.com/office/drawing/2014/main" id="{32B1305A-FEA3-D337-8656-8B00338E38B4}"/>
              </a:ext>
            </a:extLst>
          </p:cNvPr>
          <p:cNvSpPr txBox="1"/>
          <p:nvPr/>
        </p:nvSpPr>
        <p:spPr>
          <a:xfrm>
            <a:off x="7370618" y="1717963"/>
            <a:ext cx="419792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400" b="1">
                <a:solidFill>
                  <a:schemeClr val="bg2"/>
                </a:solidFill>
                <a:latin typeface="Arial Narrow"/>
                <a:ea typeface="+mj-ea"/>
                <a:cs typeface="+mj-cs"/>
              </a:rPr>
              <a:t>OVERALL WAGES</a:t>
            </a:r>
            <a:endParaRPr kumimoji="0" lang="en-US" sz="2400" b="1" i="0" u="none" strike="noStrike" cap="none" spc="0" normalizeH="0" baseline="0">
              <a:ln>
                <a:noFill/>
              </a:ln>
              <a:solidFill>
                <a:schemeClr val="bg2"/>
              </a:solidFill>
              <a:effectLst/>
              <a:uFillTx/>
              <a:latin typeface="Arial Narrow"/>
              <a:ea typeface="+mj-ea"/>
              <a:cs typeface="+mj-cs"/>
              <a:sym typeface="Arial"/>
            </a:endParaRPr>
          </a:p>
        </p:txBody>
      </p:sp>
      <p:sp>
        <p:nvSpPr>
          <p:cNvPr id="4" name="Arrow: Left 3">
            <a:extLst>
              <a:ext uri="{FF2B5EF4-FFF2-40B4-BE49-F238E27FC236}">
                <a16:creationId xmlns:a16="http://schemas.microsoft.com/office/drawing/2014/main" id="{F54E2D88-E8EB-64BF-39DE-4F9037A8D5C1}"/>
              </a:ext>
            </a:extLst>
          </p:cNvPr>
          <p:cNvSpPr/>
          <p:nvPr/>
        </p:nvSpPr>
        <p:spPr>
          <a:xfrm>
            <a:off x="10668035" y="3191013"/>
            <a:ext cx="978407" cy="484632"/>
          </a:xfrm>
          <a:prstGeom prst="leftArrow">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A6378"/>
              </a:solidFill>
              <a:effectLst/>
              <a:uFillTx/>
              <a:latin typeface="+mj-lt"/>
              <a:ea typeface="+mj-ea"/>
              <a:cs typeface="+mj-cs"/>
              <a:sym typeface="Arial"/>
            </a:endParaRPr>
          </a:p>
        </p:txBody>
      </p:sp>
      <p:sp>
        <p:nvSpPr>
          <p:cNvPr id="5" name="TextBox 4">
            <a:extLst>
              <a:ext uri="{FF2B5EF4-FFF2-40B4-BE49-F238E27FC236}">
                <a16:creationId xmlns:a16="http://schemas.microsoft.com/office/drawing/2014/main" id="{A7E1D195-72E4-282F-4C28-2C3EF7C18CA1}"/>
              </a:ext>
            </a:extLst>
          </p:cNvPr>
          <p:cNvSpPr txBox="1"/>
          <p:nvPr/>
        </p:nvSpPr>
        <p:spPr>
          <a:xfrm>
            <a:off x="10667998" y="3823853"/>
            <a:ext cx="419792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b="1">
                <a:solidFill>
                  <a:schemeClr val="bg2"/>
                </a:solidFill>
                <a:latin typeface="Arial Narrow"/>
                <a:ea typeface="+mj-ea"/>
                <a:cs typeface="+mj-cs"/>
              </a:rPr>
              <a:t>RENT 30%</a:t>
            </a:r>
            <a:endParaRPr lang="en-US"/>
          </a:p>
        </p:txBody>
      </p:sp>
    </p:spTree>
    <p:extLst>
      <p:ext uri="{BB962C8B-B14F-4D97-AF65-F5344CB8AC3E}">
        <p14:creationId xmlns:p14="http://schemas.microsoft.com/office/powerpoint/2010/main" val="175429683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B3FF59A-1BBB-D748-853F-4B8E51CD5CB9}"/>
              </a:ext>
            </a:extLst>
          </p:cNvPr>
          <p:cNvSpPr>
            <a:spLocks noGrp="1"/>
          </p:cNvSpPr>
          <p:nvPr>
            <p:ph type="title"/>
          </p:nvPr>
        </p:nvSpPr>
        <p:spPr>
          <a:xfrm>
            <a:off x="0" y="1"/>
            <a:ext cx="12192000" cy="1277958"/>
          </a:xfrm>
        </p:spPr>
        <p:txBody>
          <a:bodyPr wrap="square" lIns="274320" tIns="365760" rIns="45719" bIns="45720" anchor="ctr">
            <a:normAutofit fontScale="90000"/>
          </a:bodyPr>
          <a:lstStyle/>
          <a:p>
            <a:r>
              <a:rPr lang="en-US">
                <a:latin typeface="Arial"/>
                <a:cs typeface="Arial"/>
              </a:rPr>
              <a:t>Common Housing Terms</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30BEA396-2725-3343-B6C6-2DAEB2C07159}"/>
              </a:ext>
            </a:extLst>
          </p:cNvPr>
          <p:cNvSpPr txBox="1">
            <a:spLocks/>
          </p:cNvSpPr>
          <p:nvPr/>
        </p:nvSpPr>
        <p:spPr>
          <a:xfrm>
            <a:off x="3630304" y="1733266"/>
            <a:ext cx="7983941" cy="4339988"/>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Arial"/>
                <a:ea typeface="+mn-lt"/>
                <a:cs typeface="Arial"/>
              </a:rPr>
              <a:t>Median Income (AMI):</a:t>
            </a:r>
            <a:br>
              <a:rPr lang="en-US" b="1">
                <a:latin typeface="Arial"/>
                <a:ea typeface="+mn-lt"/>
                <a:cs typeface="Arial"/>
              </a:rPr>
            </a:br>
            <a:r>
              <a:rPr lang="en-US" b="1">
                <a:latin typeface="Arial"/>
                <a:ea typeface="+mn-lt"/>
                <a:cs typeface="Arial"/>
              </a:rPr>
              <a:t>The household income for the median</a:t>
            </a:r>
            <a:r>
              <a:rPr lang="en-US">
                <a:ea typeface="+mn-lt"/>
                <a:cs typeface="+mn-lt"/>
              </a:rPr>
              <a:t>—</a:t>
            </a:r>
            <a:r>
              <a:rPr lang="en-US">
                <a:latin typeface="Arial"/>
                <a:ea typeface="+mn-lt"/>
                <a:cs typeface="Arial"/>
              </a:rPr>
              <a:t>or middle</a:t>
            </a:r>
            <a:r>
              <a:rPr lang="en-US">
                <a:ea typeface="+mn-lt"/>
                <a:cs typeface="+mn-lt"/>
              </a:rPr>
              <a:t>—</a:t>
            </a:r>
            <a:r>
              <a:rPr lang="en-US">
                <a:latin typeface="Arial"/>
                <a:ea typeface="+mn-lt"/>
                <a:cs typeface="Arial"/>
              </a:rPr>
              <a:t>household in a region.</a:t>
            </a:r>
            <a:endParaRPr lang="en-US"/>
          </a:p>
          <a:p>
            <a:endParaRPr lang="en-US" b="1">
              <a:latin typeface="Arial"/>
              <a:ea typeface="+mn-lt"/>
              <a:cs typeface="Arial"/>
            </a:endParaRPr>
          </a:p>
          <a:p>
            <a:r>
              <a:rPr lang="en-US" b="1">
                <a:latin typeface="Arial"/>
                <a:ea typeface="+mn-lt"/>
                <a:cs typeface="Arial"/>
              </a:rPr>
              <a:t>Extremely Low-Income Households (ELI): </a:t>
            </a:r>
            <a:r>
              <a:rPr lang="en-US">
                <a:latin typeface="Arial"/>
                <a:ea typeface="+mn-lt"/>
                <a:cs typeface="Arial"/>
              </a:rPr>
              <a:t>Households at or below Federal Poverty Level or at or below 30 percent of area median income. (low income = 60%AMI)</a:t>
            </a:r>
            <a:endParaRPr lang="en-US"/>
          </a:p>
          <a:p>
            <a:pPr marL="0" indent="0">
              <a:buNone/>
            </a:pPr>
            <a:endParaRPr lang="en-US" sz="24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2770F28A-B251-FF6E-7221-78D9B7E4B3F5}"/>
              </a:ext>
            </a:extLst>
          </p:cNvPr>
          <p:cNvPicPr>
            <a:picLocks noChangeAspect="1"/>
          </p:cNvPicPr>
          <p:nvPr/>
        </p:nvPicPr>
        <p:blipFill>
          <a:blip r:embed="rId2"/>
          <a:stretch>
            <a:fillRect/>
          </a:stretch>
        </p:blipFill>
        <p:spPr>
          <a:xfrm>
            <a:off x="651164" y="4584255"/>
            <a:ext cx="2050473" cy="1748870"/>
          </a:xfrm>
          <a:prstGeom prst="rect">
            <a:avLst/>
          </a:prstGeom>
        </p:spPr>
      </p:pic>
      <p:pic>
        <p:nvPicPr>
          <p:cNvPr id="6" name="Picture 6" descr="Icon&#10;&#10;Description automatically generated">
            <a:extLst>
              <a:ext uri="{FF2B5EF4-FFF2-40B4-BE49-F238E27FC236}">
                <a16:creationId xmlns:a16="http://schemas.microsoft.com/office/drawing/2014/main" id="{FF9C69DF-1DFB-443B-F17A-23752B899A22}"/>
              </a:ext>
            </a:extLst>
          </p:cNvPr>
          <p:cNvPicPr>
            <a:picLocks noChangeAspect="1"/>
          </p:cNvPicPr>
          <p:nvPr/>
        </p:nvPicPr>
        <p:blipFill>
          <a:blip r:embed="rId3"/>
          <a:stretch>
            <a:fillRect/>
          </a:stretch>
        </p:blipFill>
        <p:spPr>
          <a:xfrm>
            <a:off x="838632" y="1624012"/>
            <a:ext cx="1952625" cy="2390775"/>
          </a:xfrm>
          <a:prstGeom prst="rect">
            <a:avLst/>
          </a:prstGeom>
        </p:spPr>
      </p:pic>
    </p:spTree>
    <p:extLst>
      <p:ext uri="{BB962C8B-B14F-4D97-AF65-F5344CB8AC3E}">
        <p14:creationId xmlns:p14="http://schemas.microsoft.com/office/powerpoint/2010/main" val="293164681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B3FF59A-1BBB-D748-853F-4B8E51CD5CB9}"/>
              </a:ext>
            </a:extLst>
          </p:cNvPr>
          <p:cNvSpPr>
            <a:spLocks noGrp="1"/>
          </p:cNvSpPr>
          <p:nvPr>
            <p:ph type="title"/>
          </p:nvPr>
        </p:nvSpPr>
        <p:spPr/>
        <p:txBody>
          <a:bodyPr>
            <a:normAutofit fontScale="90000"/>
          </a:bodyPr>
          <a:lstStyle/>
          <a:p>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Common Housing Terms</a:t>
            </a:r>
            <a:br>
              <a:rPr lang="en-US"/>
            </a:br>
            <a:endParaRPr lang="en-US"/>
          </a:p>
        </p:txBody>
      </p:sp>
      <p:sp>
        <p:nvSpPr>
          <p:cNvPr id="4" name="Content Placeholder 2">
            <a:extLst>
              <a:ext uri="{FF2B5EF4-FFF2-40B4-BE49-F238E27FC236}">
                <a16:creationId xmlns:a16="http://schemas.microsoft.com/office/drawing/2014/main" id="{36ABF4FF-7E54-674C-9B64-7B2382DA2BAC}"/>
              </a:ext>
            </a:extLst>
          </p:cNvPr>
          <p:cNvSpPr txBox="1">
            <a:spLocks/>
          </p:cNvSpPr>
          <p:nvPr/>
        </p:nvSpPr>
        <p:spPr>
          <a:xfrm>
            <a:off x="4030826" y="1623646"/>
            <a:ext cx="6655371" cy="42211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0"/>
              </a:spcBef>
            </a:pPr>
            <a:r>
              <a:rPr lang="en-US" b="1">
                <a:latin typeface="Arial" panose="020B0604020202020204" pitchFamily="34" charset="0"/>
                <a:cs typeface="Arial" panose="020B0604020202020204" pitchFamily="34" charset="0"/>
              </a:rPr>
              <a:t>Cost burden: </a:t>
            </a:r>
            <a:r>
              <a:rPr lang="en-US">
                <a:latin typeface="Arial" panose="020B0604020202020204" pitchFamily="34" charset="0"/>
                <a:cs typeface="Arial" panose="020B0604020202020204" pitchFamily="34" charset="0"/>
              </a:rPr>
              <a:t>Households that pay </a:t>
            </a:r>
            <a:r>
              <a:rPr lang="en-US" b="1">
                <a:solidFill>
                  <a:schemeClr val="accent1"/>
                </a:solidFill>
                <a:latin typeface="Arial" panose="020B0604020202020204" pitchFamily="34" charset="0"/>
                <a:cs typeface="Arial" panose="020B0604020202020204" pitchFamily="34" charset="0"/>
              </a:rPr>
              <a:t>30% </a:t>
            </a:r>
            <a:r>
              <a:rPr lang="en-US">
                <a:latin typeface="Arial" panose="020B0604020202020204" pitchFamily="34" charset="0"/>
                <a:cs typeface="Arial" panose="020B0604020202020204" pitchFamily="34" charset="0"/>
              </a:rPr>
              <a:t>or more of their income on their home, likely sacrificing other needs such as food, medical care, etc. </a:t>
            </a:r>
            <a:endParaRPr lang="en-US" sz="1600">
              <a:latin typeface="Arial" panose="020B0604020202020204" pitchFamily="34" charset="0"/>
              <a:cs typeface="Arial" panose="020B0604020202020204" pitchFamily="34" charset="0"/>
            </a:endParaRPr>
          </a:p>
          <a:p>
            <a:pPr marL="0" indent="0">
              <a:spcBef>
                <a:spcPts val="1600"/>
              </a:spcBef>
              <a:buNone/>
            </a:pPr>
            <a:endParaRPr lang="en-US" sz="1600" b="1">
              <a:latin typeface="Arial" panose="020B0604020202020204" pitchFamily="34" charset="0"/>
              <a:cs typeface="Arial" panose="020B0604020202020204" pitchFamily="34" charset="0"/>
            </a:endParaRPr>
          </a:p>
          <a:p>
            <a:pPr>
              <a:spcBef>
                <a:spcPts val="1600"/>
              </a:spcBef>
            </a:pPr>
            <a:r>
              <a:rPr lang="en-US" b="1">
                <a:latin typeface="Arial" panose="020B0604020202020204" pitchFamily="34" charset="0"/>
                <a:cs typeface="Arial" panose="020B0604020202020204" pitchFamily="34" charset="0"/>
              </a:rPr>
              <a:t>Severe cost burden: </a:t>
            </a:r>
            <a:r>
              <a:rPr lang="en-US">
                <a:latin typeface="Arial" panose="020B0604020202020204" pitchFamily="34" charset="0"/>
                <a:cs typeface="Arial" panose="020B0604020202020204" pitchFamily="34" charset="0"/>
              </a:rPr>
              <a:t>Households that pay </a:t>
            </a:r>
            <a:r>
              <a:rPr lang="en-US" b="1">
                <a:solidFill>
                  <a:schemeClr val="accent1"/>
                </a:solidFill>
                <a:latin typeface="Arial" panose="020B0604020202020204" pitchFamily="34" charset="0"/>
                <a:cs typeface="Arial" panose="020B0604020202020204" pitchFamily="34" charset="0"/>
              </a:rPr>
              <a:t>50% </a:t>
            </a:r>
            <a:r>
              <a:rPr lang="en-US">
                <a:latin typeface="Arial" panose="020B0604020202020204" pitchFamily="34" charset="0"/>
                <a:cs typeface="Arial" panose="020B0604020202020204" pitchFamily="34" charset="0"/>
              </a:rPr>
              <a:t>or more of their income on their home.</a:t>
            </a:r>
          </a:p>
        </p:txBody>
      </p:sp>
      <p:pic>
        <p:nvPicPr>
          <p:cNvPr id="2" name="Picture 4" descr="Icon&#10;&#10;Description automatically generated">
            <a:extLst>
              <a:ext uri="{FF2B5EF4-FFF2-40B4-BE49-F238E27FC236}">
                <a16:creationId xmlns:a16="http://schemas.microsoft.com/office/drawing/2014/main" id="{412761FA-A2DA-7486-BD60-0E024CCF90B1}"/>
              </a:ext>
            </a:extLst>
          </p:cNvPr>
          <p:cNvPicPr>
            <a:picLocks noChangeAspect="1"/>
          </p:cNvPicPr>
          <p:nvPr/>
        </p:nvPicPr>
        <p:blipFill>
          <a:blip r:embed="rId2"/>
          <a:stretch>
            <a:fillRect/>
          </a:stretch>
        </p:blipFill>
        <p:spPr>
          <a:xfrm>
            <a:off x="886691" y="2218400"/>
            <a:ext cx="2743200" cy="2421199"/>
          </a:xfrm>
          <a:prstGeom prst="rect">
            <a:avLst/>
          </a:prstGeom>
        </p:spPr>
      </p:pic>
    </p:spTree>
    <p:extLst>
      <p:ext uri="{BB962C8B-B14F-4D97-AF65-F5344CB8AC3E}">
        <p14:creationId xmlns:p14="http://schemas.microsoft.com/office/powerpoint/2010/main" val="28164970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A877-2350-6A85-A851-40DFCD6C61A1}"/>
              </a:ext>
            </a:extLst>
          </p:cNvPr>
          <p:cNvSpPr>
            <a:spLocks noGrp="1"/>
          </p:cNvSpPr>
          <p:nvPr>
            <p:ph type="title"/>
          </p:nvPr>
        </p:nvSpPr>
        <p:spPr/>
        <p:txBody>
          <a:bodyPr lIns="45719" tIns="45720" rIns="45719" bIns="45720" anchor="ctr">
            <a:normAutofit/>
          </a:bodyPr>
          <a:lstStyle/>
          <a:p>
            <a:r>
              <a:rPr lang="en-US"/>
              <a:t>  Housing Cost Burden impacts every corner of Minnesota</a:t>
            </a:r>
          </a:p>
        </p:txBody>
      </p:sp>
      <p:pic>
        <p:nvPicPr>
          <p:cNvPr id="4" name="Picture 4" descr="Chart&#10;&#10;Description automatically generated">
            <a:extLst>
              <a:ext uri="{FF2B5EF4-FFF2-40B4-BE49-F238E27FC236}">
                <a16:creationId xmlns:a16="http://schemas.microsoft.com/office/drawing/2014/main" id="{1D4F0032-292B-E289-C270-784B5DCCB968}"/>
              </a:ext>
            </a:extLst>
          </p:cNvPr>
          <p:cNvPicPr>
            <a:picLocks noChangeAspect="1"/>
          </p:cNvPicPr>
          <p:nvPr/>
        </p:nvPicPr>
        <p:blipFill>
          <a:blip r:embed="rId2"/>
          <a:stretch>
            <a:fillRect/>
          </a:stretch>
        </p:blipFill>
        <p:spPr>
          <a:xfrm>
            <a:off x="3726237" y="1366316"/>
            <a:ext cx="5029199" cy="5409102"/>
          </a:xfrm>
          <a:prstGeom prst="rect">
            <a:avLst/>
          </a:prstGeom>
        </p:spPr>
      </p:pic>
    </p:spTree>
    <p:extLst>
      <p:ext uri="{BB962C8B-B14F-4D97-AF65-F5344CB8AC3E}">
        <p14:creationId xmlns:p14="http://schemas.microsoft.com/office/powerpoint/2010/main" val="374794623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F7DA2E-F288-5744-878B-1CE4477FDC42}"/>
              </a:ext>
            </a:extLst>
          </p:cNvPr>
          <p:cNvSpPr txBox="1"/>
          <p:nvPr/>
        </p:nvSpPr>
        <p:spPr>
          <a:xfrm>
            <a:off x="2492881" y="1302427"/>
            <a:ext cx="7135505"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More than </a:t>
            </a:r>
            <a:r>
              <a:rPr lang="en-US" sz="2800" b="1">
                <a:latin typeface="Arial" panose="020B0604020202020204" pitchFamily="34" charset="0"/>
                <a:cs typeface="Arial" panose="020B0604020202020204" pitchFamily="34" charset="0"/>
              </a:rPr>
              <a:t>554,000 households (25%) </a:t>
            </a:r>
            <a:r>
              <a:rPr lang="en-US" sz="2800">
                <a:latin typeface="Arial" panose="020B0604020202020204" pitchFamily="34" charset="0"/>
                <a:cs typeface="Arial" panose="020B0604020202020204" pitchFamily="34" charset="0"/>
              </a:rPr>
              <a:t>pay more than they can afford for housing</a:t>
            </a:r>
          </a:p>
        </p:txBody>
      </p:sp>
      <p:sp>
        <p:nvSpPr>
          <p:cNvPr id="9" name="Title 1">
            <a:extLst>
              <a:ext uri="{FF2B5EF4-FFF2-40B4-BE49-F238E27FC236}">
                <a16:creationId xmlns:a16="http://schemas.microsoft.com/office/drawing/2014/main" id="{65B7CEC5-605C-5146-8B68-1405D8F23D4C}"/>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  Cost Burden in Minnesota</a:t>
            </a:r>
          </a:p>
        </p:txBody>
      </p:sp>
      <p:pic>
        <p:nvPicPr>
          <p:cNvPr id="3" name="Picture 2" descr="Icon&#10;&#10;Description automatically generated">
            <a:extLst>
              <a:ext uri="{FF2B5EF4-FFF2-40B4-BE49-F238E27FC236}">
                <a16:creationId xmlns:a16="http://schemas.microsoft.com/office/drawing/2014/main" id="{52967960-9EB1-CF0C-61E3-97B5730C4233}"/>
              </a:ext>
            </a:extLst>
          </p:cNvPr>
          <p:cNvPicPr>
            <a:picLocks noChangeAspect="1"/>
          </p:cNvPicPr>
          <p:nvPr/>
        </p:nvPicPr>
        <p:blipFill>
          <a:blip r:embed="rId3"/>
          <a:stretch>
            <a:fillRect/>
          </a:stretch>
        </p:blipFill>
        <p:spPr>
          <a:xfrm>
            <a:off x="2583015" y="2307748"/>
            <a:ext cx="7200899" cy="4184853"/>
          </a:xfrm>
          <a:prstGeom prst="rect">
            <a:avLst/>
          </a:prstGeom>
        </p:spPr>
      </p:pic>
    </p:spTree>
    <p:extLst>
      <p:ext uri="{BB962C8B-B14F-4D97-AF65-F5344CB8AC3E}">
        <p14:creationId xmlns:p14="http://schemas.microsoft.com/office/powerpoint/2010/main" val="221871118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20Rw.yleEYcW6DJYO9Eqig"/>
</p:tagLst>
</file>

<file path=ppt/theme/theme1.xml><?xml version="1.0" encoding="utf-8"?>
<a:theme xmlns:a="http://schemas.openxmlformats.org/drawingml/2006/main" name="2022">
  <a:themeElements>
    <a:clrScheme name="2022">
      <a:dk1>
        <a:srgbClr val="3A6378"/>
      </a:dk1>
      <a:lt1>
        <a:srgbClr val="FFFFFF"/>
      </a:lt1>
      <a:dk2>
        <a:srgbClr val="A7A7A7"/>
      </a:dk2>
      <a:lt2>
        <a:srgbClr val="535353"/>
      </a:lt2>
      <a:accent1>
        <a:srgbClr val="9B3333"/>
      </a:accent1>
      <a:accent2>
        <a:srgbClr val="10A8AB"/>
      </a:accent2>
      <a:accent3>
        <a:srgbClr val="DF9E26"/>
      </a:accent3>
      <a:accent4>
        <a:srgbClr val="E06326"/>
      </a:accent4>
      <a:accent5>
        <a:srgbClr val="6EA341"/>
      </a:accent5>
      <a:accent6>
        <a:srgbClr val="183D50"/>
      </a:accent6>
      <a:hlink>
        <a:srgbClr val="0000FF"/>
      </a:hlink>
      <a:folHlink>
        <a:srgbClr val="FF00FF"/>
      </a:folHlink>
    </a:clrScheme>
    <a:fontScheme name="2022">
      <a:majorFont>
        <a:latin typeface="Arial"/>
        <a:ea typeface="Arial"/>
        <a:cs typeface="Arial"/>
      </a:majorFont>
      <a:minorFont>
        <a:latin typeface="Helvetica"/>
        <a:ea typeface="Helvetica"/>
        <a:cs typeface="Helvetica"/>
      </a:minorFont>
    </a:fontScheme>
    <a:fmtScheme name="20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A6378"/>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A6378"/>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22">
  <a:themeElements>
    <a:clrScheme name="2022">
      <a:dk1>
        <a:srgbClr val="3A6378"/>
      </a:dk1>
      <a:lt1>
        <a:srgbClr val="FFFFFF"/>
      </a:lt1>
      <a:dk2>
        <a:srgbClr val="A7A7A7"/>
      </a:dk2>
      <a:lt2>
        <a:srgbClr val="535353"/>
      </a:lt2>
      <a:accent1>
        <a:srgbClr val="9B3333"/>
      </a:accent1>
      <a:accent2>
        <a:srgbClr val="10A8AB"/>
      </a:accent2>
      <a:accent3>
        <a:srgbClr val="DF9E26"/>
      </a:accent3>
      <a:accent4>
        <a:srgbClr val="E06326"/>
      </a:accent4>
      <a:accent5>
        <a:srgbClr val="6EA341"/>
      </a:accent5>
      <a:accent6>
        <a:srgbClr val="183D50"/>
      </a:accent6>
      <a:hlink>
        <a:srgbClr val="0000FF"/>
      </a:hlink>
      <a:folHlink>
        <a:srgbClr val="FF00FF"/>
      </a:folHlink>
    </a:clrScheme>
    <a:fontScheme name="2022">
      <a:majorFont>
        <a:latin typeface="Arial"/>
        <a:ea typeface="Arial"/>
        <a:cs typeface="Arial"/>
      </a:majorFont>
      <a:minorFont>
        <a:latin typeface="Helvetica"/>
        <a:ea typeface="Helvetica"/>
        <a:cs typeface="Helvetica"/>
      </a:minorFont>
    </a:fontScheme>
    <a:fmtScheme name="20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A6378"/>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A6378"/>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4B755480A9CA4CA35DFA70F14925F8" ma:contentTypeVersion="16" ma:contentTypeDescription="Create a new document." ma:contentTypeScope="" ma:versionID="5d26be6a5eadda041763b35a49c6e985">
  <xsd:schema xmlns:xsd="http://www.w3.org/2001/XMLSchema" xmlns:xs="http://www.w3.org/2001/XMLSchema" xmlns:p="http://schemas.microsoft.com/office/2006/metadata/properties" xmlns:ns2="1e0cffe8-e069-4e2d-b6f2-1d12d338d7b9" xmlns:ns3="5ba87b74-b167-4ca0-a315-15ecac221c15" targetNamespace="http://schemas.microsoft.com/office/2006/metadata/properties" ma:root="true" ma:fieldsID="ea3f96f31707f4227b990a55340f87d3" ns2:_="" ns3:_="">
    <xsd:import namespace="1e0cffe8-e069-4e2d-b6f2-1d12d338d7b9"/>
    <xsd:import namespace="5ba87b74-b167-4ca0-a315-15ecac221c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cffe8-e069-4e2d-b6f2-1d12d338d7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5bf633-2e0a-418b-a47b-5bfb8654b50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a87b74-b167-4ca0-a315-15ecac221c1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7ebdeb0-088c-483c-9aae-39496432b114}" ma:internalName="TaxCatchAll" ma:showField="CatchAllData" ma:web="5ba87b74-b167-4ca0-a315-15ecac221c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ba87b74-b167-4ca0-a315-15ecac221c15" xsi:nil="true"/>
    <lcf76f155ced4ddcb4097134ff3c332f xmlns="1e0cffe8-e069-4e2d-b6f2-1d12d338d7b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5660FEA-B9D4-4B53-BBD0-EDE8DF1629C1}">
  <ds:schemaRefs>
    <ds:schemaRef ds:uri="http://schemas.microsoft.com/sharepoint/v3/contenttype/forms"/>
  </ds:schemaRefs>
</ds:datastoreItem>
</file>

<file path=customXml/itemProps2.xml><?xml version="1.0" encoding="utf-8"?>
<ds:datastoreItem xmlns:ds="http://schemas.openxmlformats.org/officeDocument/2006/customXml" ds:itemID="{AB614DE1-AD06-4E86-B4D6-FDD25F32DF35}">
  <ds:schemaRefs>
    <ds:schemaRef ds:uri="1e0cffe8-e069-4e2d-b6f2-1d12d338d7b9"/>
    <ds:schemaRef ds:uri="5ba87b74-b167-4ca0-a315-15ecac221c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AAA2342-EA62-4569-97F1-DD4C54885E8F}">
  <ds:schemaRefs>
    <ds:schemaRef ds:uri="1e0cffe8-e069-4e2d-b6f2-1d12d338d7b9"/>
    <ds:schemaRef ds:uri="5ba87b74-b167-4ca0-a315-15ecac221c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1029</Words>
  <Application>Microsoft Office PowerPoint</Application>
  <PresentationFormat>Widescreen</PresentationFormat>
  <Paragraphs>128</Paragraphs>
  <Slides>33</Slides>
  <Notes>16</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5" baseType="lpstr">
      <vt:lpstr>Arial</vt:lpstr>
      <vt:lpstr>Arial Narrow</vt:lpstr>
      <vt:lpstr>Calibri</vt:lpstr>
      <vt:lpstr>Garamond</vt:lpstr>
      <vt:lpstr>Helvetica</vt:lpstr>
      <vt:lpstr>Oswald bold</vt:lpstr>
      <vt:lpstr>Oswald Regular</vt:lpstr>
      <vt:lpstr>Roboto</vt:lpstr>
      <vt:lpstr>Roboto Condensed</vt:lpstr>
      <vt:lpstr>2022</vt:lpstr>
      <vt:lpstr>2022</vt:lpstr>
      <vt:lpstr>think-cell Slide</vt:lpstr>
      <vt:lpstr>PowerPoint Presentation</vt:lpstr>
      <vt:lpstr>PowerPoint Presentation</vt:lpstr>
      <vt:lpstr>  MHP Areas of Focus   Research / Policy / Community Development</vt:lpstr>
      <vt:lpstr>PowerPoint Presentation</vt:lpstr>
      <vt:lpstr>  What is “affordable”?</vt:lpstr>
      <vt:lpstr>Common Housing Terms </vt:lpstr>
      <vt:lpstr>   Common Housing Terms </vt:lpstr>
      <vt:lpstr>  Housing Cost Burden impacts every corner of Minnesota</vt:lpstr>
      <vt:lpstr>  Cost Burden in Minnesota</vt:lpstr>
      <vt:lpstr>  We are Paying More than We Can Afford</vt:lpstr>
      <vt:lpstr>     Rising Energy Prices Restrict Spending</vt:lpstr>
      <vt:lpstr>PowerPoint Presentation</vt:lpstr>
      <vt:lpstr>  Shelters save lives....</vt:lpstr>
      <vt:lpstr>Racial disparities in housing, among the worst in the nation, caused by discrimination and past and present structural racism</vt:lpstr>
      <vt:lpstr>  Housing Insecurity is Inequitably Felt</vt:lpstr>
      <vt:lpstr>PowerPoint Presentation</vt:lpstr>
      <vt:lpstr>  Home Production Mismatch in Minnesota</vt:lpstr>
      <vt:lpstr>  Minnesota Needs More Homeownership</vt:lpstr>
      <vt:lpstr>PowerPoint Presentation</vt:lpstr>
      <vt:lpstr>  Housing Costs are Increasing</vt:lpstr>
      <vt:lpstr>PowerPoint Presentation</vt:lpstr>
      <vt:lpstr>Annual income needed to afford median-priced home</vt:lpstr>
      <vt:lpstr>  We Need More Affordable Homes</vt:lpstr>
      <vt:lpstr>  There is a Rental Assistance Shortage</vt:lpstr>
      <vt:lpstr>  Evictions are on the Rise</vt:lpstr>
      <vt:lpstr>  NOAH impacts communities across MN   (Naturally Occurring Affordable Housing – private sector)</vt:lpstr>
      <vt:lpstr>PowerPoint Presentation</vt:lpstr>
      <vt:lpstr>  Home Ownership Disparities Persist</vt:lpstr>
      <vt:lpstr>  Solutions are Within Reach - $2 Billion in 2023</vt:lpstr>
      <vt:lpstr> $2 Billion in 2023</vt:lpstr>
      <vt:lpstr>   A bold move for housing is essential now ….. and</vt:lpstr>
      <vt:lpstr>  Housing on the Ballot in 2024 </vt:lpstr>
      <vt:lpstr>Connect with MHP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Birkey</dc:creator>
  <cp:lastModifiedBy>Libby Murphy</cp:lastModifiedBy>
  <cp:revision>4</cp:revision>
  <dcterms:created xsi:type="dcterms:W3CDTF">2021-03-29T13:12:48Z</dcterms:created>
  <dcterms:modified xsi:type="dcterms:W3CDTF">2023-01-09T22:40:57Z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0x010100AB4B755480A9CA4CA35DFA70F14925F8</vt:lpwstr>
  </property>
  <property fmtid="{D5CDD505-2E9C-101B-9397-08002B2CF9AE}" pid="3" name="MediaServiceImageTags">
    <vt:lpwstr/>
  </property>
</Properties>
</file>