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  <p:sldMasterId id="2147483678" r:id="rId5"/>
  </p:sldMasterIdLst>
  <p:notesMasterIdLst>
    <p:notesMasterId r:id="rId11"/>
  </p:notesMasterIdLst>
  <p:handoutMasterIdLst>
    <p:handoutMasterId r:id="rId12"/>
  </p:handoutMasterIdLst>
  <p:sldIdLst>
    <p:sldId id="256" r:id="rId6"/>
    <p:sldId id="262" r:id="rId7"/>
    <p:sldId id="263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A2A2"/>
    <a:srgbClr val="5E5E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8" autoAdjust="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02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A58F493-E8B2-4BB8-A3A8-709C8427B31B}" type="datetimeFigureOut">
              <a:rPr lang="en-US"/>
              <a:pPr/>
              <a:t>3/28/2022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20733F3-5309-4D8F-A557-A07DB71D88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7956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FFC66D5-70DA-4DE0-AC8F-703D133E803C}" type="datetimeFigureOut">
              <a:rPr lang="en-US"/>
              <a:pPr/>
              <a:t>3/28/2022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994FEF2-D8E4-4264-98C9-D19715C4B5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43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**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0038" cy="689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71600" y="3816469"/>
            <a:ext cx="5109560" cy="1470025"/>
          </a:xfrm>
        </p:spPr>
        <p:txBody>
          <a:bodyPr/>
          <a:lstStyle>
            <a:lvl1pPr algn="l">
              <a:defRPr b="1" baseline="0">
                <a:solidFill>
                  <a:srgbClr val="03A2A2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5316176"/>
            <a:ext cx="5109560" cy="571409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>
                <a:solidFill>
                  <a:srgbClr val="5E5E59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607079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3942" y="274638"/>
            <a:ext cx="7507161" cy="906768"/>
          </a:xfrm>
        </p:spPr>
        <p:txBody>
          <a:bodyPr/>
          <a:lstStyle>
            <a:lvl1pPr>
              <a:defRPr baseline="0">
                <a:solidFill>
                  <a:srgbClr val="03A2A2"/>
                </a:solidFill>
              </a:defRPr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93942" y="1600200"/>
            <a:ext cx="7992858" cy="4525963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  <a:lvl2pPr marL="742950" indent="-285750">
              <a:buClr>
                <a:srgbClr val="E36C54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buFont typeface="Courier New" panose="02070309020205020404" pitchFamily="49" charset="0"/>
              <a:buChar char="o"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7E111CB-9901-4ED4-A386-A1BC537C65C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682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ide-by-sid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3539" y="1600200"/>
            <a:ext cx="3607600" cy="4525963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1116" y="1600200"/>
            <a:ext cx="3607689" cy="4525963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3A2A2"/>
                </a:solidFill>
              </a:defRPr>
            </a:lvl1pPr>
          </a:lstStyle>
          <a:p>
            <a:fld id="{EADB7C9A-2E21-4DA6-B4DC-755EFFB0CA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050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712788" y="1346200"/>
            <a:ext cx="7488237" cy="1958975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3"/>
          </p:nvPr>
        </p:nvSpPr>
        <p:spPr>
          <a:xfrm>
            <a:off x="712788" y="3516923"/>
            <a:ext cx="7488237" cy="245207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82BAAB-F733-4475-BAB1-3EAE7F1914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8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3"/>
          </p:nvPr>
        </p:nvSpPr>
        <p:spPr>
          <a:xfrm>
            <a:off x="712788" y="1416819"/>
            <a:ext cx="7658100" cy="307479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12788" y="4662488"/>
            <a:ext cx="7658100" cy="1216025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82BAAB-F733-4475-BAB1-3EAE7F1914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965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0849" y="274638"/>
            <a:ext cx="7520254" cy="90787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DAB2B3-058F-4B2D-8D00-B14F41FE5BD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327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**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0038" cy="689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8294450-A7C6-4132-9B03-E957221B834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490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485860"/>
            <a:ext cx="2895600" cy="23561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82BAAB-F733-4475-BAB1-3EAE7F1914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/>
          </p:nvPr>
        </p:nvSpPr>
        <p:spPr>
          <a:xfrm>
            <a:off x="117475" y="839788"/>
            <a:ext cx="9026525" cy="52101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5026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**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0038" cy="689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712788" y="274638"/>
            <a:ext cx="7488237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Headline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12788" y="1600200"/>
            <a:ext cx="79740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4921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3A2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882BAAB-F733-4475-BAB1-3EAE7F19147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1" r:id="rId2"/>
    <p:sldLayoutId id="2147483672" r:id="rId3"/>
    <p:sldLayoutId id="2147483676" r:id="rId4"/>
    <p:sldLayoutId id="2147483677" r:id="rId5"/>
    <p:sldLayoutId id="2147483673" r:id="rId6"/>
    <p:sldLayoutId id="2147483675" r:id="rId7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rgbClr val="03A2A2"/>
          </a:solidFill>
          <a:latin typeface="Century Gothic"/>
          <a:ea typeface="MS PGothic" pitchFamily="34" charset="-128"/>
          <a:cs typeface="Century Gothic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ts val="18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1pPr>
      <a:lvl2pPr marL="742950" indent="-285750" algn="l" defTabSz="457200" rtl="0" eaLnBrk="1" fontAlgn="base" hangingPunct="1">
        <a:spcBef>
          <a:spcPts val="1800"/>
        </a:spcBef>
        <a:spcAft>
          <a:spcPct val="0"/>
        </a:spcAft>
        <a:buClr>
          <a:srgbClr val="E36C54"/>
        </a:buClr>
        <a:buSzPct val="90000"/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2pPr>
      <a:lvl3pPr marL="1143000" indent="-228600" algn="l" defTabSz="457200" rtl="0" eaLnBrk="1" fontAlgn="base" hangingPunct="1">
        <a:spcBef>
          <a:spcPts val="1800"/>
        </a:spcBef>
        <a:spcAft>
          <a:spcPct val="0"/>
        </a:spcAft>
        <a:buClr>
          <a:srgbClr val="5C5E59"/>
        </a:buClr>
        <a:buSzPct val="80000"/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3pPr>
      <a:lvl4pPr marL="1600200" indent="-228600" algn="l" defTabSz="457200" rtl="0" eaLnBrk="1" fontAlgn="base" hangingPunct="1">
        <a:spcBef>
          <a:spcPts val="18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Arial"/>
          <a:ea typeface="MS PGothic" pitchFamily="34" charset="-128"/>
          <a:cs typeface="Arial"/>
        </a:defRPr>
      </a:lvl4pPr>
      <a:lvl5pPr marL="2057400" indent="-228600" algn="l" defTabSz="457200" rtl="0" eaLnBrk="1" fontAlgn="base" hangingPunct="1">
        <a:spcBef>
          <a:spcPts val="18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Arial"/>
          <a:ea typeface="MS PGothic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90038" cy="689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350874" y="274639"/>
            <a:ext cx="7850151" cy="480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Headline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65815" y="903767"/>
            <a:ext cx="8665534" cy="5114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4921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3A2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882BAAB-F733-4475-BAB1-3EAE7F1914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208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rgbClr val="03A2A2"/>
          </a:solidFill>
          <a:latin typeface="Century Gothic"/>
          <a:ea typeface="MS PGothic" pitchFamily="34" charset="-128"/>
          <a:cs typeface="Century Gothic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ts val="18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1pPr>
      <a:lvl2pPr marL="742950" indent="-285750" algn="l" defTabSz="457200" rtl="0" eaLnBrk="1" fontAlgn="base" hangingPunct="1">
        <a:spcBef>
          <a:spcPts val="1800"/>
        </a:spcBef>
        <a:spcAft>
          <a:spcPct val="0"/>
        </a:spcAft>
        <a:buClr>
          <a:srgbClr val="E36C54"/>
        </a:buClr>
        <a:buSzPct val="90000"/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2pPr>
      <a:lvl3pPr marL="1143000" indent="-228600" algn="l" defTabSz="457200" rtl="0" eaLnBrk="1" fontAlgn="base" hangingPunct="1">
        <a:spcBef>
          <a:spcPts val="1800"/>
        </a:spcBef>
        <a:spcAft>
          <a:spcPct val="0"/>
        </a:spcAft>
        <a:buClr>
          <a:srgbClr val="5C5E59"/>
        </a:buClr>
        <a:buSzPct val="80000"/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3pPr>
      <a:lvl4pPr marL="1600200" indent="-228600" algn="l" defTabSz="457200" rtl="0" eaLnBrk="1" fontAlgn="base" hangingPunct="1">
        <a:spcBef>
          <a:spcPts val="18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Arial"/>
          <a:ea typeface="MS PGothic" pitchFamily="34" charset="-128"/>
          <a:cs typeface="Arial"/>
        </a:defRPr>
      </a:lvl4pPr>
      <a:lvl5pPr marL="2057400" indent="-228600" algn="l" defTabSz="457200" rtl="0" eaLnBrk="1" fontAlgn="base" hangingPunct="1">
        <a:spcBef>
          <a:spcPts val="18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Arial"/>
          <a:ea typeface="MS PGothic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/>
          <p:cNvSpPr>
            <a:spLocks noGrp="1"/>
          </p:cNvSpPr>
          <p:nvPr>
            <p:ph type="ctrTitle"/>
          </p:nvPr>
        </p:nvSpPr>
        <p:spPr>
          <a:xfrm>
            <a:off x="1371600" y="2315361"/>
            <a:ext cx="4861420" cy="2971133"/>
          </a:xfrm>
        </p:spPr>
        <p:txBody>
          <a:bodyPr/>
          <a:lstStyle/>
          <a:p>
            <a:pPr algn="l" eaLnBrk="1" hangingPunct="1"/>
            <a:r>
              <a:rPr lang="en-US" b="1" dirty="0">
                <a:latin typeface="Century Gothic" panose="020B0502020202020204" pitchFamily="34" charset="0"/>
                <a:cs typeface="Arial" pitchFamily="34" charset="0"/>
              </a:rPr>
              <a:t>Technology Modernization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Minnesotans applying for private or public health care coverage apply through MNsure</a:t>
            </a:r>
          </a:p>
          <a:p>
            <a:r>
              <a:rPr lang="en-US" dirty="0"/>
              <a:t>MNsure has taken several steps since our rollout to enhance service delivery. For example, the deployment of new enrollment technology in 2019</a:t>
            </a:r>
          </a:p>
          <a:p>
            <a:r>
              <a:rPr lang="en-US" dirty="0"/>
              <a:t>But structural limitations remain in the underlying application and customer management technology platform that create barriers for Minnesotans applying through MNsure to access and maintain coverage</a:t>
            </a:r>
          </a:p>
          <a:p>
            <a:r>
              <a:rPr lang="en-US" dirty="0"/>
              <a:t>Overall system complexity results in manual processes and increased staffing needs at MNsure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E111CB-9901-4ED4-A386-A1BC537C65C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553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20B2D-F3D3-4808-A562-46488F90B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Governor’s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7DB6C-5505-488D-B3E3-0F1589A9E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942" y="1501630"/>
            <a:ext cx="7992858" cy="4624534"/>
          </a:xfrm>
        </p:spPr>
        <p:txBody>
          <a:bodyPr/>
          <a:lstStyle/>
          <a:p>
            <a:r>
              <a:rPr lang="en-US" dirty="0"/>
              <a:t>Upgrade and replace MNsure’s legacy technology to improve service delivery to consumers who apply, shop for, enroll and maintain their qualified health plan (QHP) coverage through the exchange </a:t>
            </a:r>
          </a:p>
          <a:p>
            <a:pPr lvl="1">
              <a:spcBef>
                <a:spcPts val="600"/>
              </a:spcBef>
            </a:pPr>
            <a:r>
              <a:rPr lang="en-US" sz="2000" dirty="0"/>
              <a:t>Preserves “no wrong door” approach for Minnesotans seeking health coverage</a:t>
            </a:r>
          </a:p>
          <a:p>
            <a:pPr lvl="1">
              <a:spcBef>
                <a:spcPts val="600"/>
              </a:spcBef>
            </a:pPr>
            <a:r>
              <a:rPr lang="en-US" sz="2000" dirty="0"/>
              <a:t>Introduces self-service capabilities </a:t>
            </a:r>
          </a:p>
          <a:p>
            <a:pPr lvl="1">
              <a:spcBef>
                <a:spcPts val="600"/>
              </a:spcBef>
            </a:pPr>
            <a:r>
              <a:rPr lang="en-US" sz="2000" dirty="0"/>
              <a:t>Improves access for limited English proficient Minnesotans </a:t>
            </a:r>
          </a:p>
          <a:p>
            <a:pPr lvl="1">
              <a:spcBef>
                <a:spcPts val="600"/>
              </a:spcBef>
            </a:pPr>
            <a:r>
              <a:rPr lang="en-US" sz="2000" dirty="0"/>
              <a:t>Introduces fully-integrated portal for MNsure navigators and brokers</a:t>
            </a:r>
          </a:p>
          <a:p>
            <a:pPr lvl="1">
              <a:spcBef>
                <a:spcPts val="600"/>
              </a:spcBef>
            </a:pPr>
            <a:r>
              <a:rPr lang="en-US" sz="2000" dirty="0"/>
              <a:t>Flexible system with lower maintenance and operations costs</a:t>
            </a:r>
          </a:p>
          <a:p>
            <a:pPr lvl="1">
              <a:spcBef>
                <a:spcPts val="600"/>
              </a:spcBef>
            </a:pPr>
            <a:r>
              <a:rPr lang="en-US" sz="2000" dirty="0"/>
              <a:t>Projected permanent annual savings to MNsure budget of over $4M beginning in FY25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18E8CF-1678-40BC-9AFC-2448836EF5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E111CB-9901-4ED4-A386-A1BC537C65C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894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10976B-4FE4-44A2-8621-7BF27AA81D8A}"/>
              </a:ext>
            </a:extLst>
          </p:cNvPr>
          <p:cNvSpPr txBox="1">
            <a:spLocks/>
          </p:cNvSpPr>
          <p:nvPr/>
        </p:nvSpPr>
        <p:spPr bwMode="auto">
          <a:xfrm>
            <a:off x="693942" y="1484244"/>
            <a:ext cx="7992858" cy="46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1" fontAlgn="base" hangingPunct="1"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Arial"/>
                <a:ea typeface="MS PGothic" pitchFamily="34" charset="-128"/>
                <a:cs typeface="Arial"/>
              </a:defRPr>
            </a:lvl1pPr>
            <a:lvl2pPr marL="742950" indent="-285750" algn="l" defTabSz="457200" rtl="0" eaLnBrk="1" fontAlgn="base" hangingPunct="1">
              <a:spcBef>
                <a:spcPts val="1800"/>
              </a:spcBef>
              <a:spcAft>
                <a:spcPct val="0"/>
              </a:spcAft>
              <a:buClr>
                <a:srgbClr val="E36C54"/>
              </a:buClr>
              <a:buSzPct val="90000"/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/>
                <a:ea typeface="MS PGothic" pitchFamily="34" charset="-128"/>
                <a:cs typeface="Arial"/>
              </a:defRPr>
            </a:lvl2pPr>
            <a:lvl3pPr marL="1143000" indent="-228600" algn="l" defTabSz="457200" rtl="0" eaLnBrk="1" fontAlgn="base" hangingPunct="1">
              <a:spcBef>
                <a:spcPts val="1800"/>
              </a:spcBef>
              <a:spcAft>
                <a:spcPct val="0"/>
              </a:spcAft>
              <a:buClr>
                <a:srgbClr val="5C5E59"/>
              </a:buClr>
              <a:buSzPct val="80000"/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Arial"/>
                <a:ea typeface="MS PGothic" pitchFamily="34" charset="-128"/>
                <a:cs typeface="Arial"/>
              </a:defRPr>
            </a:lvl3pPr>
            <a:lvl4pPr marL="1600200" indent="-228600" algn="l" defTabSz="457200" rtl="0" eaLnBrk="1" fontAlgn="base" hangingPunct="1">
              <a:spcBef>
                <a:spcPts val="1800"/>
              </a:spcBef>
              <a:spcAft>
                <a:spcPct val="0"/>
              </a:spcAft>
              <a:buFont typeface="Arial" pitchFamily="34" charset="0"/>
              <a:buChar char="–"/>
              <a:defRPr kern="1200">
                <a:solidFill>
                  <a:schemeClr val="tx1"/>
                </a:solidFill>
                <a:latin typeface="Arial"/>
                <a:ea typeface="MS PGothic" pitchFamily="34" charset="-128"/>
                <a:cs typeface="Arial"/>
              </a:defRPr>
            </a:lvl4pPr>
            <a:lvl5pPr marL="2057400" indent="-228600" algn="l" defTabSz="457200" rtl="0" eaLnBrk="1" fontAlgn="base" hangingPunct="1">
              <a:spcBef>
                <a:spcPts val="1800"/>
              </a:spcBef>
              <a:spcAft>
                <a:spcPct val="0"/>
              </a:spcAft>
              <a:buFont typeface="Arial" pitchFamily="34" charset="0"/>
              <a:buChar char="»"/>
              <a:defRPr kern="1200">
                <a:solidFill>
                  <a:schemeClr val="tx1"/>
                </a:solidFill>
                <a:latin typeface="Arial"/>
                <a:ea typeface="MS PGothic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Total cost of $18.77M to decommission QHP programs from METS, license replacement technology, and system maintenance and operations costs while MNsure transitions to a fully operational system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EA8215-EFCA-445F-95DF-D9DA13748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Fiscal Request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831A898-008A-4453-A60C-FBA5BCD735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3150811"/>
              </p:ext>
            </p:extLst>
          </p:nvPr>
        </p:nvGraphicFramePr>
        <p:xfrm>
          <a:off x="867395" y="3126084"/>
          <a:ext cx="7543800" cy="2743200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319676677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36843007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39879572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8291376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643199375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73025" marR="73025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5969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</a:rPr>
                        <a:t>FY22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7112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</a:rPr>
                        <a:t>FY23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8255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</a:rPr>
                        <a:t>FY24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8255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FY25</a:t>
                      </a:r>
                    </a:p>
                  </a:txBody>
                  <a:tcPr marL="73025" marR="73025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27098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22860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General Fund Expenditures</a:t>
                      </a:r>
                    </a:p>
                    <a:p>
                      <a:pPr marL="22860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($000s) </a:t>
                      </a:r>
                    </a:p>
                  </a:txBody>
                  <a:tcPr marL="73025" marR="73025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5969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5969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$7,775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5969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$7,476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5969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$3,521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2934133807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</a:rPr>
                        <a:t>   FTEs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5969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5969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5969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marL="0" marR="5969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/>
                </a:tc>
                <a:extLst>
                  <a:ext uri="{0D108BD9-81ED-4DB2-BD59-A6C34878D82A}">
                    <a16:rowId xmlns:a16="http://schemas.microsoft.com/office/drawing/2014/main" val="108150487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46E700-94E8-463B-BB23-8C0673262E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E111CB-9901-4ED4-A386-A1BC537C65C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280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1CD05-4B9B-43B3-8068-8804E919F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000" dirty="0"/>
          </a:p>
          <a:p>
            <a:pPr marL="0" indent="0" algn="ctr">
              <a:buNone/>
            </a:pPr>
            <a:endParaRPr lang="en-US" sz="3000" dirty="0"/>
          </a:p>
          <a:p>
            <a:pPr marL="0" indent="0" algn="ctr">
              <a:buNone/>
            </a:pPr>
            <a:r>
              <a:rPr lang="en-US" sz="4800" dirty="0"/>
              <a:t>Thank you!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C43A00-E96E-425C-8CCC-0F520484A9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E111CB-9901-4ED4-A386-A1BC537C65C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778641"/>
      </p:ext>
    </p:extLst>
  </p:cSld>
  <p:clrMapOvr>
    <a:masterClrMapping/>
  </p:clrMapOvr>
</p:sld>
</file>

<file path=ppt/theme/theme1.xml><?xml version="1.0" encoding="utf-8"?>
<a:theme xmlns:a="http://schemas.openxmlformats.org/drawingml/2006/main" name="MNsure PPT TEMPLATE">
  <a:themeElements>
    <a:clrScheme name="MNsure-accessible">
      <a:dk1>
        <a:sysClr val="windowText" lastClr="000000"/>
      </a:dk1>
      <a:lt1>
        <a:sysClr val="window" lastClr="FFFFFF"/>
      </a:lt1>
      <a:dk2>
        <a:srgbClr val="515051"/>
      </a:dk2>
      <a:lt2>
        <a:srgbClr val="EFEFEF"/>
      </a:lt2>
      <a:accent1>
        <a:srgbClr val="03A2A2"/>
      </a:accent1>
      <a:accent2>
        <a:srgbClr val="019372"/>
      </a:accent2>
      <a:accent3>
        <a:srgbClr val="B4C96C"/>
      </a:accent3>
      <a:accent4>
        <a:srgbClr val="FC6048"/>
      </a:accent4>
      <a:accent5>
        <a:srgbClr val="F9692A"/>
      </a:accent5>
      <a:accent6>
        <a:srgbClr val="EEB212"/>
      </a:accent6>
      <a:hlink>
        <a:srgbClr val="03A2A2"/>
      </a:hlink>
      <a:folHlink>
        <a:srgbClr val="E36C54"/>
      </a:folHlink>
    </a:clrScheme>
    <a:fontScheme name="MNsure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Nsure PPT TEMPLATE-with METS Roadmap layout.potx" id="{59672BAB-019E-42F4-ADEA-B0FFE9E75EF1}" vid="{3FC7A2FF-DDFE-41F0-B62C-6D77AF54EA78}"/>
    </a:ext>
  </a:extLst>
</a:theme>
</file>

<file path=ppt/theme/theme2.xml><?xml version="1.0" encoding="utf-8"?>
<a:theme xmlns:a="http://schemas.openxmlformats.org/drawingml/2006/main" name="METS Roadmap slide">
  <a:themeElements>
    <a:clrScheme name="MNsure-accessible">
      <a:dk1>
        <a:sysClr val="windowText" lastClr="000000"/>
      </a:dk1>
      <a:lt1>
        <a:sysClr val="window" lastClr="FFFFFF"/>
      </a:lt1>
      <a:dk2>
        <a:srgbClr val="515051"/>
      </a:dk2>
      <a:lt2>
        <a:srgbClr val="EFEFEF"/>
      </a:lt2>
      <a:accent1>
        <a:srgbClr val="03A2A2"/>
      </a:accent1>
      <a:accent2>
        <a:srgbClr val="019372"/>
      </a:accent2>
      <a:accent3>
        <a:srgbClr val="B4C96C"/>
      </a:accent3>
      <a:accent4>
        <a:srgbClr val="FC6048"/>
      </a:accent4>
      <a:accent5>
        <a:srgbClr val="F9692A"/>
      </a:accent5>
      <a:accent6>
        <a:srgbClr val="EEB212"/>
      </a:accent6>
      <a:hlink>
        <a:srgbClr val="03A2A2"/>
      </a:hlink>
      <a:folHlink>
        <a:srgbClr val="E36C54"/>
      </a:folHlink>
    </a:clrScheme>
    <a:fontScheme name="MNsure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Nsure PPT TEMPLATE-with METS Roadmap layout.potx" id="{59672BAB-019E-42F4-ADEA-B0FFE9E75EF1}" vid="{E4856105-3730-4684-B8E6-46DC3F0D902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nk_x0020_to_x0020_article xmlns="4273c67e-f928-43ad-b7ba-941d4d0b9de7">
      <Url xsi:nil="true"/>
      <Description xsi:nil="true"/>
    </Link_x0020_to_x0020_article>
    <Document_x0020_Type xmlns="4273c67e-f928-43ad-b7ba-941d4d0b9de7">Branding</Document_x0020_Type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6396B9497E094E89BCA9C7445C0413" ma:contentTypeVersion="59" ma:contentTypeDescription="Create a new document." ma:contentTypeScope="" ma:versionID="8c424f8cb7c6d2fa4cfda41a17ba28be">
  <xsd:schema xmlns:xsd="http://www.w3.org/2001/XMLSchema" xmlns:xs="http://www.w3.org/2001/XMLSchema" xmlns:p="http://schemas.microsoft.com/office/2006/metadata/properties" xmlns:ns1="http://schemas.microsoft.com/sharepoint/v3" xmlns:ns2="4273c67e-f928-43ad-b7ba-941d4d0b9de7" targetNamespace="http://schemas.microsoft.com/office/2006/metadata/properties" ma:root="true" ma:fieldsID="0440cc7863c63250ac752f589df0d83e" ns1:_="" ns2:_="">
    <xsd:import namespace="http://schemas.microsoft.com/sharepoint/v3"/>
    <xsd:import namespace="4273c67e-f928-43ad-b7ba-941d4d0b9de7"/>
    <xsd:element name="properties">
      <xsd:complexType>
        <xsd:sequence>
          <xsd:element name="documentManagement">
            <xsd:complexType>
              <xsd:all>
                <xsd:element ref="ns2:Link_x0020_to_x0020_article" minOccurs="0"/>
                <xsd:element ref="ns2:Document_x0020_Type" minOccurs="0"/>
                <xsd:element ref="ns1:PublishingStartDate" minOccurs="0"/>
                <xsd:element ref="ns1:PublishingExpirationDate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6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7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3c67e-f928-43ad-b7ba-941d4d0b9de7" elementFormDefault="qualified">
    <xsd:import namespace="http://schemas.microsoft.com/office/2006/documentManagement/types"/>
    <xsd:import namespace="http://schemas.microsoft.com/office/infopath/2007/PartnerControls"/>
    <xsd:element name="Link_x0020_to_x0020_article" ma:index="4" nillable="true" ma:displayName="Link to article" ma:format="Hyperlink" ma:internalName="Link_x0020_to_x0020_articl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Document_x0020_Type" ma:index="5" nillable="true" ma:displayName="Document Type" ma:default="Resources" ma:format="Dropdown" ma:internalName="Document_x0020_Type" ma:readOnly="false">
      <xsd:simpleType>
        <xsd:restriction base="dms:Choice">
          <xsd:enumeration value="Branding"/>
          <xsd:enumeration value="Intranet Assets"/>
          <xsd:enumeration value="News Clips"/>
          <xsd:enumeration value="Resources"/>
          <xsd:enumeration value="Staff e-newsletter"/>
          <xsd:enumeration value="Wellness"/>
        </xsd:restriction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28B868C-B5DD-45C0-BA92-BC1BA16FC32A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4273c67e-f928-43ad-b7ba-941d4d0b9de7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9B52CB7-30B2-4719-A653-EB89A6F803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80E87D-6509-4AA7-A98E-1819B79F9D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273c67e-f928-43ad-b7ba-941d4d0b9d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MNsure PPT TEMPLATE-two layouts</Template>
  <TotalTime>1579</TotalTime>
  <Words>226</Words>
  <Application>Microsoft Office PowerPoint</Application>
  <PresentationFormat>On-screen Show (4:3)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Century Gothic</vt:lpstr>
      <vt:lpstr>Courier New</vt:lpstr>
      <vt:lpstr>Wingdings</vt:lpstr>
      <vt:lpstr>MNsure PPT TEMPLATE</vt:lpstr>
      <vt:lpstr>METS Roadmap slide</vt:lpstr>
      <vt:lpstr>Technology Modernization </vt:lpstr>
      <vt:lpstr>Background </vt:lpstr>
      <vt:lpstr>Governor’s Recommendation</vt:lpstr>
      <vt:lpstr>Fiscal Request</vt:lpstr>
      <vt:lpstr>PowerPoint Presentation</vt:lpstr>
    </vt:vector>
  </TitlesOfParts>
  <Company>MNsure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Goes Here</dc:title>
  <dc:creator>Caulum, Libby J (MNsure)</dc:creator>
  <cp:lastModifiedBy>Burke, Anna T (MNsure)</cp:lastModifiedBy>
  <cp:revision>32</cp:revision>
  <dcterms:created xsi:type="dcterms:W3CDTF">2022-02-02T21:55:49Z</dcterms:created>
  <dcterms:modified xsi:type="dcterms:W3CDTF">2022-03-28T13:59:33Z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0x010100506396B9497E094E89BCA9C7445C0413</vt:lpwstr>
  </property>
</Properties>
</file>