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78" r:id="rId5"/>
  </p:sldMasterIdLst>
  <p:notesMasterIdLst>
    <p:notesMasterId r:id="rId11"/>
  </p:notesMasterIdLst>
  <p:handoutMasterIdLst>
    <p:handoutMasterId r:id="rId12"/>
  </p:handoutMasterIdLst>
  <p:sldIdLst>
    <p:sldId id="256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2A2"/>
    <a:srgbClr val="5E5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0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58F493-E8B2-4BB8-A3A8-709C8427B31B}" type="datetimeFigureOut">
              <a:rPr lang="en-US"/>
              <a:pPr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0733F3-5309-4D8F-A557-A07DB71D88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95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FC66D5-70DA-4DE0-AC8F-703D133E803C}" type="datetimeFigureOut">
              <a:rPr lang="en-US"/>
              <a:pPr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94FEF2-D8E4-4264-98C9-D19715C4B5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43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**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3816469"/>
            <a:ext cx="5109560" cy="1470025"/>
          </a:xfrm>
        </p:spPr>
        <p:txBody>
          <a:bodyPr/>
          <a:lstStyle>
            <a:lvl1pPr algn="l">
              <a:defRPr b="1" baseline="0">
                <a:solidFill>
                  <a:srgbClr val="03A2A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16176"/>
            <a:ext cx="5109560" cy="571409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>
                <a:solidFill>
                  <a:srgbClr val="5E5E59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60707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942" y="274638"/>
            <a:ext cx="7507161" cy="906768"/>
          </a:xfrm>
        </p:spPr>
        <p:txBody>
          <a:bodyPr/>
          <a:lstStyle>
            <a:lvl1pPr>
              <a:defRPr baseline="0">
                <a:solidFill>
                  <a:srgbClr val="03A2A2"/>
                </a:solidFill>
              </a:defRPr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93942" y="1600200"/>
            <a:ext cx="7992858" cy="4525963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 marL="742950" indent="-285750">
              <a:buClr>
                <a:srgbClr val="E36C54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E111CB-9901-4ED4-A386-A1BC537C65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8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de-by-s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3539" y="1600200"/>
            <a:ext cx="3607600" cy="4525963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116" y="1600200"/>
            <a:ext cx="3607689" cy="4525963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3A2A2"/>
                </a:solidFill>
              </a:defRPr>
            </a:lvl1pPr>
          </a:lstStyle>
          <a:p>
            <a:fld id="{EADB7C9A-2E21-4DA6-B4DC-755EFFB0CA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5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12788" y="1346200"/>
            <a:ext cx="7488237" cy="195897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712788" y="3516923"/>
            <a:ext cx="7488237" cy="24520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2BAAB-F733-4475-BAB1-3EAE7F1914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88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712788" y="1416819"/>
            <a:ext cx="7658100" cy="307479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12788" y="4662488"/>
            <a:ext cx="7658100" cy="121602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2BAAB-F733-4475-BAB1-3EAE7F1914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6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849" y="274638"/>
            <a:ext cx="7520254" cy="9078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DAB2B3-058F-4B2D-8D00-B14F41FE5BD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2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**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294450-A7C6-4132-9B03-E957221B834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9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485860"/>
            <a:ext cx="2895600" cy="23561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2BAAB-F733-4475-BAB1-3EAE7F1914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117475" y="839788"/>
            <a:ext cx="9026525" cy="5210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502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**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12788" y="274638"/>
            <a:ext cx="7488237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2788" y="1600200"/>
            <a:ext cx="79740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4921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3A2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82BAAB-F733-4475-BAB1-3EAE7F1914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1" r:id="rId2"/>
    <p:sldLayoutId id="2147483672" r:id="rId3"/>
    <p:sldLayoutId id="2147483676" r:id="rId4"/>
    <p:sldLayoutId id="2147483677" r:id="rId5"/>
    <p:sldLayoutId id="2147483673" r:id="rId6"/>
    <p:sldLayoutId id="2147483675" r:id="rId7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3A2A2"/>
          </a:solidFill>
          <a:latin typeface="Century Gothic"/>
          <a:ea typeface="MS PGothic" pitchFamily="34" charset="-128"/>
          <a:cs typeface="Century Gothic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1" fontAlgn="base" hangingPunct="1">
        <a:spcBef>
          <a:spcPts val="1800"/>
        </a:spcBef>
        <a:spcAft>
          <a:spcPct val="0"/>
        </a:spcAft>
        <a:buClr>
          <a:srgbClr val="E36C54"/>
        </a:buClr>
        <a:buSzPct val="90000"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1" fontAlgn="base" hangingPunct="1">
        <a:spcBef>
          <a:spcPts val="1800"/>
        </a:spcBef>
        <a:spcAft>
          <a:spcPct val="0"/>
        </a:spcAft>
        <a:buClr>
          <a:srgbClr val="5C5E59"/>
        </a:buClr>
        <a:buSzPct val="80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1" fontAlgn="base" hangingPunct="1">
        <a:spcBef>
          <a:spcPts val="18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1" fontAlgn="base" hangingPunct="1">
        <a:spcBef>
          <a:spcPts val="18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90038" cy="689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50874" y="274639"/>
            <a:ext cx="7850151" cy="48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5815" y="903767"/>
            <a:ext cx="8665534" cy="511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4921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3A2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82BAAB-F733-4475-BAB1-3EAE7F1914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0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3A2A2"/>
          </a:solidFill>
          <a:latin typeface="Century Gothic"/>
          <a:ea typeface="MS PGothic" pitchFamily="34" charset="-128"/>
          <a:cs typeface="Century Gothic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1" fontAlgn="base" hangingPunct="1">
        <a:spcBef>
          <a:spcPts val="1800"/>
        </a:spcBef>
        <a:spcAft>
          <a:spcPct val="0"/>
        </a:spcAft>
        <a:buClr>
          <a:srgbClr val="E36C54"/>
        </a:buClr>
        <a:buSzPct val="90000"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1" fontAlgn="base" hangingPunct="1">
        <a:spcBef>
          <a:spcPts val="1800"/>
        </a:spcBef>
        <a:spcAft>
          <a:spcPct val="0"/>
        </a:spcAft>
        <a:buClr>
          <a:srgbClr val="5C5E59"/>
        </a:buClr>
        <a:buSzPct val="80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1" fontAlgn="base" hangingPunct="1">
        <a:spcBef>
          <a:spcPts val="18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1" fontAlgn="base" hangingPunct="1">
        <a:spcBef>
          <a:spcPts val="18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1371600" y="2315361"/>
            <a:ext cx="4861420" cy="2971133"/>
          </a:xfrm>
        </p:spPr>
        <p:txBody>
          <a:bodyPr/>
          <a:lstStyle/>
          <a:p>
            <a:pPr algn="l" eaLnBrk="1" hangingPunct="1"/>
            <a:r>
              <a:rPr lang="en-US" b="1" dirty="0">
                <a:latin typeface="Century Gothic" panose="020B0502020202020204" pitchFamily="34" charset="0"/>
                <a:cs typeface="Arial" pitchFamily="34" charset="0"/>
              </a:rPr>
              <a:t>Technology Modernization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Minnesotans applying for private or public health care coverage apply through MNsure</a:t>
            </a:r>
          </a:p>
          <a:p>
            <a:r>
              <a:rPr lang="en-US" dirty="0"/>
              <a:t>MNsure has taken several steps since our rollout to enhance service delivery. For example, the deployment of new enrollment technology in 2019</a:t>
            </a:r>
          </a:p>
          <a:p>
            <a:r>
              <a:rPr lang="en-US" dirty="0"/>
              <a:t>But structural limitations remain in the underlying application and customer management technology platform that create barriers for Minnesotans applying through MNsure to access and maintain coverage</a:t>
            </a:r>
          </a:p>
          <a:p>
            <a:r>
              <a:rPr lang="en-US" dirty="0"/>
              <a:t>Overall system complexity results in manual processes and increased staffing needs at MNsure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111CB-9901-4ED4-A386-A1BC537C65C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5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20B2D-F3D3-4808-A562-46488F90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Governor’s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7DB6C-5505-488D-B3E3-0F1589A9E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942" y="1501630"/>
            <a:ext cx="7992858" cy="4624534"/>
          </a:xfrm>
        </p:spPr>
        <p:txBody>
          <a:bodyPr/>
          <a:lstStyle/>
          <a:p>
            <a:r>
              <a:rPr lang="en-US" dirty="0"/>
              <a:t>Upgrade and replace MNsure’s legacy technology to improve service delivery to consumers who apply, shop for, enroll and maintain their qualified health plan (QHP) coverage through the exchange 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Preserves “no wrong door” approach for Minnesotans seeking health coverage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Introduces self-service capabilities 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Improves access for limited English proficient Minnesotans 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Introduces fully-integrated portal for MNsure navigators and brokers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Flexible system with lower maintenance and operations costs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Projected permanent annual savings to MNsure budget of over $4M beginning in FY25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8E8CF-1678-40BC-9AFC-2448836EF5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111CB-9901-4ED4-A386-A1BC537C65C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9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0976B-4FE4-44A2-8621-7BF27AA81D8A}"/>
              </a:ext>
            </a:extLst>
          </p:cNvPr>
          <p:cNvSpPr txBox="1">
            <a:spLocks/>
          </p:cNvSpPr>
          <p:nvPr/>
        </p:nvSpPr>
        <p:spPr bwMode="auto">
          <a:xfrm>
            <a:off x="693942" y="1484244"/>
            <a:ext cx="7992858" cy="46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marL="742950" indent="-285750" algn="l" defTabSz="457200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E36C54"/>
              </a:buClr>
              <a:buSzPct val="90000"/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5C5E59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ts val="18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Total cost of $18.77M to decommission QHP programs from METS, license replacement technology, and system maintenance and operations costs while MNsure transitions to a fully operational system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EA8215-EFCA-445F-95DF-D9DA13748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Request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831A898-008A-4453-A60C-FBA5BCD73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150811"/>
              </p:ext>
            </p:extLst>
          </p:nvPr>
        </p:nvGraphicFramePr>
        <p:xfrm>
          <a:off x="867395" y="3126084"/>
          <a:ext cx="7543800" cy="274320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319676677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36843007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3987957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8291376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643199375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3025" marR="7302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6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FY22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1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FY23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825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FY24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825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FY25</a:t>
                      </a:r>
                    </a:p>
                  </a:txBody>
                  <a:tcPr marL="73025" marR="73025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27098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General Fund Expenditures</a:t>
                      </a:r>
                    </a:p>
                    <a:p>
                      <a:pPr marL="2286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($000s) </a:t>
                      </a:r>
                    </a:p>
                  </a:txBody>
                  <a:tcPr marL="73025" marR="7302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6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596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$7,775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596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$7,476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596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$3,521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2934133807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   FTEs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6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596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596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596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108150487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6E700-94E8-463B-BB23-8C0673262E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111CB-9901-4ED4-A386-A1BC537C65C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8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1CD05-4B9B-43B3-8068-8804E919F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r>
              <a:rPr lang="en-US" sz="4800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43A00-E96E-425C-8CCC-0F520484A9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111CB-9901-4ED4-A386-A1BC537C65C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78641"/>
      </p:ext>
    </p:extLst>
  </p:cSld>
  <p:clrMapOvr>
    <a:masterClrMapping/>
  </p:clrMapOvr>
</p:sld>
</file>

<file path=ppt/theme/theme1.xml><?xml version="1.0" encoding="utf-8"?>
<a:theme xmlns:a="http://schemas.openxmlformats.org/drawingml/2006/main" name="MNsure PPT TEMPLATE">
  <a:themeElements>
    <a:clrScheme name="MNsure-accessible">
      <a:dk1>
        <a:sysClr val="windowText" lastClr="000000"/>
      </a:dk1>
      <a:lt1>
        <a:sysClr val="window" lastClr="FFFFFF"/>
      </a:lt1>
      <a:dk2>
        <a:srgbClr val="515051"/>
      </a:dk2>
      <a:lt2>
        <a:srgbClr val="EFEFEF"/>
      </a:lt2>
      <a:accent1>
        <a:srgbClr val="03A2A2"/>
      </a:accent1>
      <a:accent2>
        <a:srgbClr val="019372"/>
      </a:accent2>
      <a:accent3>
        <a:srgbClr val="B4C96C"/>
      </a:accent3>
      <a:accent4>
        <a:srgbClr val="FC6048"/>
      </a:accent4>
      <a:accent5>
        <a:srgbClr val="F9692A"/>
      </a:accent5>
      <a:accent6>
        <a:srgbClr val="EEB212"/>
      </a:accent6>
      <a:hlink>
        <a:srgbClr val="03A2A2"/>
      </a:hlink>
      <a:folHlink>
        <a:srgbClr val="E36C54"/>
      </a:folHlink>
    </a:clrScheme>
    <a:fontScheme name="MNsure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Nsure PPT TEMPLATE-with METS Roadmap layout.potx" id="{59672BAB-019E-42F4-ADEA-B0FFE9E75EF1}" vid="{3FC7A2FF-DDFE-41F0-B62C-6D77AF54EA78}"/>
    </a:ext>
  </a:extLst>
</a:theme>
</file>

<file path=ppt/theme/theme2.xml><?xml version="1.0" encoding="utf-8"?>
<a:theme xmlns:a="http://schemas.openxmlformats.org/drawingml/2006/main" name="METS Roadmap slide">
  <a:themeElements>
    <a:clrScheme name="MNsure-accessible">
      <a:dk1>
        <a:sysClr val="windowText" lastClr="000000"/>
      </a:dk1>
      <a:lt1>
        <a:sysClr val="window" lastClr="FFFFFF"/>
      </a:lt1>
      <a:dk2>
        <a:srgbClr val="515051"/>
      </a:dk2>
      <a:lt2>
        <a:srgbClr val="EFEFEF"/>
      </a:lt2>
      <a:accent1>
        <a:srgbClr val="03A2A2"/>
      </a:accent1>
      <a:accent2>
        <a:srgbClr val="019372"/>
      </a:accent2>
      <a:accent3>
        <a:srgbClr val="B4C96C"/>
      </a:accent3>
      <a:accent4>
        <a:srgbClr val="FC6048"/>
      </a:accent4>
      <a:accent5>
        <a:srgbClr val="F9692A"/>
      </a:accent5>
      <a:accent6>
        <a:srgbClr val="EEB212"/>
      </a:accent6>
      <a:hlink>
        <a:srgbClr val="03A2A2"/>
      </a:hlink>
      <a:folHlink>
        <a:srgbClr val="E36C54"/>
      </a:folHlink>
    </a:clrScheme>
    <a:fontScheme name="MNsure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Nsure PPT TEMPLATE-with METS Roadmap layout.potx" id="{59672BAB-019E-42F4-ADEA-B0FFE9E75EF1}" vid="{E4856105-3730-4684-B8E6-46DC3F0D902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_x0020_to_x0020_article xmlns="4273c67e-f928-43ad-b7ba-941d4d0b9de7">
      <Url xsi:nil="true"/>
      <Description xsi:nil="true"/>
    </Link_x0020_to_x0020_article>
    <Document_x0020_Type xmlns="4273c67e-f928-43ad-b7ba-941d4d0b9de7">Branding</Document_x0020_Type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6396B9497E094E89BCA9C7445C0413" ma:contentTypeVersion="59" ma:contentTypeDescription="Create a new document." ma:contentTypeScope="" ma:versionID="8c424f8cb7c6d2fa4cfda41a17ba28be">
  <xsd:schema xmlns:xsd="http://www.w3.org/2001/XMLSchema" xmlns:xs="http://www.w3.org/2001/XMLSchema" xmlns:p="http://schemas.microsoft.com/office/2006/metadata/properties" xmlns:ns1="http://schemas.microsoft.com/sharepoint/v3" xmlns:ns2="4273c67e-f928-43ad-b7ba-941d4d0b9de7" targetNamespace="http://schemas.microsoft.com/office/2006/metadata/properties" ma:root="true" ma:fieldsID="0440cc7863c63250ac752f589df0d83e" ns1:_="" ns2:_="">
    <xsd:import namespace="http://schemas.microsoft.com/sharepoint/v3"/>
    <xsd:import namespace="4273c67e-f928-43ad-b7ba-941d4d0b9de7"/>
    <xsd:element name="properties">
      <xsd:complexType>
        <xsd:sequence>
          <xsd:element name="documentManagement">
            <xsd:complexType>
              <xsd:all>
                <xsd:element ref="ns2:Link_x0020_to_x0020_article" minOccurs="0"/>
                <xsd:element ref="ns2:Document_x0020_Type" minOccurs="0"/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3c67e-f928-43ad-b7ba-941d4d0b9de7" elementFormDefault="qualified">
    <xsd:import namespace="http://schemas.microsoft.com/office/2006/documentManagement/types"/>
    <xsd:import namespace="http://schemas.microsoft.com/office/infopath/2007/PartnerControls"/>
    <xsd:element name="Link_x0020_to_x0020_article" ma:index="4" nillable="true" ma:displayName="Link to article" ma:format="Hyperlink" ma:internalName="Link_x0020_to_x0020_articl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_x0020_Type" ma:index="5" nillable="true" ma:displayName="Document Type" ma:default="Resources" ma:format="Dropdown" ma:internalName="Document_x0020_Type" ma:readOnly="false">
      <xsd:simpleType>
        <xsd:restriction base="dms:Choice">
          <xsd:enumeration value="Branding"/>
          <xsd:enumeration value="Intranet Assets"/>
          <xsd:enumeration value="News Clips"/>
          <xsd:enumeration value="Resources"/>
          <xsd:enumeration value="Staff e-newsletter"/>
          <xsd:enumeration value="Wellness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8B868C-B5DD-45C0-BA92-BC1BA16FC32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273c67e-f928-43ad-b7ba-941d4d0b9de7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B52CB7-30B2-4719-A653-EB89A6F803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80E87D-6509-4AA7-A98E-1819B79F9D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73c67e-f928-43ad-b7ba-941d4d0b9d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MNsure PPT TEMPLATE-two layouts</Template>
  <TotalTime>1579</TotalTime>
  <Words>226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Wingdings</vt:lpstr>
      <vt:lpstr>MNsure PPT TEMPLATE</vt:lpstr>
      <vt:lpstr>METS Roadmap slide</vt:lpstr>
      <vt:lpstr>Technology Modernization </vt:lpstr>
      <vt:lpstr>Background </vt:lpstr>
      <vt:lpstr>Governor’s Recommendation</vt:lpstr>
      <vt:lpstr>Fiscal Request</vt:lpstr>
      <vt:lpstr>PowerPoint Presentation</vt:lpstr>
    </vt:vector>
  </TitlesOfParts>
  <Company>MNsure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Caulum, Libby J (MNsure)</dc:creator>
  <cp:lastModifiedBy>Burke, Anna T (MNsure)</cp:lastModifiedBy>
  <cp:revision>32</cp:revision>
  <dcterms:created xsi:type="dcterms:W3CDTF">2022-02-02T21:55:49Z</dcterms:created>
  <dcterms:modified xsi:type="dcterms:W3CDTF">2022-03-28T13:59:33Z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0x010100506396B9497E094E89BCA9C7445C0413</vt:lpwstr>
  </property>
</Properties>
</file>