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7"/>
  </p:notesMasterIdLst>
  <p:sldIdLst>
    <p:sldId id="256" r:id="rId2"/>
    <p:sldId id="262" r:id="rId3"/>
    <p:sldId id="260" r:id="rId4"/>
    <p:sldId id="261" r:id="rId5"/>
    <p:sldId id="263"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346763-E76B-412D-8682-AF7D45C4E95A}" type="datetimeFigureOut">
              <a:rPr lang="en-US" smtClean="0"/>
              <a:t>2/23/2022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707144-CDCF-438D-A642-0BE5820501A2}" type="slidenum">
              <a:rPr lang="en-US" smtClean="0"/>
              <a:t>‹#›</a:t>
            </a:fld>
            <a:endParaRPr lang="en-US"/>
          </a:p>
        </p:txBody>
      </p:sp>
    </p:spTree>
    <p:extLst>
      <p:ext uri="{BB962C8B-B14F-4D97-AF65-F5344CB8AC3E}">
        <p14:creationId xmlns:p14="http://schemas.microsoft.com/office/powerpoint/2010/main" val="18210664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18130" y="153209"/>
            <a:ext cx="9986482" cy="897029"/>
          </a:xfrm>
        </p:spPr>
        <p:txBody>
          <a:bodyPr anchor="b">
            <a:normAutofit/>
          </a:bodyPr>
          <a:lstStyle>
            <a:lvl1pPr algn="l">
              <a:defRPr sz="4800">
                <a:effectLst/>
              </a:defRPr>
            </a:lvl1pPr>
          </a:lstStyle>
          <a:p>
            <a:r>
              <a:rPr lang="en-US" dirty="0"/>
              <a:t>Board of Directors meeting</a:t>
            </a:r>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CD19FB2-3AAB-4D03-B13A-2960828C78E3}" type="datetimeFigureOut">
              <a:rPr lang="en-US" smtClean="0"/>
              <a:t>2/23/2022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pic>
        <p:nvPicPr>
          <p:cNvPr id="12" name="Picture 11" descr="C:\Users\DVRC Staff\Documents\Camp Map, Logo &amp; Brochure\Logo_star_w_words.png"/>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4400" y="0"/>
            <a:ext cx="982247" cy="977462"/>
          </a:xfrm>
          <a:prstGeom prst="rect">
            <a:avLst/>
          </a:prstGeom>
          <a:noFill/>
          <a:ln>
            <a:noFill/>
          </a:ln>
        </p:spPr>
      </p:pic>
    </p:spTree>
    <p:extLst>
      <p:ext uri="{BB962C8B-B14F-4D97-AF65-F5344CB8AC3E}">
        <p14:creationId xmlns:p14="http://schemas.microsoft.com/office/powerpoint/2010/main" val="2355327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1B80C674-7DFC-42FE-B9CD-82963CDB1557}" type="datetimeFigureOut">
              <a:rPr lang="en-US" smtClean="0"/>
              <a:t>2/23/2022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34814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76456F-F47D-4F25-8053-2A695DA0CA7D}" type="datetimeFigureOut">
              <a:rPr lang="en-US" smtClean="0"/>
              <a:t>2/23/2022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18724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6C7379-69CC-4837-9905-BEBA22830C8A}" type="datetimeFigureOut">
              <a:rPr lang="en-US" smtClean="0"/>
              <a:t>2/23/2022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839288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EB8B7E-8AEE-4F10-BFEE-C999AD004D36}" type="datetimeFigureOut">
              <a:rPr lang="en-US" smtClean="0"/>
              <a:t>2/23/2022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26032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F1133-3259-4C45-BABA-5B62D9C6F78D}" type="datetimeFigureOut">
              <a:rPr lang="en-US" smtClean="0"/>
              <a:t>2/23/2022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554270266"/>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F1133-3259-4C45-BABA-5B62D9C6F78D}" type="datetimeFigureOut">
              <a:rPr lang="en-US" smtClean="0"/>
              <a:t>2/23/2022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35048104"/>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smtClean="0"/>
              <a:t>2/23/2022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787615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smtClean="0"/>
              <a:t>2/23/2022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94647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smtClean="0"/>
              <a:t>2/23/2022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02564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39F4F5-F4D2-4D2A-AB60-88D37ADCB869}" type="datetimeFigureOut">
              <a:rPr lang="en-US" smtClean="0"/>
              <a:t>2/23/2022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88709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smtClean="0"/>
              <a:t>2/23/2022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1504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smtClean="0"/>
              <a:t>2/23/2022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72750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smtClean="0"/>
              <a:t>2/23/2022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95142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smtClean="0"/>
              <a:t>2/23/2022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44978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D1BD23-6E54-4D9D-AD88-A2813C73CC25}" type="datetimeFigureOut">
              <a:rPr lang="en-US" smtClean="0"/>
              <a:t>2/23/2022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54782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71A834-4F3C-4AF9-9C74-05EC35A0F292}" type="datetimeFigureOut">
              <a:rPr lang="en-US" smtClean="0"/>
              <a:t>2/23/2022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30589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1CF1133-3259-4C45-BABA-5B62D9C6F78D}" type="datetimeFigureOut">
              <a:rPr lang="en-US" smtClean="0"/>
              <a:t>2/23/2022</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77545950"/>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sldNum="0" hdr="0" ft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2938" y="124690"/>
            <a:ext cx="9715500" cy="862446"/>
          </a:xfrm>
        </p:spPr>
        <p:txBody>
          <a:bodyPr>
            <a:normAutofit/>
          </a:bodyPr>
          <a:lstStyle/>
          <a:p>
            <a:r>
              <a:rPr lang="en-US" dirty="0"/>
              <a:t>Hearing state capitol 2022</a:t>
            </a:r>
          </a:p>
        </p:txBody>
      </p:sp>
      <p:sp>
        <p:nvSpPr>
          <p:cNvPr id="3" name="Subtitle 2"/>
          <p:cNvSpPr>
            <a:spLocks noGrp="1"/>
          </p:cNvSpPr>
          <p:nvPr>
            <p:ph type="subTitle" idx="1"/>
          </p:nvPr>
        </p:nvSpPr>
        <p:spPr>
          <a:xfrm>
            <a:off x="1503027" y="1398428"/>
            <a:ext cx="6400800" cy="582659"/>
          </a:xfrm>
        </p:spPr>
        <p:txBody>
          <a:bodyPr>
            <a:noAutofit/>
          </a:bodyPr>
          <a:lstStyle/>
          <a:p>
            <a:r>
              <a:rPr lang="en-US" sz="3200" dirty="0">
                <a:solidFill>
                  <a:schemeClr val="accent1">
                    <a:lumMod val="75000"/>
                  </a:schemeClr>
                </a:solidFill>
              </a:rPr>
              <a:t>Mission Statement</a:t>
            </a:r>
          </a:p>
        </p:txBody>
      </p:sp>
      <p:sp>
        <p:nvSpPr>
          <p:cNvPr id="6" name="TextBox 5">
            <a:extLst>
              <a:ext uri="{FF2B5EF4-FFF2-40B4-BE49-F238E27FC236}">
                <a16:creationId xmlns:a16="http://schemas.microsoft.com/office/drawing/2014/main" id="{337E14A1-A985-4A9F-9F85-744D5BB19D93}"/>
              </a:ext>
            </a:extLst>
          </p:cNvPr>
          <p:cNvSpPr txBox="1"/>
          <p:nvPr/>
        </p:nvSpPr>
        <p:spPr>
          <a:xfrm>
            <a:off x="1419137" y="2392379"/>
            <a:ext cx="9185945" cy="3365280"/>
          </a:xfrm>
          <a:prstGeom prst="rect">
            <a:avLst/>
          </a:prstGeom>
          <a:noFill/>
        </p:spPr>
        <p:txBody>
          <a:bodyPr wrap="square">
            <a:spAutoFit/>
          </a:bodyPr>
          <a:lstStyle/>
          <a:p>
            <a:pPr marL="0" marR="0">
              <a:lnSpc>
                <a:spcPct val="115000"/>
              </a:lnSpc>
              <a:spcBef>
                <a:spcPts val="0"/>
              </a:spcBef>
              <a:spcAft>
                <a:spcPts val="1000"/>
              </a:spcAft>
            </a:pPr>
            <a:r>
              <a:rPr lang="en-US" sz="14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The mission of this 501c3 organization is to provide relief and recreation to military veterans and their families as part of the continuous reintegration process. The Disabled Veterans Rest Camp Board of Directors, the administrating organization, and Veterans Campground on Big Marine Lake staff actively seek out military members and Veterans dealing with reintegration issues, such as post-traumatic stress disorder, as well as their families to offer them rest and recovery through various outdoor recreational activities. Veterans Campground on Big Marine Lake provides many outdoor experiences, to include camping, swimming, boating, softball, volleyball, horseshoes, and fishing for the families of military veterans. Additionally, because children are missing a parent due to a military deployment, and sometimes it is their only parent that is deployed, they do not have the same opportunities for outdoor and land stewardship activities. Veterans Campground on Big Marine Lake strives to reach out to those children to provide enjoyable outdoor activities. Also, groups such as Gone Fishing of South Washington County are recipients of various outdoor programs that the camp hosts, along with numerous veteran service organizations, patients of the VA Hospital, and residents of the Veterans Home in Hastings, Minnesota. This is all possible due to the accessibility of the camp for handicapped and disabled guests. This camp reaches out to all ages, races, and abilities, as service to our nation and disabilities affect without discrimination.</a:t>
            </a:r>
          </a:p>
        </p:txBody>
      </p:sp>
    </p:spTree>
    <p:extLst>
      <p:ext uri="{BB962C8B-B14F-4D97-AF65-F5344CB8AC3E}">
        <p14:creationId xmlns:p14="http://schemas.microsoft.com/office/powerpoint/2010/main" val="2628936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66456" y="1381222"/>
            <a:ext cx="6400800" cy="582659"/>
          </a:xfrm>
        </p:spPr>
        <p:txBody>
          <a:bodyPr>
            <a:noAutofit/>
          </a:bodyPr>
          <a:lstStyle/>
          <a:p>
            <a:r>
              <a:rPr lang="en-US" sz="3200" dirty="0">
                <a:solidFill>
                  <a:schemeClr val="accent1">
                    <a:lumMod val="75000"/>
                  </a:schemeClr>
                </a:solidFill>
              </a:rPr>
              <a:t>History</a:t>
            </a:r>
          </a:p>
        </p:txBody>
      </p:sp>
      <p:sp>
        <p:nvSpPr>
          <p:cNvPr id="5" name="Title 1">
            <a:extLst>
              <a:ext uri="{FF2B5EF4-FFF2-40B4-BE49-F238E27FC236}">
                <a16:creationId xmlns:a16="http://schemas.microsoft.com/office/drawing/2014/main" id="{25942412-0791-4527-AFBF-2DB71653CF70}"/>
              </a:ext>
            </a:extLst>
          </p:cNvPr>
          <p:cNvSpPr txBox="1">
            <a:spLocks/>
          </p:cNvSpPr>
          <p:nvPr/>
        </p:nvSpPr>
        <p:spPr>
          <a:xfrm>
            <a:off x="1766456" y="180132"/>
            <a:ext cx="9715500" cy="862446"/>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48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Hearing state capitol 2022</a:t>
            </a:r>
          </a:p>
        </p:txBody>
      </p:sp>
      <p:sp>
        <p:nvSpPr>
          <p:cNvPr id="6" name="TextBox 5">
            <a:extLst>
              <a:ext uri="{FF2B5EF4-FFF2-40B4-BE49-F238E27FC236}">
                <a16:creationId xmlns:a16="http://schemas.microsoft.com/office/drawing/2014/main" id="{2A871376-498D-4128-9AF4-1FC77611EB39}"/>
              </a:ext>
            </a:extLst>
          </p:cNvPr>
          <p:cNvSpPr txBox="1"/>
          <p:nvPr/>
        </p:nvSpPr>
        <p:spPr>
          <a:xfrm>
            <a:off x="2686574" y="2302525"/>
            <a:ext cx="6094602" cy="3139321"/>
          </a:xfrm>
          <a:prstGeom prst="rect">
            <a:avLst/>
          </a:prstGeom>
          <a:noFill/>
        </p:spPr>
        <p:txBody>
          <a:bodyPr wrap="square">
            <a:spAutoFit/>
          </a:bodyPr>
          <a:lstStyle/>
          <a:p>
            <a:pPr marL="0" marR="0">
              <a:spcBef>
                <a:spcPts val="0"/>
              </a:spcBef>
              <a:spcAft>
                <a:spcPts val="0"/>
              </a:spcAft>
            </a:pPr>
            <a:r>
              <a:rPr lang="en-US" sz="1800" dirty="0">
                <a:solidFill>
                  <a:schemeClr val="accent1">
                    <a:lumMod val="75000"/>
                  </a:schemeClr>
                </a:solidFill>
                <a:effectLst/>
                <a:latin typeface="Calibri" panose="020F0502020204030204" pitchFamily="34" charset="0"/>
                <a:ea typeface="Calibri" panose="020F0502020204030204" pitchFamily="34" charset="0"/>
                <a:cs typeface="Arial" panose="020B0604020202020204" pitchFamily="34" charset="0"/>
              </a:rPr>
              <a:t>The Disabled Veterans Rest Camp (DVRC) is a non-profit camp located in Washington County just north of Stillwater on beautiful Big Marine Lake.  The campground started in 1926 from a local farm that was donated to help disabled veterans recover from what was then referred to as </a:t>
            </a:r>
            <a:r>
              <a:rPr lang="en-US" sz="1800" i="1" dirty="0">
                <a:solidFill>
                  <a:schemeClr val="accent1">
                    <a:lumMod val="75000"/>
                  </a:schemeClr>
                </a:solidFill>
                <a:effectLst/>
                <a:latin typeface="Calibri" panose="020F0502020204030204" pitchFamily="34" charset="0"/>
                <a:ea typeface="Calibri" panose="020F0502020204030204" pitchFamily="34" charset="0"/>
                <a:cs typeface="Arial" panose="020B0604020202020204" pitchFamily="34" charset="0"/>
              </a:rPr>
              <a:t>shell shocked </a:t>
            </a:r>
            <a:r>
              <a:rPr lang="en-US" sz="1800" dirty="0">
                <a:solidFill>
                  <a:schemeClr val="accent1">
                    <a:lumMod val="75000"/>
                  </a:schemeClr>
                </a:solidFill>
                <a:effectLst/>
                <a:latin typeface="Calibri" panose="020F0502020204030204" pitchFamily="34" charset="0"/>
                <a:ea typeface="Calibri" panose="020F0502020204030204" pitchFamily="34" charset="0"/>
                <a:cs typeface="Arial" panose="020B0604020202020204" pitchFamily="34" charset="0"/>
              </a:rPr>
              <a:t>from battle in World War I.  The original main farmhouse was converted to a dormitory-type house for these shell-shocked veterans.  During WW II, shell-shocked was called </a:t>
            </a:r>
            <a:r>
              <a:rPr lang="en-US" sz="1800" i="1" dirty="0">
                <a:solidFill>
                  <a:schemeClr val="accent1">
                    <a:lumMod val="75000"/>
                  </a:schemeClr>
                </a:solidFill>
                <a:effectLst/>
                <a:latin typeface="Calibri" panose="020F0502020204030204" pitchFamily="34" charset="0"/>
                <a:ea typeface="Calibri" panose="020F0502020204030204" pitchFamily="34" charset="0"/>
                <a:cs typeface="Arial" panose="020B0604020202020204" pitchFamily="34" charset="0"/>
              </a:rPr>
              <a:t>battle fatigue</a:t>
            </a:r>
            <a:r>
              <a:rPr lang="en-US" sz="1800" dirty="0">
                <a:solidFill>
                  <a:schemeClr val="accent1">
                    <a:lumMod val="75000"/>
                  </a:schemeClr>
                </a:solidFill>
                <a:effectLst/>
                <a:latin typeface="Calibri" panose="020F0502020204030204" pitchFamily="34" charset="0"/>
                <a:ea typeface="Calibri" panose="020F0502020204030204" pitchFamily="34" charset="0"/>
                <a:cs typeface="Arial" panose="020B0604020202020204" pitchFamily="34" charset="0"/>
              </a:rPr>
              <a:t>; today it is known as </a:t>
            </a:r>
            <a:r>
              <a:rPr lang="en-US" sz="1800" i="1" dirty="0">
                <a:solidFill>
                  <a:schemeClr val="accent1">
                    <a:lumMod val="75000"/>
                  </a:schemeClr>
                </a:solidFill>
                <a:effectLst/>
                <a:latin typeface="Calibri" panose="020F0502020204030204" pitchFamily="34" charset="0"/>
                <a:ea typeface="Calibri" panose="020F0502020204030204" pitchFamily="34" charset="0"/>
                <a:cs typeface="Arial" panose="020B0604020202020204" pitchFamily="34" charset="0"/>
              </a:rPr>
              <a:t>post traumatic stress disorder</a:t>
            </a:r>
            <a:r>
              <a:rPr lang="en-US" sz="1800" dirty="0">
                <a:solidFill>
                  <a:schemeClr val="accent1">
                    <a:lumMod val="75000"/>
                  </a:schemeClr>
                </a:solidFill>
                <a:effectLst/>
                <a:latin typeface="Calibri" panose="020F0502020204030204" pitchFamily="34" charset="0"/>
                <a:ea typeface="Calibri" panose="020F0502020204030204" pitchFamily="34" charset="0"/>
                <a:cs typeface="Arial" panose="020B0604020202020204" pitchFamily="34" charset="0"/>
              </a:rPr>
              <a:t>.  Through the years the camp's main focus has not changed, only the name of the disabled veterans' affliction.</a:t>
            </a:r>
            <a:endParaRPr lang="en-US" sz="16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89822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78557" y="1365787"/>
            <a:ext cx="9715500" cy="1051585"/>
          </a:xfrm>
        </p:spPr>
        <p:txBody>
          <a:bodyPr>
            <a:noAutofit/>
          </a:bodyPr>
          <a:lstStyle/>
          <a:p>
            <a:r>
              <a:rPr lang="en-US" sz="3200" dirty="0">
                <a:solidFill>
                  <a:schemeClr val="accent1">
                    <a:lumMod val="75000"/>
                  </a:schemeClr>
                </a:solidFill>
              </a:rPr>
              <a:t>Opportunities, challenges, issues and needs facing our organization</a:t>
            </a:r>
          </a:p>
        </p:txBody>
      </p:sp>
      <p:sp>
        <p:nvSpPr>
          <p:cNvPr id="5" name="Title 1">
            <a:extLst>
              <a:ext uri="{FF2B5EF4-FFF2-40B4-BE49-F238E27FC236}">
                <a16:creationId xmlns:a16="http://schemas.microsoft.com/office/drawing/2014/main" id="{25942412-0791-4527-AFBF-2DB71653CF70}"/>
              </a:ext>
            </a:extLst>
          </p:cNvPr>
          <p:cNvSpPr txBox="1">
            <a:spLocks/>
          </p:cNvSpPr>
          <p:nvPr/>
        </p:nvSpPr>
        <p:spPr>
          <a:xfrm>
            <a:off x="1766456" y="180132"/>
            <a:ext cx="9715500" cy="862446"/>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48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Hearing state capitol 2022</a:t>
            </a:r>
          </a:p>
        </p:txBody>
      </p:sp>
      <p:sp>
        <p:nvSpPr>
          <p:cNvPr id="9" name="TextBox 8">
            <a:extLst>
              <a:ext uri="{FF2B5EF4-FFF2-40B4-BE49-F238E27FC236}">
                <a16:creationId xmlns:a16="http://schemas.microsoft.com/office/drawing/2014/main" id="{8EC9B72A-72A2-470D-BD0C-C0EAB9D6F2A7}"/>
              </a:ext>
            </a:extLst>
          </p:cNvPr>
          <p:cNvSpPr txBox="1"/>
          <p:nvPr/>
        </p:nvSpPr>
        <p:spPr>
          <a:xfrm>
            <a:off x="1004866" y="2717034"/>
            <a:ext cx="10628851" cy="3416320"/>
          </a:xfrm>
          <a:prstGeom prst="rect">
            <a:avLst/>
          </a:prstGeom>
          <a:noFill/>
        </p:spPr>
        <p:txBody>
          <a:bodyPr wrap="square">
            <a:spAutoFit/>
          </a:bodyPr>
          <a:lstStyle/>
          <a:p>
            <a:pPr marL="0" marR="0">
              <a:spcBef>
                <a:spcPts val="0"/>
              </a:spcBef>
              <a:spcAft>
                <a:spcPts val="0"/>
              </a:spcAft>
            </a:pPr>
            <a:r>
              <a:rPr lang="en-US" sz="1800" dirty="0">
                <a:solidFill>
                  <a:schemeClr val="accent1">
                    <a:lumMod val="75000"/>
                  </a:schemeClr>
                </a:solidFill>
                <a:effectLst/>
                <a:latin typeface="Calibri" panose="020F0502020204030204" pitchFamily="34" charset="0"/>
                <a:ea typeface="Calibri" panose="020F0502020204030204" pitchFamily="34" charset="0"/>
                <a:cs typeface="Arial" panose="020B0604020202020204" pitchFamily="34" charset="0"/>
              </a:rPr>
              <a:t>With so many Minnesotans affected by military duty in the past 18 years, more people are turning to the camp to be the provider of such outdoor activities in which they themselves cannot provide due to parental absence, emotional/ physical inability, or financial reasons.  Veterans Campground is another venue where veterans can go when they want to connect with fellow veterans and families.  Camp activities and programs include fishing, boating, gathering and picnicking at the Yellow Ribbon Pavilion, camping via RV, tent, and cabins, swimming, softball field, volleyball court, horseshoes, canteen with mini-library, youth game room, and snack bar, visiting the Veterans Memorial Garden, or hiking the Korean Trail.</a:t>
            </a:r>
            <a:endParaRPr lang="en-US" sz="16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solidFill>
                  <a:schemeClr val="accent1">
                    <a:lumMod val="75000"/>
                  </a:schemeClr>
                </a:solidFill>
                <a:effectLst/>
                <a:latin typeface="Calibri" panose="020F0502020204030204" pitchFamily="34" charset="0"/>
                <a:ea typeface="Calibri" panose="020F0502020204030204" pitchFamily="34" charset="0"/>
                <a:cs typeface="Arial" panose="020B0604020202020204" pitchFamily="34" charset="0"/>
              </a:rPr>
              <a:t> </a:t>
            </a:r>
            <a:endParaRPr lang="en-US" sz="16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solidFill>
                  <a:schemeClr val="accent1">
                    <a:lumMod val="75000"/>
                  </a:schemeClr>
                </a:solidFill>
                <a:effectLst/>
                <a:latin typeface="Calibri" panose="020F0502020204030204" pitchFamily="34" charset="0"/>
                <a:ea typeface="Calibri" panose="020F0502020204030204" pitchFamily="34" charset="0"/>
                <a:cs typeface="Arial" panose="020B0604020202020204" pitchFamily="34" charset="0"/>
              </a:rPr>
              <a:t>This greater demand of our veteran community in Minnesota has required a large expansion of the camp, and financial support is greatly needed.  While the camp focuses on veterans, it has also been fulfilling the recreational needs of many more, to include the families and friends of veterans who greatly assist with reintegration activities.  They are all touched by military duty, and all are the beneficiaries of the camp.  </a:t>
            </a:r>
            <a:endParaRPr lang="en-US" sz="16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39215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66456" y="1381222"/>
            <a:ext cx="7226542" cy="582659"/>
          </a:xfrm>
        </p:spPr>
        <p:txBody>
          <a:bodyPr>
            <a:noAutofit/>
          </a:bodyPr>
          <a:lstStyle/>
          <a:p>
            <a:r>
              <a:rPr lang="en-US" sz="3200" dirty="0">
                <a:solidFill>
                  <a:schemeClr val="accent1">
                    <a:lumMod val="75000"/>
                  </a:schemeClr>
                </a:solidFill>
              </a:rPr>
              <a:t>2021 Campground Demographics </a:t>
            </a:r>
          </a:p>
        </p:txBody>
      </p:sp>
      <p:sp>
        <p:nvSpPr>
          <p:cNvPr id="5" name="Title 1">
            <a:extLst>
              <a:ext uri="{FF2B5EF4-FFF2-40B4-BE49-F238E27FC236}">
                <a16:creationId xmlns:a16="http://schemas.microsoft.com/office/drawing/2014/main" id="{25942412-0791-4527-AFBF-2DB71653CF70}"/>
              </a:ext>
            </a:extLst>
          </p:cNvPr>
          <p:cNvSpPr txBox="1">
            <a:spLocks/>
          </p:cNvSpPr>
          <p:nvPr/>
        </p:nvSpPr>
        <p:spPr>
          <a:xfrm>
            <a:off x="1766456" y="180132"/>
            <a:ext cx="9715500" cy="862446"/>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48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Hearing state capitol 2022</a:t>
            </a:r>
          </a:p>
        </p:txBody>
      </p:sp>
      <p:sp>
        <p:nvSpPr>
          <p:cNvPr id="2" name="TextBox 1">
            <a:extLst>
              <a:ext uri="{FF2B5EF4-FFF2-40B4-BE49-F238E27FC236}">
                <a16:creationId xmlns:a16="http://schemas.microsoft.com/office/drawing/2014/main" id="{6B284901-9A92-4F6D-B41C-389D98E25B03}"/>
              </a:ext>
            </a:extLst>
          </p:cNvPr>
          <p:cNvSpPr txBox="1"/>
          <p:nvPr/>
        </p:nvSpPr>
        <p:spPr>
          <a:xfrm>
            <a:off x="1963024" y="2298583"/>
            <a:ext cx="6568580" cy="3508653"/>
          </a:xfrm>
          <a:prstGeom prst="rect">
            <a:avLst/>
          </a:prstGeom>
          <a:noFill/>
        </p:spPr>
        <p:txBody>
          <a:bodyPr wrap="square" rtlCol="0">
            <a:spAutoFit/>
          </a:bodyPr>
          <a:lstStyle/>
          <a:p>
            <a:r>
              <a:rPr lang="en-US" sz="2000" dirty="0">
                <a:solidFill>
                  <a:schemeClr val="accent1">
                    <a:lumMod val="75000"/>
                  </a:schemeClr>
                </a:solidFill>
              </a:rPr>
              <a:t>Total visitors in – 41313</a:t>
            </a:r>
          </a:p>
          <a:p>
            <a:endParaRPr lang="en-US" sz="2000" dirty="0">
              <a:solidFill>
                <a:schemeClr val="accent1">
                  <a:lumMod val="75000"/>
                </a:schemeClr>
              </a:solidFill>
            </a:endParaRPr>
          </a:p>
          <a:p>
            <a:r>
              <a:rPr lang="en-US" sz="2000" dirty="0">
                <a:solidFill>
                  <a:schemeClr val="accent1">
                    <a:lumMod val="75000"/>
                  </a:schemeClr>
                </a:solidFill>
              </a:rPr>
              <a:t>We welcomed the following Veterans</a:t>
            </a:r>
          </a:p>
          <a:p>
            <a:endParaRPr lang="en-US" dirty="0">
              <a:solidFill>
                <a:schemeClr val="accent1">
                  <a:lumMod val="75000"/>
                </a:schemeClr>
              </a:solidFill>
            </a:endParaRPr>
          </a:p>
          <a:p>
            <a:pPr marL="285750" indent="-285750">
              <a:buFont typeface="Arial" panose="020B0604020202020204" pitchFamily="34" charset="0"/>
              <a:buChar char="•"/>
            </a:pPr>
            <a:r>
              <a:rPr lang="en-US" dirty="0"/>
              <a:t>WWII Veterans – 1</a:t>
            </a:r>
          </a:p>
          <a:p>
            <a:pPr marL="285750" indent="-285750">
              <a:buFont typeface="Arial" panose="020B0604020202020204" pitchFamily="34" charset="0"/>
              <a:buChar char="•"/>
            </a:pPr>
            <a:r>
              <a:rPr lang="en-US" dirty="0"/>
              <a:t>Korean Veterans – 12</a:t>
            </a:r>
          </a:p>
          <a:p>
            <a:pPr marL="285750" indent="-285750">
              <a:buFont typeface="Arial" panose="020B0604020202020204" pitchFamily="34" charset="0"/>
              <a:buChar char="•"/>
            </a:pPr>
            <a:r>
              <a:rPr lang="en-US" dirty="0"/>
              <a:t>Vietnam Veterans – 108</a:t>
            </a:r>
          </a:p>
          <a:p>
            <a:pPr marL="285750" indent="-285750">
              <a:buFont typeface="Arial" panose="020B0604020202020204" pitchFamily="34" charset="0"/>
              <a:buChar char="•"/>
            </a:pPr>
            <a:r>
              <a:rPr lang="en-US" dirty="0"/>
              <a:t>Gulf War Veterans – 72</a:t>
            </a:r>
          </a:p>
          <a:p>
            <a:pPr marL="285750" indent="-285750">
              <a:buFont typeface="Arial" panose="020B0604020202020204" pitchFamily="34" charset="0"/>
              <a:buChar char="•"/>
            </a:pPr>
            <a:r>
              <a:rPr lang="en-US" dirty="0"/>
              <a:t>Iraqi/Afghanistan Veterans – 100</a:t>
            </a:r>
          </a:p>
          <a:p>
            <a:pPr marL="285750" indent="-285750">
              <a:buFont typeface="Arial" panose="020B0604020202020204" pitchFamily="34" charset="0"/>
              <a:buChar char="•"/>
            </a:pPr>
            <a:r>
              <a:rPr lang="en-US" dirty="0"/>
              <a:t>Other Veterans -  23</a:t>
            </a:r>
          </a:p>
          <a:p>
            <a:pPr marL="285750" indent="-285750">
              <a:buFont typeface="Arial" panose="020B0604020202020204" pitchFamily="34" charset="0"/>
              <a:buChar char="•"/>
            </a:pPr>
            <a:endParaRPr lang="en-US" dirty="0"/>
          </a:p>
          <a:p>
            <a:r>
              <a:rPr lang="en-US" sz="2000" dirty="0">
                <a:solidFill>
                  <a:schemeClr val="accent1">
                    <a:lumMod val="75000"/>
                  </a:schemeClr>
                </a:solidFill>
              </a:rPr>
              <a:t>First time Veteran visitors - 316</a:t>
            </a:r>
          </a:p>
        </p:txBody>
      </p:sp>
    </p:spTree>
    <p:extLst>
      <p:ext uri="{BB962C8B-B14F-4D97-AF65-F5344CB8AC3E}">
        <p14:creationId xmlns:p14="http://schemas.microsoft.com/office/powerpoint/2010/main" val="229577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66456" y="1381222"/>
            <a:ext cx="7226542" cy="582659"/>
          </a:xfrm>
        </p:spPr>
        <p:txBody>
          <a:bodyPr>
            <a:noAutofit/>
          </a:bodyPr>
          <a:lstStyle/>
          <a:p>
            <a:r>
              <a:rPr lang="en-US" sz="3200" dirty="0">
                <a:solidFill>
                  <a:schemeClr val="accent1">
                    <a:lumMod val="75000"/>
                  </a:schemeClr>
                </a:solidFill>
              </a:rPr>
              <a:t>Questions</a:t>
            </a:r>
          </a:p>
        </p:txBody>
      </p:sp>
      <p:sp>
        <p:nvSpPr>
          <p:cNvPr id="5" name="Title 1">
            <a:extLst>
              <a:ext uri="{FF2B5EF4-FFF2-40B4-BE49-F238E27FC236}">
                <a16:creationId xmlns:a16="http://schemas.microsoft.com/office/drawing/2014/main" id="{25942412-0791-4527-AFBF-2DB71653CF70}"/>
              </a:ext>
            </a:extLst>
          </p:cNvPr>
          <p:cNvSpPr txBox="1">
            <a:spLocks/>
          </p:cNvSpPr>
          <p:nvPr/>
        </p:nvSpPr>
        <p:spPr>
          <a:xfrm>
            <a:off x="1766456" y="180132"/>
            <a:ext cx="9715500" cy="862446"/>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48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Hearing state capitol 2022</a:t>
            </a:r>
          </a:p>
        </p:txBody>
      </p:sp>
      <p:pic>
        <p:nvPicPr>
          <p:cNvPr id="6" name="Picture 2" descr="https://www.snopes.com/tachyon/2016/10/USFlag.jpg?resize=865,452">
            <a:extLst>
              <a:ext uri="{FF2B5EF4-FFF2-40B4-BE49-F238E27FC236}">
                <a16:creationId xmlns:a16="http://schemas.microsoft.com/office/drawing/2014/main" id="{A99702A1-FC31-4956-8567-929E53047E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2029" y="2194934"/>
            <a:ext cx="8239125" cy="43053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8517198"/>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286</TotalTime>
  <Words>663</Words>
  <Application>Microsoft Office PowerPoint</Application>
  <PresentationFormat>Widescreen</PresentationFormat>
  <Paragraphs>27</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Century Gothic</vt:lpstr>
      <vt:lpstr>Wingdings 3</vt:lpstr>
      <vt:lpstr>Slice</vt:lpstr>
      <vt:lpstr>Hearing state capitol 2022</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Bishop</dc:creator>
  <cp:lastModifiedBy>Rebecca Meade</cp:lastModifiedBy>
  <cp:revision>22</cp:revision>
  <dcterms:created xsi:type="dcterms:W3CDTF">2021-01-23T16:24:08Z</dcterms:created>
  <dcterms:modified xsi:type="dcterms:W3CDTF">2022-02-23T16:33:47Z</dcterms:modified>
</cp:coreProperties>
</file>