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osefin Sans" pitchFamily="2" charset="77"/>
      <p:regular r:id="rId14"/>
      <p:bold r:id="rId15"/>
      <p:italic r:id="rId16"/>
      <p:boldItalic r:id="rId17"/>
    </p:embeddedFont>
    <p:embeddedFont>
      <p:font typeface="Josefin Sans Medium" pitchFamily="2" charset="77"/>
      <p:regular r:id="rId18"/>
      <p:bold r:id="rId19"/>
      <p:italic r:id="rId20"/>
      <p:boldItalic r:id="rId21"/>
    </p:embeddedFont>
    <p:embeddedFont>
      <p:font typeface="Roboto Mono" pitchFamily="49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Molgaa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baab2fb58b_1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2baab2fb58b_1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bb0b3ec3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bb0b3ec3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2bb0b3ec3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2bb0b3ec3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baab2fb57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2baab2fb57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baab2fb57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2baab2fb57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baab2fb57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baab2fb57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baab2fb58b_1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baab2fb58b_1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MAIN_POINT_1">
    <p:bg>
      <p:bgPr>
        <a:solidFill>
          <a:srgbClr val="B33B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52" name="Google Shape;52;p13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13"/>
          <p:cNvSpPr/>
          <p:nvPr/>
        </p:nvSpPr>
        <p:spPr>
          <a:xfrm>
            <a:off x="863025" y="1008900"/>
            <a:ext cx="4138800" cy="3519300"/>
          </a:xfrm>
          <a:prstGeom prst="rect">
            <a:avLst/>
          </a:prstGeom>
          <a:solidFill>
            <a:srgbClr val="FFE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1033175" y="653480"/>
            <a:ext cx="3794416" cy="1054010"/>
          </a:xfrm>
          <a:custGeom>
            <a:avLst/>
            <a:gdLst/>
            <a:ahLst/>
            <a:cxnLst/>
            <a:rect l="l" t="t" r="r" b="b"/>
            <a:pathLst>
              <a:path w="63622" h="31374" extrusionOk="0">
                <a:moveTo>
                  <a:pt x="1063" y="0"/>
                </a:moveTo>
                <a:lnTo>
                  <a:pt x="2688" y="3625"/>
                </a:lnTo>
                <a:lnTo>
                  <a:pt x="813" y="6250"/>
                </a:lnTo>
                <a:lnTo>
                  <a:pt x="3188" y="8812"/>
                </a:lnTo>
                <a:lnTo>
                  <a:pt x="625" y="12062"/>
                </a:lnTo>
                <a:lnTo>
                  <a:pt x="1875" y="14624"/>
                </a:lnTo>
                <a:lnTo>
                  <a:pt x="375" y="18311"/>
                </a:lnTo>
                <a:lnTo>
                  <a:pt x="1688" y="20311"/>
                </a:lnTo>
                <a:lnTo>
                  <a:pt x="188" y="24249"/>
                </a:lnTo>
                <a:lnTo>
                  <a:pt x="2563" y="26123"/>
                </a:lnTo>
                <a:lnTo>
                  <a:pt x="0" y="29123"/>
                </a:lnTo>
                <a:lnTo>
                  <a:pt x="62622" y="31373"/>
                </a:lnTo>
                <a:lnTo>
                  <a:pt x="60559" y="28623"/>
                </a:lnTo>
                <a:lnTo>
                  <a:pt x="62809" y="26248"/>
                </a:lnTo>
                <a:lnTo>
                  <a:pt x="60747" y="23374"/>
                </a:lnTo>
                <a:lnTo>
                  <a:pt x="62934" y="21311"/>
                </a:lnTo>
                <a:lnTo>
                  <a:pt x="60934" y="18436"/>
                </a:lnTo>
                <a:lnTo>
                  <a:pt x="63184" y="14874"/>
                </a:lnTo>
                <a:lnTo>
                  <a:pt x="61184" y="12187"/>
                </a:lnTo>
                <a:lnTo>
                  <a:pt x="63372" y="9374"/>
                </a:lnTo>
                <a:lnTo>
                  <a:pt x="61372" y="6687"/>
                </a:lnTo>
                <a:lnTo>
                  <a:pt x="63059" y="5875"/>
                </a:lnTo>
                <a:lnTo>
                  <a:pt x="63622" y="2250"/>
                </a:lnTo>
                <a:lnTo>
                  <a:pt x="1063" y="0"/>
                </a:lnTo>
                <a:close/>
              </a:path>
            </a:pathLst>
          </a:custGeom>
          <a:solidFill>
            <a:srgbClr val="DB7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3"/>
          <p:cNvSpPr txBox="1">
            <a:spLocks noGrp="1"/>
          </p:cNvSpPr>
          <p:nvPr>
            <p:ph type="subTitle" idx="1"/>
          </p:nvPr>
        </p:nvSpPr>
        <p:spPr>
          <a:xfrm>
            <a:off x="1565200" y="2622425"/>
            <a:ext cx="2631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Mono"/>
              <a:buNone/>
              <a:defRPr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7" name="Google Shape;807;p13"/>
          <p:cNvSpPr txBox="1">
            <a:spLocks noGrp="1"/>
          </p:cNvSpPr>
          <p:nvPr>
            <p:ph type="subTitle" idx="2"/>
          </p:nvPr>
        </p:nvSpPr>
        <p:spPr>
          <a:xfrm>
            <a:off x="1565200" y="1801550"/>
            <a:ext cx="2631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Mono"/>
              <a:buNone/>
              <a:defRPr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8" name="Google Shape;808;p13"/>
          <p:cNvSpPr txBox="1">
            <a:spLocks noGrp="1"/>
          </p:cNvSpPr>
          <p:nvPr>
            <p:ph type="subTitle" idx="3"/>
          </p:nvPr>
        </p:nvSpPr>
        <p:spPr>
          <a:xfrm>
            <a:off x="1565200" y="3443300"/>
            <a:ext cx="2631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Mono"/>
              <a:buNone/>
              <a:defRPr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9" name="Google Shape;809;p13"/>
          <p:cNvSpPr txBox="1">
            <a:spLocks noGrp="1"/>
          </p:cNvSpPr>
          <p:nvPr>
            <p:ph type="title"/>
          </p:nvPr>
        </p:nvSpPr>
        <p:spPr>
          <a:xfrm>
            <a:off x="1012200" y="739750"/>
            <a:ext cx="31845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None/>
              <a:defRPr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0" name="Google Shape;810;p13"/>
          <p:cNvSpPr txBox="1">
            <a:spLocks noGrp="1"/>
          </p:cNvSpPr>
          <p:nvPr>
            <p:ph type="title" idx="4" hasCustomPrompt="1"/>
          </p:nvPr>
        </p:nvSpPr>
        <p:spPr>
          <a:xfrm>
            <a:off x="1088395" y="1952625"/>
            <a:ext cx="565500" cy="36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r>
              <a:t>xx%</a:t>
            </a:r>
          </a:p>
        </p:txBody>
      </p:sp>
      <p:sp>
        <p:nvSpPr>
          <p:cNvPr id="811" name="Google Shape;811;p13"/>
          <p:cNvSpPr txBox="1">
            <a:spLocks noGrp="1"/>
          </p:cNvSpPr>
          <p:nvPr>
            <p:ph type="title" idx="5" hasCustomPrompt="1"/>
          </p:nvPr>
        </p:nvSpPr>
        <p:spPr>
          <a:xfrm>
            <a:off x="1088395" y="2785650"/>
            <a:ext cx="565500" cy="36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r>
              <a:t>xx%</a:t>
            </a:r>
          </a:p>
        </p:txBody>
      </p:sp>
      <p:sp>
        <p:nvSpPr>
          <p:cNvPr id="812" name="Google Shape;812;p13"/>
          <p:cNvSpPr txBox="1">
            <a:spLocks noGrp="1"/>
          </p:cNvSpPr>
          <p:nvPr>
            <p:ph type="title" idx="6" hasCustomPrompt="1"/>
          </p:nvPr>
        </p:nvSpPr>
        <p:spPr>
          <a:xfrm>
            <a:off x="1088395" y="3618675"/>
            <a:ext cx="565500" cy="36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7442"/>
              </a:buClr>
              <a:buSzPts val="1800"/>
              <a:buFont typeface="Josefin Sans Medium"/>
              <a:buNone/>
              <a:defRPr sz="1800">
                <a:solidFill>
                  <a:srgbClr val="DB7442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6" name="Google Shape;81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7" name="Google Shape;81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5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1" name="Google Shape;821;p1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5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5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4" name="Google Shape;824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6"/>
          <p:cNvSpPr txBox="1">
            <a:spLocks noGrp="1"/>
          </p:cNvSpPr>
          <p:nvPr>
            <p:ph type="body" idx="1"/>
          </p:nvPr>
        </p:nvSpPr>
        <p:spPr>
          <a:xfrm>
            <a:off x="685800" y="131445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20"/>
              </a:spcBef>
              <a:spcAft>
                <a:spcPts val="0"/>
              </a:spcAft>
              <a:buSzPts val="2100"/>
              <a:buFont typeface="Arial"/>
              <a:buChar char="●"/>
              <a:defRPr sz="21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■"/>
              <a:defRPr sz="1500"/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○"/>
              <a:defRPr sz="1400"/>
            </a:lvl5pPr>
            <a:lvl6pPr marL="2743200" lvl="5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■"/>
              <a:defRPr sz="1400"/>
            </a:lvl6pPr>
            <a:lvl7pPr marL="3200400" lvl="6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○"/>
              <a:defRPr sz="1400"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■"/>
              <a:defRPr sz="1400"/>
            </a:lvl9pPr>
          </a:lstStyle>
          <a:p>
            <a:endParaRPr/>
          </a:p>
        </p:txBody>
      </p:sp>
      <p:sp>
        <p:nvSpPr>
          <p:cNvPr id="828" name="Google Shape;828;p16"/>
          <p:cNvSpPr txBox="1">
            <a:spLocks noGrp="1"/>
          </p:cNvSpPr>
          <p:nvPr>
            <p:ph type="body" idx="2"/>
          </p:nvPr>
        </p:nvSpPr>
        <p:spPr>
          <a:xfrm>
            <a:off x="4648200" y="131445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20"/>
              </a:spcBef>
              <a:spcAft>
                <a:spcPts val="0"/>
              </a:spcAft>
              <a:buSzPts val="2100"/>
              <a:buFont typeface="Arial"/>
              <a:buChar char="●"/>
              <a:defRPr sz="21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■"/>
              <a:defRPr sz="1500"/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○"/>
              <a:defRPr sz="1400"/>
            </a:lvl5pPr>
            <a:lvl6pPr marL="2743200" lvl="5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■"/>
              <a:defRPr sz="1400"/>
            </a:lvl6pPr>
            <a:lvl7pPr marL="3200400" lvl="6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○"/>
              <a:defRPr sz="1400"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2" name="Google Shape;832;p1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1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1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Google Shape;83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8"/>
          <p:cNvSpPr txBox="1"/>
          <p:nvPr/>
        </p:nvSpPr>
        <p:spPr>
          <a:xfrm>
            <a:off x="916800" y="1963450"/>
            <a:ext cx="7310400" cy="24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200"/>
              <a:t>Veterinary Institutional License</a:t>
            </a:r>
            <a:endParaRPr sz="3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/>
              <a:t>February 22, 2024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/>
              <a:t>Dr. Michael Henson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125" y="254750"/>
            <a:ext cx="4143775" cy="1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9"/>
          <p:cNvSpPr txBox="1"/>
          <p:nvPr/>
        </p:nvSpPr>
        <p:spPr>
          <a:xfrm>
            <a:off x="427850" y="998025"/>
            <a:ext cx="79809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UMN is only College of Veterinary Medicine in MN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Graduate ~120 DVMs each year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Also train interns and residents - future specialists &amp; faculty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Demand for veterinarians is growing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Existing schools are expanding class size – UMN included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Universities are planning new veterinary colleges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849" name="Google Shape;8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500" y="54225"/>
            <a:ext cx="2131451" cy="8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9"/>
          <p:cNvSpPr txBox="1">
            <a:spLocks noGrp="1"/>
          </p:cNvSpPr>
          <p:nvPr>
            <p:ph type="title" idx="4294967295"/>
          </p:nvPr>
        </p:nvSpPr>
        <p:spPr>
          <a:xfrm>
            <a:off x="311800" y="249150"/>
            <a:ext cx="66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i="1">
                <a:solidFill>
                  <a:srgbClr val="980000"/>
                </a:solidFill>
              </a:rPr>
              <a:t>Veterinary medical education</a:t>
            </a:r>
            <a:endParaRPr sz="2820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0"/>
          <p:cNvSpPr txBox="1"/>
          <p:nvPr/>
        </p:nvSpPr>
        <p:spPr>
          <a:xfrm>
            <a:off x="427850" y="998025"/>
            <a:ext cx="7980900" cy="389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Demand for veterinary specialists is growing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New / expanding colleges of veterinary medicine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Increased competition from private practices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Nationwide shortage of faculty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# of open veterinary faculty positions has doubled in last 10 years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Affects clinical veterinary faculty most severely - ~12% vacancy rate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Increased student-to-faculty ratios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Cannot train as many specialists, further decreasing the pool of potential future faculty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856" name="Google Shape;8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500" y="54225"/>
            <a:ext cx="2131451" cy="8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20"/>
          <p:cNvSpPr txBox="1">
            <a:spLocks noGrp="1"/>
          </p:cNvSpPr>
          <p:nvPr>
            <p:ph type="title" idx="4294967295"/>
          </p:nvPr>
        </p:nvSpPr>
        <p:spPr>
          <a:xfrm>
            <a:off x="311800" y="249150"/>
            <a:ext cx="66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980000"/>
                </a:solidFill>
              </a:rPr>
              <a:t>Problem:</a:t>
            </a:r>
            <a:r>
              <a:rPr lang="en" sz="2820" i="1">
                <a:solidFill>
                  <a:srgbClr val="980000"/>
                </a:solidFill>
              </a:rPr>
              <a:t> Clinical faculty workforce crisis</a:t>
            </a:r>
            <a:endParaRPr sz="2820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1"/>
          <p:cNvSpPr txBox="1"/>
          <p:nvPr/>
        </p:nvSpPr>
        <p:spPr>
          <a:xfrm>
            <a:off x="439200" y="863450"/>
            <a:ext cx="8265600" cy="4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Minnesota’s situation: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Can only hire graduates from AVMA-accredited schools or board-certified specialists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Other states allow universities to recruit the best and brightest from around the world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Proposed solution: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Create a UMN-specific license to allow highly qualified faculty, residents &amp; interns from non-AVMA-accredited schools to practice and teach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All other existing licensure rules apply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UMN goes further by requiring mentorship and regular reviews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License is revoked if they leave the UMN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63" name="Google Shape;8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500" y="54225"/>
            <a:ext cx="2131451" cy="8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21"/>
          <p:cNvSpPr txBox="1">
            <a:spLocks noGrp="1"/>
          </p:cNvSpPr>
          <p:nvPr>
            <p:ph type="title" idx="4294967295"/>
          </p:nvPr>
        </p:nvSpPr>
        <p:spPr>
          <a:xfrm>
            <a:off x="311800" y="249150"/>
            <a:ext cx="66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980000"/>
                </a:solidFill>
              </a:rPr>
              <a:t>Problem:</a:t>
            </a:r>
            <a:r>
              <a:rPr lang="en" sz="2820" i="1">
                <a:solidFill>
                  <a:srgbClr val="980000"/>
                </a:solidFill>
              </a:rPr>
              <a:t> Clinical faculty workforce crisis</a:t>
            </a:r>
            <a:endParaRPr sz="2820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2"/>
          <p:cNvSpPr txBox="1"/>
          <p:nvPr/>
        </p:nvSpPr>
        <p:spPr>
          <a:xfrm>
            <a:off x="427850" y="998025"/>
            <a:ext cx="5342700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Dr. Louise Hauser</a:t>
            </a:r>
            <a:endParaRPr sz="1800" b="1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Ludwig Maximilian University, Munich Germany</a:t>
            </a:r>
            <a:endParaRPr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License to practice veterinary medicine in Germany 2012</a:t>
            </a:r>
            <a:endParaRPr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Washington State University</a:t>
            </a:r>
            <a:endParaRPr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Specialty internship in medical imaging 2016</a:t>
            </a:r>
            <a:endParaRPr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Residency in medical imaging 2017-2020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70" name="Google Shape;8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500" y="54225"/>
            <a:ext cx="2131451" cy="8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22"/>
          <p:cNvSpPr txBox="1">
            <a:spLocks noGrp="1"/>
          </p:cNvSpPr>
          <p:nvPr>
            <p:ph type="title" idx="4294967295"/>
          </p:nvPr>
        </p:nvSpPr>
        <p:spPr>
          <a:xfrm>
            <a:off x="311800" y="249150"/>
            <a:ext cx="66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i="1">
                <a:solidFill>
                  <a:srgbClr val="980000"/>
                </a:solidFill>
              </a:rPr>
              <a:t>Unable to hire great educators</a:t>
            </a:r>
            <a:endParaRPr sz="2820" i="1">
              <a:solidFill>
                <a:srgbClr val="980000"/>
              </a:solidFill>
            </a:endParaRPr>
          </a:p>
        </p:txBody>
      </p:sp>
      <p:pic>
        <p:nvPicPr>
          <p:cNvPr id="872" name="Google Shape;8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521" y="998025"/>
            <a:ext cx="1330279" cy="19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2"/>
          <p:cNvSpPr txBox="1"/>
          <p:nvPr/>
        </p:nvSpPr>
        <p:spPr>
          <a:xfrm>
            <a:off x="427850" y="3011400"/>
            <a:ext cx="3919200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Dr. Manabu Kurihara</a:t>
            </a:r>
            <a:endParaRPr sz="1800" b="1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DVM from Azabu University, Japan 2012</a:t>
            </a:r>
            <a:endParaRPr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Massey University, New Zealand</a:t>
            </a:r>
            <a:endParaRPr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Radiology internship 2017</a:t>
            </a:r>
            <a:endParaRPr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Tufts University, Boston</a:t>
            </a:r>
            <a:endParaRPr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Radiology residency 2020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74" name="Google Shape;8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525" y="3195112"/>
            <a:ext cx="1330275" cy="173677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3"/>
          <p:cNvSpPr txBox="1"/>
          <p:nvPr/>
        </p:nvSpPr>
        <p:spPr>
          <a:xfrm>
            <a:off x="427850" y="998025"/>
            <a:ext cx="7980900" cy="3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# of UMN open faculty positions increases every year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Smaller pools of veterinary residents and interns (future academic veterinarians), particularly large animal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Reduced diversity in the MN veterinary workforce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Inadequate diagnostic pathology to support our Ag industry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The quality of veterinary education is threatened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80" name="Google Shape;8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500" y="54225"/>
            <a:ext cx="2131451" cy="8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23"/>
          <p:cNvSpPr txBox="1">
            <a:spLocks noGrp="1"/>
          </p:cNvSpPr>
          <p:nvPr>
            <p:ph type="title" idx="4294967295"/>
          </p:nvPr>
        </p:nvSpPr>
        <p:spPr>
          <a:xfrm>
            <a:off x="311800" y="249150"/>
            <a:ext cx="66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i="1">
                <a:solidFill>
                  <a:srgbClr val="980000"/>
                </a:solidFill>
              </a:rPr>
              <a:t>Risks of inaction</a:t>
            </a:r>
            <a:endParaRPr sz="2820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4"/>
          <p:cNvSpPr txBox="1"/>
          <p:nvPr/>
        </p:nvSpPr>
        <p:spPr>
          <a:xfrm>
            <a:off x="840062" y="1797000"/>
            <a:ext cx="7463875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dirty="0"/>
              <a:t>Please support the proposed change to allow institutional licenses for UMN veterinarians</a:t>
            </a:r>
            <a:endParaRPr sz="2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dirty="0"/>
              <a:t>Dr. Michael Henson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dirty="0"/>
              <a:t>henso001@umn.edu</a:t>
            </a:r>
            <a:endParaRPr sz="2400" dirty="0"/>
          </a:p>
        </p:txBody>
      </p:sp>
      <p:pic>
        <p:nvPicPr>
          <p:cNvPr id="887" name="Google Shape;8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675" y="137350"/>
            <a:ext cx="4143775" cy="1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Macintosh PowerPoint</Application>
  <PresentationFormat>On-screen Show (16:9)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Josefin Sans</vt:lpstr>
      <vt:lpstr>Arial</vt:lpstr>
      <vt:lpstr>Roboto Mono</vt:lpstr>
      <vt:lpstr>Josefin Sans Medium</vt:lpstr>
      <vt:lpstr>Simple Light</vt:lpstr>
      <vt:lpstr>PowerPoint Presentation</vt:lpstr>
      <vt:lpstr>Veterinary medical education</vt:lpstr>
      <vt:lpstr>Problem: Clinical faculty workforce crisis</vt:lpstr>
      <vt:lpstr>Problem: Clinical faculty workforce crisis</vt:lpstr>
      <vt:lpstr>Unable to hire great educators</vt:lpstr>
      <vt:lpstr>Risks of inaction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Martin H Moen</cp:lastModifiedBy>
  <cp:revision>1</cp:revision>
  <dcterms:modified xsi:type="dcterms:W3CDTF">2024-02-21T04:27:21Z</dcterms:modified>
</cp:coreProperties>
</file>