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  <p:sldMasterId id="2147483706" r:id="rId5"/>
    <p:sldMasterId id="2147483755" r:id="rId6"/>
    <p:sldMasterId id="2147483759" r:id="rId7"/>
  </p:sldMasterIdLst>
  <p:notesMasterIdLst>
    <p:notesMasterId r:id="rId24"/>
  </p:notesMasterIdLst>
  <p:sldIdLst>
    <p:sldId id="256" r:id="rId8"/>
    <p:sldId id="262" r:id="rId9"/>
    <p:sldId id="415" r:id="rId10"/>
    <p:sldId id="418" r:id="rId11"/>
    <p:sldId id="428" r:id="rId12"/>
    <p:sldId id="268" r:id="rId13"/>
    <p:sldId id="419" r:id="rId14"/>
    <p:sldId id="264" r:id="rId15"/>
    <p:sldId id="1933" r:id="rId16"/>
    <p:sldId id="414" r:id="rId17"/>
    <p:sldId id="422" r:id="rId18"/>
    <p:sldId id="280" r:id="rId19"/>
    <p:sldId id="1934" r:id="rId20"/>
    <p:sldId id="1928" r:id="rId21"/>
    <p:sldId id="814" r:id="rId22"/>
    <p:sldId id="27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a Humphrey" initials="MH" lastIdx="6" clrIdx="0">
    <p:extLst>
      <p:ext uri="{19B8F6BF-5375-455C-9EA6-DF929625EA0E}">
        <p15:presenceInfo xmlns:p15="http://schemas.microsoft.com/office/powerpoint/2012/main" userId="S::mhumphrey@mncun.org::133f321f-5ef4-4b03-95a6-3d2733c33502" providerId="AD"/>
      </p:ext>
    </p:extLst>
  </p:cmAuthor>
  <p:cmAuthor id="2" name="Andrea Molnau" initials="AM" lastIdx="5" clrIdx="1">
    <p:extLst>
      <p:ext uri="{19B8F6BF-5375-455C-9EA6-DF929625EA0E}">
        <p15:presenceInfo xmlns:p15="http://schemas.microsoft.com/office/powerpoint/2012/main" userId="S::amolnau@mncun.org::7e0a0c6b-5930-4869-b1bc-7bb2922d4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Smith" userId="3a0a8fb9-d865-4482-9a8b-41768fad7b15" providerId="ADAL" clId="{E67C1AC3-411D-462C-AD53-4EC901F58EA1}"/>
    <pc:docChg chg="custSel modSld">
      <pc:chgData name="Ryan Smith" userId="3a0a8fb9-d865-4482-9a8b-41768fad7b15" providerId="ADAL" clId="{E67C1AC3-411D-462C-AD53-4EC901F58EA1}" dt="2023-01-17T20:28:08.432" v="5" actId="255"/>
      <pc:docMkLst>
        <pc:docMk/>
      </pc:docMkLst>
      <pc:sldChg chg="modSp mod">
        <pc:chgData name="Ryan Smith" userId="3a0a8fb9-d865-4482-9a8b-41768fad7b15" providerId="ADAL" clId="{E67C1AC3-411D-462C-AD53-4EC901F58EA1}" dt="2023-01-17T20:28:08.432" v="5" actId="255"/>
        <pc:sldMkLst>
          <pc:docMk/>
          <pc:sldMk cId="2647572899" sldId="277"/>
        </pc:sldMkLst>
        <pc:spChg chg="mod">
          <ac:chgData name="Ryan Smith" userId="3a0a8fb9-d865-4482-9a8b-41768fad7b15" providerId="ADAL" clId="{E67C1AC3-411D-462C-AD53-4EC901F58EA1}" dt="2023-01-17T20:28:08.432" v="5" actId="255"/>
          <ac:spMkLst>
            <pc:docMk/>
            <pc:sldMk cId="2647572899" sldId="277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6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65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D5-422B-B641-458BBD921AF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D5-422B-B641-458BBD921AF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6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65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D5-422B-B641-458BBD921AF4}"/>
              </c:ext>
            </c:extLst>
          </c:dPt>
          <c:dLbls>
            <c:dLbl>
              <c:idx val="1"/>
              <c:layout>
                <c:manualLayout>
                  <c:x val="-0.25264677688144299"/>
                  <c:y val="-0.10416397679977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5-422B-B641-458BBD921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&gt; $1B</c:v>
                </c:pt>
                <c:pt idx="1">
                  <c:v>$100 M - $1B </c:v>
                </c:pt>
                <c:pt idx="2">
                  <c:v>Under $100 M 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9</c:v>
                </c:pt>
                <c:pt idx="1">
                  <c:v>36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D5-422B-B641-458BBD921AF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02587-56B3-4AE3-9394-AED6512E2133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1905F44-F67B-46B5-AA47-C00C26E5CF7D}">
      <dgm:prSet/>
      <dgm:spPr/>
      <dgm:t>
        <a:bodyPr/>
        <a:lstStyle/>
        <a:p>
          <a:r>
            <a:rPr lang="en-US" b="0" i="0" dirty="0"/>
            <a:t>Live </a:t>
          </a:r>
          <a:endParaRPr lang="en-US" dirty="0"/>
        </a:p>
      </dgm:t>
    </dgm:pt>
    <dgm:pt modelId="{E4D0DDFF-CC35-410C-9C98-F1FFEE4C9EAD}" type="parTrans" cxnId="{E844C5BC-F6AF-42C8-9D13-6448F430CDC4}">
      <dgm:prSet/>
      <dgm:spPr/>
      <dgm:t>
        <a:bodyPr/>
        <a:lstStyle/>
        <a:p>
          <a:endParaRPr lang="en-US"/>
        </a:p>
      </dgm:t>
    </dgm:pt>
    <dgm:pt modelId="{A2C7998D-4F07-49F8-AB6D-D2DD9728D27F}" type="sibTrans" cxnId="{E844C5BC-F6AF-42C8-9D13-6448F430CDC4}">
      <dgm:prSet/>
      <dgm:spPr/>
      <dgm:t>
        <a:bodyPr/>
        <a:lstStyle/>
        <a:p>
          <a:endParaRPr lang="en-US"/>
        </a:p>
      </dgm:t>
    </dgm:pt>
    <dgm:pt modelId="{E8F5ED60-8E26-4C90-9D9C-6D385828A475}">
      <dgm:prSet custT="1"/>
      <dgm:spPr/>
      <dgm:t>
        <a:bodyPr/>
        <a:lstStyle/>
        <a:p>
          <a:r>
            <a:rPr lang="en-US" sz="1800" b="0" i="0" dirty="0"/>
            <a:t>Many credit unions service anyone that lives in a defined geographic area such as a specific county or region.</a:t>
          </a:r>
          <a:endParaRPr lang="en-US" sz="1800" dirty="0"/>
        </a:p>
      </dgm:t>
    </dgm:pt>
    <dgm:pt modelId="{71FC5D36-ED36-4D56-B4A4-8EFC76E10326}" type="parTrans" cxnId="{4B3AC961-B33E-47AE-A9D5-8193B98000C4}">
      <dgm:prSet/>
      <dgm:spPr/>
      <dgm:t>
        <a:bodyPr/>
        <a:lstStyle/>
        <a:p>
          <a:endParaRPr lang="en-US"/>
        </a:p>
      </dgm:t>
    </dgm:pt>
    <dgm:pt modelId="{F8633954-9FDD-4865-AA22-4652675B8673}" type="sibTrans" cxnId="{4B3AC961-B33E-47AE-A9D5-8193B98000C4}">
      <dgm:prSet/>
      <dgm:spPr/>
      <dgm:t>
        <a:bodyPr/>
        <a:lstStyle/>
        <a:p>
          <a:endParaRPr lang="en-US"/>
        </a:p>
      </dgm:t>
    </dgm:pt>
    <dgm:pt modelId="{572C6C37-1F23-42F6-BBFA-97C9ED964059}">
      <dgm:prSet/>
      <dgm:spPr/>
      <dgm:t>
        <a:bodyPr/>
        <a:lstStyle/>
        <a:p>
          <a:r>
            <a:rPr lang="en-US" b="0" i="0" dirty="0"/>
            <a:t>Work</a:t>
          </a:r>
          <a:endParaRPr lang="en-US" dirty="0"/>
        </a:p>
      </dgm:t>
    </dgm:pt>
    <dgm:pt modelId="{56387BF1-9E83-485B-A4C0-7C80AA7FFDEC}" type="parTrans" cxnId="{F7457D70-37CE-4110-BC4B-4DB7BAFCA083}">
      <dgm:prSet/>
      <dgm:spPr/>
      <dgm:t>
        <a:bodyPr/>
        <a:lstStyle/>
        <a:p>
          <a:endParaRPr lang="en-US"/>
        </a:p>
      </dgm:t>
    </dgm:pt>
    <dgm:pt modelId="{D9B918FF-8674-407C-BD1F-4BEE2DFB5BF0}" type="sibTrans" cxnId="{F7457D70-37CE-4110-BC4B-4DB7BAFCA083}">
      <dgm:prSet/>
      <dgm:spPr/>
      <dgm:t>
        <a:bodyPr/>
        <a:lstStyle/>
        <a:p>
          <a:endParaRPr lang="en-US"/>
        </a:p>
      </dgm:t>
    </dgm:pt>
    <dgm:pt modelId="{86FB03B0-9198-488E-AC95-D60F91DD0ED8}">
      <dgm:prSet custT="1"/>
      <dgm:spPr/>
      <dgm:t>
        <a:bodyPr/>
        <a:lstStyle/>
        <a:p>
          <a:r>
            <a:rPr lang="en-US" sz="1800" b="0" i="0" dirty="0"/>
            <a:t>Companies sponsor credit unions as a benefit for employees; and some credit unions are organized for special trade groups - like aviation or healthcare workers.</a:t>
          </a:r>
          <a:endParaRPr lang="en-US" sz="1800" dirty="0"/>
        </a:p>
      </dgm:t>
    </dgm:pt>
    <dgm:pt modelId="{AD44DA41-6EDB-4227-A49D-96E01D9766DB}" type="parTrans" cxnId="{B26DD932-42B0-4903-B316-EDFCBA065107}">
      <dgm:prSet/>
      <dgm:spPr/>
      <dgm:t>
        <a:bodyPr/>
        <a:lstStyle/>
        <a:p>
          <a:endParaRPr lang="en-US"/>
        </a:p>
      </dgm:t>
    </dgm:pt>
    <dgm:pt modelId="{87221768-4F25-48BB-8FCD-9CB4CB21C18F}" type="sibTrans" cxnId="{B26DD932-42B0-4903-B316-EDFCBA065107}">
      <dgm:prSet/>
      <dgm:spPr/>
      <dgm:t>
        <a:bodyPr/>
        <a:lstStyle/>
        <a:p>
          <a:endParaRPr lang="en-US"/>
        </a:p>
      </dgm:t>
    </dgm:pt>
    <dgm:pt modelId="{52E24286-C63D-4092-88D0-8A9B2C421A4D}">
      <dgm:prSet/>
      <dgm:spPr/>
      <dgm:t>
        <a:bodyPr/>
        <a:lstStyle/>
        <a:p>
          <a:r>
            <a:rPr lang="en-US" b="0" i="0" dirty="0"/>
            <a:t>Belong</a:t>
          </a:r>
          <a:endParaRPr lang="en-US" dirty="0"/>
        </a:p>
      </dgm:t>
    </dgm:pt>
    <dgm:pt modelId="{685A5E61-34A2-4CD7-B48B-D00E32D16422}" type="parTrans" cxnId="{0FA5949A-97BA-4A74-B0EA-C9A7FEA563C2}">
      <dgm:prSet/>
      <dgm:spPr/>
      <dgm:t>
        <a:bodyPr/>
        <a:lstStyle/>
        <a:p>
          <a:endParaRPr lang="en-US"/>
        </a:p>
      </dgm:t>
    </dgm:pt>
    <dgm:pt modelId="{BB73111D-1314-4A6A-8640-AB9D1B703C8F}" type="sibTrans" cxnId="{0FA5949A-97BA-4A74-B0EA-C9A7FEA563C2}">
      <dgm:prSet/>
      <dgm:spPr/>
      <dgm:t>
        <a:bodyPr/>
        <a:lstStyle/>
        <a:p>
          <a:endParaRPr lang="en-US"/>
        </a:p>
      </dgm:t>
    </dgm:pt>
    <dgm:pt modelId="{E020C91A-8AF3-4BC0-BF58-311882C83453}">
      <dgm:prSet custT="1"/>
      <dgm:spPr/>
      <dgm:t>
        <a:bodyPr/>
        <a:lstStyle/>
        <a:p>
          <a:r>
            <a:rPr lang="en-US" sz="1800" b="0" i="0" dirty="0"/>
            <a:t>Membership in a group such as a place of worship, school, labor union or homeowners’ association may qualify you to join a credit union. And, most credit unions encourage members families to join.</a:t>
          </a:r>
          <a:endParaRPr lang="en-US" sz="1800" dirty="0"/>
        </a:p>
      </dgm:t>
    </dgm:pt>
    <dgm:pt modelId="{F6BFD153-E474-4FF2-BBD0-6FE1E030F265}" type="parTrans" cxnId="{6C12590E-4C1C-45CD-8FC5-9442F792C353}">
      <dgm:prSet/>
      <dgm:spPr/>
      <dgm:t>
        <a:bodyPr/>
        <a:lstStyle/>
        <a:p>
          <a:endParaRPr lang="en-US"/>
        </a:p>
      </dgm:t>
    </dgm:pt>
    <dgm:pt modelId="{6485E473-1212-43B1-9094-6512FEA3DB4B}" type="sibTrans" cxnId="{6C12590E-4C1C-45CD-8FC5-9442F792C353}">
      <dgm:prSet/>
      <dgm:spPr/>
      <dgm:t>
        <a:bodyPr/>
        <a:lstStyle/>
        <a:p>
          <a:endParaRPr lang="en-US"/>
        </a:p>
      </dgm:t>
    </dgm:pt>
    <dgm:pt modelId="{0161E25F-6130-4D54-BAC1-AE181F74B77E}" type="pres">
      <dgm:prSet presAssocID="{85602587-56B3-4AE3-9394-AED6512E2133}" presName="Name0" presStyleCnt="0">
        <dgm:presLayoutVars>
          <dgm:dir/>
          <dgm:animLvl val="lvl"/>
          <dgm:resizeHandles val="exact"/>
        </dgm:presLayoutVars>
      </dgm:prSet>
      <dgm:spPr/>
    </dgm:pt>
    <dgm:pt modelId="{2BDBA172-7D2A-4679-B319-02F449303FE3}" type="pres">
      <dgm:prSet presAssocID="{D1905F44-F67B-46B5-AA47-C00C26E5CF7D}" presName="linNode" presStyleCnt="0"/>
      <dgm:spPr/>
    </dgm:pt>
    <dgm:pt modelId="{8A5D0CE4-6266-4FBE-A307-66B56B26D81A}" type="pres">
      <dgm:prSet presAssocID="{D1905F44-F67B-46B5-AA47-C00C26E5CF7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2FB23DC-4B21-4A21-A815-F2C2D5EB7F18}" type="pres">
      <dgm:prSet presAssocID="{D1905F44-F67B-46B5-AA47-C00C26E5CF7D}" presName="descendantText" presStyleLbl="alignAccFollowNode1" presStyleIdx="0" presStyleCnt="3">
        <dgm:presLayoutVars>
          <dgm:bulletEnabled val="1"/>
        </dgm:presLayoutVars>
      </dgm:prSet>
      <dgm:spPr/>
    </dgm:pt>
    <dgm:pt modelId="{8DA61AFD-2DDB-4649-A8F3-24C803892A03}" type="pres">
      <dgm:prSet presAssocID="{A2C7998D-4F07-49F8-AB6D-D2DD9728D27F}" presName="sp" presStyleCnt="0"/>
      <dgm:spPr/>
    </dgm:pt>
    <dgm:pt modelId="{2C2D241E-E0FD-4117-A04A-E49D266AA343}" type="pres">
      <dgm:prSet presAssocID="{572C6C37-1F23-42F6-BBFA-97C9ED964059}" presName="linNode" presStyleCnt="0"/>
      <dgm:spPr/>
    </dgm:pt>
    <dgm:pt modelId="{0673C51E-AB56-4D5A-9983-3F40D8B2218F}" type="pres">
      <dgm:prSet presAssocID="{572C6C37-1F23-42F6-BBFA-97C9ED96405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2D5A3E3-5F51-4327-A2A2-18D347514A33}" type="pres">
      <dgm:prSet presAssocID="{572C6C37-1F23-42F6-BBFA-97C9ED964059}" presName="descendantText" presStyleLbl="alignAccFollowNode1" presStyleIdx="1" presStyleCnt="3">
        <dgm:presLayoutVars>
          <dgm:bulletEnabled val="1"/>
        </dgm:presLayoutVars>
      </dgm:prSet>
      <dgm:spPr/>
    </dgm:pt>
    <dgm:pt modelId="{71858067-F61C-4A03-9D60-A19BEABE99D3}" type="pres">
      <dgm:prSet presAssocID="{D9B918FF-8674-407C-BD1F-4BEE2DFB5BF0}" presName="sp" presStyleCnt="0"/>
      <dgm:spPr/>
    </dgm:pt>
    <dgm:pt modelId="{B1699B28-7804-47BD-A5D5-88F6AD43CD2C}" type="pres">
      <dgm:prSet presAssocID="{52E24286-C63D-4092-88D0-8A9B2C421A4D}" presName="linNode" presStyleCnt="0"/>
      <dgm:spPr/>
    </dgm:pt>
    <dgm:pt modelId="{E819ACF3-A911-4A95-B214-66E3EAA255CC}" type="pres">
      <dgm:prSet presAssocID="{52E24286-C63D-4092-88D0-8A9B2C421A4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B074110-5552-4D64-BDC7-981E7D7149E2}" type="pres">
      <dgm:prSet presAssocID="{52E24286-C63D-4092-88D0-8A9B2C421A4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C12590E-4C1C-45CD-8FC5-9442F792C353}" srcId="{52E24286-C63D-4092-88D0-8A9B2C421A4D}" destId="{E020C91A-8AF3-4BC0-BF58-311882C83453}" srcOrd="0" destOrd="0" parTransId="{F6BFD153-E474-4FF2-BBD0-6FE1E030F265}" sibTransId="{6485E473-1212-43B1-9094-6512FEA3DB4B}"/>
    <dgm:cxn modelId="{2CEAC123-4AFB-4B49-844A-65F462B2E47B}" type="presOf" srcId="{52E24286-C63D-4092-88D0-8A9B2C421A4D}" destId="{E819ACF3-A911-4A95-B214-66E3EAA255CC}" srcOrd="0" destOrd="0" presId="urn:microsoft.com/office/officeart/2005/8/layout/vList5"/>
    <dgm:cxn modelId="{B26DD932-42B0-4903-B316-EDFCBA065107}" srcId="{572C6C37-1F23-42F6-BBFA-97C9ED964059}" destId="{86FB03B0-9198-488E-AC95-D60F91DD0ED8}" srcOrd="0" destOrd="0" parTransId="{AD44DA41-6EDB-4227-A49D-96E01D9766DB}" sibTransId="{87221768-4F25-48BB-8FCD-9CB4CB21C18F}"/>
    <dgm:cxn modelId="{4B3AC961-B33E-47AE-A9D5-8193B98000C4}" srcId="{D1905F44-F67B-46B5-AA47-C00C26E5CF7D}" destId="{E8F5ED60-8E26-4C90-9D9C-6D385828A475}" srcOrd="0" destOrd="0" parTransId="{71FC5D36-ED36-4D56-B4A4-8EFC76E10326}" sibTransId="{F8633954-9FDD-4865-AA22-4652675B8673}"/>
    <dgm:cxn modelId="{3FA3A342-C218-4FBB-BEEA-2A67D24E9511}" type="presOf" srcId="{86FB03B0-9198-488E-AC95-D60F91DD0ED8}" destId="{F2D5A3E3-5F51-4327-A2A2-18D347514A33}" srcOrd="0" destOrd="0" presId="urn:microsoft.com/office/officeart/2005/8/layout/vList5"/>
    <dgm:cxn modelId="{031EC745-3BAB-4987-AE90-A60E3A9DEA42}" type="presOf" srcId="{85602587-56B3-4AE3-9394-AED6512E2133}" destId="{0161E25F-6130-4D54-BAC1-AE181F74B77E}" srcOrd="0" destOrd="0" presId="urn:microsoft.com/office/officeart/2005/8/layout/vList5"/>
    <dgm:cxn modelId="{F7457D70-37CE-4110-BC4B-4DB7BAFCA083}" srcId="{85602587-56B3-4AE3-9394-AED6512E2133}" destId="{572C6C37-1F23-42F6-BBFA-97C9ED964059}" srcOrd="1" destOrd="0" parTransId="{56387BF1-9E83-485B-A4C0-7C80AA7FFDEC}" sibTransId="{D9B918FF-8674-407C-BD1F-4BEE2DFB5BF0}"/>
    <dgm:cxn modelId="{0FA5949A-97BA-4A74-B0EA-C9A7FEA563C2}" srcId="{85602587-56B3-4AE3-9394-AED6512E2133}" destId="{52E24286-C63D-4092-88D0-8A9B2C421A4D}" srcOrd="2" destOrd="0" parTransId="{685A5E61-34A2-4CD7-B48B-D00E32D16422}" sibTransId="{BB73111D-1314-4A6A-8640-AB9D1B703C8F}"/>
    <dgm:cxn modelId="{7E8C049E-91E5-4AF8-8844-B39D250F0A53}" type="presOf" srcId="{E8F5ED60-8E26-4C90-9D9C-6D385828A475}" destId="{E2FB23DC-4B21-4A21-A815-F2C2D5EB7F18}" srcOrd="0" destOrd="0" presId="urn:microsoft.com/office/officeart/2005/8/layout/vList5"/>
    <dgm:cxn modelId="{905A32B1-15F6-4BB3-81FD-147EC4EBF2CA}" type="presOf" srcId="{572C6C37-1F23-42F6-BBFA-97C9ED964059}" destId="{0673C51E-AB56-4D5A-9983-3F40D8B2218F}" srcOrd="0" destOrd="0" presId="urn:microsoft.com/office/officeart/2005/8/layout/vList5"/>
    <dgm:cxn modelId="{E844C5BC-F6AF-42C8-9D13-6448F430CDC4}" srcId="{85602587-56B3-4AE3-9394-AED6512E2133}" destId="{D1905F44-F67B-46B5-AA47-C00C26E5CF7D}" srcOrd="0" destOrd="0" parTransId="{E4D0DDFF-CC35-410C-9C98-F1FFEE4C9EAD}" sibTransId="{A2C7998D-4F07-49F8-AB6D-D2DD9728D27F}"/>
    <dgm:cxn modelId="{9F6FFEC2-BFD1-412A-9BE0-C8E54C94793D}" type="presOf" srcId="{D1905F44-F67B-46B5-AA47-C00C26E5CF7D}" destId="{8A5D0CE4-6266-4FBE-A307-66B56B26D81A}" srcOrd="0" destOrd="0" presId="urn:microsoft.com/office/officeart/2005/8/layout/vList5"/>
    <dgm:cxn modelId="{6C63A0D6-FDE6-4B7B-A4A9-27352F053B35}" type="presOf" srcId="{E020C91A-8AF3-4BC0-BF58-311882C83453}" destId="{1B074110-5552-4D64-BDC7-981E7D7149E2}" srcOrd="0" destOrd="0" presId="urn:microsoft.com/office/officeart/2005/8/layout/vList5"/>
    <dgm:cxn modelId="{72F81E59-9789-46C1-B0D5-13D2A9BF3A31}" type="presParOf" srcId="{0161E25F-6130-4D54-BAC1-AE181F74B77E}" destId="{2BDBA172-7D2A-4679-B319-02F449303FE3}" srcOrd="0" destOrd="0" presId="urn:microsoft.com/office/officeart/2005/8/layout/vList5"/>
    <dgm:cxn modelId="{C053D134-6151-448E-B4E4-B96CFF2585D8}" type="presParOf" srcId="{2BDBA172-7D2A-4679-B319-02F449303FE3}" destId="{8A5D0CE4-6266-4FBE-A307-66B56B26D81A}" srcOrd="0" destOrd="0" presId="urn:microsoft.com/office/officeart/2005/8/layout/vList5"/>
    <dgm:cxn modelId="{95FB3CA0-BD88-4AB6-A0BD-FEADF6D83630}" type="presParOf" srcId="{2BDBA172-7D2A-4679-B319-02F449303FE3}" destId="{E2FB23DC-4B21-4A21-A815-F2C2D5EB7F18}" srcOrd="1" destOrd="0" presId="urn:microsoft.com/office/officeart/2005/8/layout/vList5"/>
    <dgm:cxn modelId="{D83DABF9-1D94-4074-99A9-F828D08CC914}" type="presParOf" srcId="{0161E25F-6130-4D54-BAC1-AE181F74B77E}" destId="{8DA61AFD-2DDB-4649-A8F3-24C803892A03}" srcOrd="1" destOrd="0" presId="urn:microsoft.com/office/officeart/2005/8/layout/vList5"/>
    <dgm:cxn modelId="{BBED3E0B-BF77-4D96-BF9D-53929FD3518E}" type="presParOf" srcId="{0161E25F-6130-4D54-BAC1-AE181F74B77E}" destId="{2C2D241E-E0FD-4117-A04A-E49D266AA343}" srcOrd="2" destOrd="0" presId="urn:microsoft.com/office/officeart/2005/8/layout/vList5"/>
    <dgm:cxn modelId="{9FD410CB-27D9-45B9-9538-11A77C590370}" type="presParOf" srcId="{2C2D241E-E0FD-4117-A04A-E49D266AA343}" destId="{0673C51E-AB56-4D5A-9983-3F40D8B2218F}" srcOrd="0" destOrd="0" presId="urn:microsoft.com/office/officeart/2005/8/layout/vList5"/>
    <dgm:cxn modelId="{8B2D1E31-B544-4964-86D0-E6434D39D6FE}" type="presParOf" srcId="{2C2D241E-E0FD-4117-A04A-E49D266AA343}" destId="{F2D5A3E3-5F51-4327-A2A2-18D347514A33}" srcOrd="1" destOrd="0" presId="urn:microsoft.com/office/officeart/2005/8/layout/vList5"/>
    <dgm:cxn modelId="{09F9C74E-9976-486A-8F2E-FAB67C9B1B62}" type="presParOf" srcId="{0161E25F-6130-4D54-BAC1-AE181F74B77E}" destId="{71858067-F61C-4A03-9D60-A19BEABE99D3}" srcOrd="3" destOrd="0" presId="urn:microsoft.com/office/officeart/2005/8/layout/vList5"/>
    <dgm:cxn modelId="{2AC8E764-702F-4A1F-ADCF-C5250EB8A7B4}" type="presParOf" srcId="{0161E25F-6130-4D54-BAC1-AE181F74B77E}" destId="{B1699B28-7804-47BD-A5D5-88F6AD43CD2C}" srcOrd="4" destOrd="0" presId="urn:microsoft.com/office/officeart/2005/8/layout/vList5"/>
    <dgm:cxn modelId="{556650E7-66BF-4BE1-8653-836141FA3D32}" type="presParOf" srcId="{B1699B28-7804-47BD-A5D5-88F6AD43CD2C}" destId="{E819ACF3-A911-4A95-B214-66E3EAA255CC}" srcOrd="0" destOrd="0" presId="urn:microsoft.com/office/officeart/2005/8/layout/vList5"/>
    <dgm:cxn modelId="{3DBBF3B1-99E1-4864-9030-655BEFC49B4B}" type="presParOf" srcId="{B1699B28-7804-47BD-A5D5-88F6AD43CD2C}" destId="{1B074110-5552-4D64-BDC7-981E7D7149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04D94-EC54-4DC0-8AA2-A712DBAD3204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E019BF-41B5-4474-9B4F-50E8257051B7}">
      <dgm:prSet/>
      <dgm:spPr/>
      <dgm:t>
        <a:bodyPr/>
        <a:lstStyle/>
        <a:p>
          <a:pPr>
            <a:defRPr b="1"/>
          </a:pPr>
          <a:r>
            <a:rPr lang="en-US" dirty="0"/>
            <a:t>1925</a:t>
          </a:r>
        </a:p>
      </dgm:t>
    </dgm:pt>
    <dgm:pt modelId="{32C38E9B-F393-403F-A523-93A4DFE417AB}" type="parTrans" cxnId="{6AF4EB6B-55AD-4831-BBC9-8E96BDC53B32}">
      <dgm:prSet/>
      <dgm:spPr/>
      <dgm:t>
        <a:bodyPr/>
        <a:lstStyle/>
        <a:p>
          <a:endParaRPr lang="en-US"/>
        </a:p>
      </dgm:t>
    </dgm:pt>
    <dgm:pt modelId="{3A250F28-9DAD-4EE9-B149-8EDCE06AB64F}" type="sibTrans" cxnId="{6AF4EB6B-55AD-4831-BBC9-8E96BDC53B32}">
      <dgm:prSet/>
      <dgm:spPr/>
      <dgm:t>
        <a:bodyPr/>
        <a:lstStyle/>
        <a:p>
          <a:endParaRPr lang="en-US"/>
        </a:p>
      </dgm:t>
    </dgm:pt>
    <dgm:pt modelId="{A5F2CA39-6C45-4D03-B671-DD56F3E5F2DF}">
      <dgm:prSet/>
      <dgm:spPr/>
      <dgm:t>
        <a:bodyPr/>
        <a:lstStyle/>
        <a:p>
          <a:r>
            <a:rPr lang="en-US" dirty="0"/>
            <a:t>The first Minnesota credit union was chartered in 1925.</a:t>
          </a:r>
        </a:p>
      </dgm:t>
    </dgm:pt>
    <dgm:pt modelId="{0F895DF3-E720-4C2B-8B6F-2C476D6AD42E}" type="parTrans" cxnId="{2A72DF14-13F5-4AE2-8069-B3669F75B181}">
      <dgm:prSet/>
      <dgm:spPr/>
      <dgm:t>
        <a:bodyPr/>
        <a:lstStyle/>
        <a:p>
          <a:endParaRPr lang="en-US"/>
        </a:p>
      </dgm:t>
    </dgm:pt>
    <dgm:pt modelId="{D8F7AE65-8DB4-40AC-B904-291553A56E0B}" type="sibTrans" cxnId="{2A72DF14-13F5-4AE2-8069-B3669F75B181}">
      <dgm:prSet/>
      <dgm:spPr/>
      <dgm:t>
        <a:bodyPr/>
        <a:lstStyle/>
        <a:p>
          <a:endParaRPr lang="en-US"/>
        </a:p>
      </dgm:t>
    </dgm:pt>
    <dgm:pt modelId="{EE8A8226-2987-4D9C-A842-26215CB3F29A}">
      <dgm:prSet/>
      <dgm:spPr/>
      <dgm:t>
        <a:bodyPr/>
        <a:lstStyle/>
        <a:p>
          <a:pPr>
            <a:defRPr b="1"/>
          </a:pPr>
          <a:r>
            <a:rPr lang="en-US" dirty="0"/>
            <a:t>1934</a:t>
          </a:r>
        </a:p>
      </dgm:t>
    </dgm:pt>
    <dgm:pt modelId="{F8FCC07F-7520-422D-A117-FF23DD6BB242}" type="parTrans" cxnId="{1659435D-1772-4922-B201-F4B7D9B788CE}">
      <dgm:prSet/>
      <dgm:spPr/>
      <dgm:t>
        <a:bodyPr/>
        <a:lstStyle/>
        <a:p>
          <a:endParaRPr lang="en-US"/>
        </a:p>
      </dgm:t>
    </dgm:pt>
    <dgm:pt modelId="{43D724A7-F22A-4296-A11D-E432F56141FC}" type="sibTrans" cxnId="{1659435D-1772-4922-B201-F4B7D9B788CE}">
      <dgm:prSet/>
      <dgm:spPr/>
      <dgm:t>
        <a:bodyPr/>
        <a:lstStyle/>
        <a:p>
          <a:endParaRPr lang="en-US"/>
        </a:p>
      </dgm:t>
    </dgm:pt>
    <dgm:pt modelId="{9649725B-A825-4CC9-9548-38673490F9D1}">
      <dgm:prSet/>
      <dgm:spPr/>
      <dgm:t>
        <a:bodyPr/>
        <a:lstStyle/>
        <a:p>
          <a:r>
            <a:rPr lang="en-US" dirty="0"/>
            <a:t>The Federal Credit Union Act was enacted in 1934. </a:t>
          </a:r>
        </a:p>
      </dgm:t>
    </dgm:pt>
    <dgm:pt modelId="{A3D130D6-B06B-4B5C-A7A1-231ED2D036CF}" type="parTrans" cxnId="{739C12D0-19A5-43AC-A581-E1CE3BEAD0B8}">
      <dgm:prSet/>
      <dgm:spPr/>
      <dgm:t>
        <a:bodyPr/>
        <a:lstStyle/>
        <a:p>
          <a:endParaRPr lang="en-US"/>
        </a:p>
      </dgm:t>
    </dgm:pt>
    <dgm:pt modelId="{CD7E044C-3ADF-4518-AAA8-C74ACC0C6346}" type="sibTrans" cxnId="{739C12D0-19A5-43AC-A581-E1CE3BEAD0B8}">
      <dgm:prSet/>
      <dgm:spPr/>
      <dgm:t>
        <a:bodyPr/>
        <a:lstStyle/>
        <a:p>
          <a:endParaRPr lang="en-US"/>
        </a:p>
      </dgm:t>
    </dgm:pt>
    <dgm:pt modelId="{6A57B205-E91E-4EFF-AC45-6708823E0538}">
      <dgm:prSet/>
      <dgm:spPr/>
      <dgm:t>
        <a:bodyPr/>
        <a:lstStyle/>
        <a:p>
          <a:r>
            <a:rPr lang="en-US" dirty="0"/>
            <a:t>The legislation allowed credit unions to incorporate under either state or federal law. This system of dual chartering continues today.</a:t>
          </a:r>
        </a:p>
      </dgm:t>
    </dgm:pt>
    <dgm:pt modelId="{9FA01417-01FC-4B70-A46F-5F25B190DAC7}" type="parTrans" cxnId="{EA256E8D-E203-4383-9034-155F943E5A93}">
      <dgm:prSet/>
      <dgm:spPr/>
      <dgm:t>
        <a:bodyPr/>
        <a:lstStyle/>
        <a:p>
          <a:endParaRPr lang="en-US"/>
        </a:p>
      </dgm:t>
    </dgm:pt>
    <dgm:pt modelId="{D93E9E53-7027-40EA-A8F5-BF96A0740DDB}" type="sibTrans" cxnId="{EA256E8D-E203-4383-9034-155F943E5A93}">
      <dgm:prSet/>
      <dgm:spPr/>
      <dgm:t>
        <a:bodyPr/>
        <a:lstStyle/>
        <a:p>
          <a:endParaRPr lang="en-US"/>
        </a:p>
      </dgm:t>
    </dgm:pt>
    <dgm:pt modelId="{39F9EAC4-DA5A-411E-97B6-EF8F1E1F87C9}" type="pres">
      <dgm:prSet presAssocID="{49204D94-EC54-4DC0-8AA2-A712DBAD3204}" presName="root" presStyleCnt="0">
        <dgm:presLayoutVars>
          <dgm:chMax/>
          <dgm:chPref/>
          <dgm:animLvl val="lvl"/>
        </dgm:presLayoutVars>
      </dgm:prSet>
      <dgm:spPr/>
    </dgm:pt>
    <dgm:pt modelId="{45BA9C3E-3875-4FA4-8D5D-014243ED9C6E}" type="pres">
      <dgm:prSet presAssocID="{49204D94-EC54-4DC0-8AA2-A712DBAD3204}" presName="divider" presStyleLbl="fgAcc1" presStyleIdx="0" presStyleCnt="1"/>
      <dgm:spPr/>
    </dgm:pt>
    <dgm:pt modelId="{F8C7A6C6-CA01-47AF-895F-BA4D582999AC}" type="pres">
      <dgm:prSet presAssocID="{49204D94-EC54-4DC0-8AA2-A712DBAD3204}" presName="nodes" presStyleCnt="0">
        <dgm:presLayoutVars>
          <dgm:chMax/>
          <dgm:chPref/>
          <dgm:animLvl val="lvl"/>
        </dgm:presLayoutVars>
      </dgm:prSet>
      <dgm:spPr/>
    </dgm:pt>
    <dgm:pt modelId="{1B17EBB2-74A0-45DB-9492-4DC5CFF37EAF}" type="pres">
      <dgm:prSet presAssocID="{E8E019BF-41B5-4474-9B4F-50E8257051B7}" presName="composite" presStyleCnt="0"/>
      <dgm:spPr/>
    </dgm:pt>
    <dgm:pt modelId="{B8A24EDA-F717-4B03-A7E8-035352E911A5}" type="pres">
      <dgm:prSet presAssocID="{E8E019BF-41B5-4474-9B4F-50E8257051B7}" presName="L1TextContainer" presStyleLbl="alignNode1" presStyleIdx="0" presStyleCnt="2">
        <dgm:presLayoutVars>
          <dgm:chMax val="1"/>
          <dgm:chPref val="1"/>
          <dgm:bulletEnabled val="1"/>
        </dgm:presLayoutVars>
      </dgm:prSet>
      <dgm:spPr/>
    </dgm:pt>
    <dgm:pt modelId="{EC8912C4-3CA2-4C0A-9489-330787A410EC}" type="pres">
      <dgm:prSet presAssocID="{E8E019BF-41B5-4474-9B4F-50E8257051B7}" presName="L2TextContainerWrapper" presStyleCnt="0">
        <dgm:presLayoutVars>
          <dgm:bulletEnabled val="1"/>
        </dgm:presLayoutVars>
      </dgm:prSet>
      <dgm:spPr/>
    </dgm:pt>
    <dgm:pt modelId="{29A56C48-350D-4F9D-86BB-DA50E1C8602C}" type="pres">
      <dgm:prSet presAssocID="{E8E019BF-41B5-4474-9B4F-50E8257051B7}" presName="L2TextContainer" presStyleLbl="bgAccFollowNode1" presStyleIdx="0" presStyleCnt="2" custScaleX="193586"/>
      <dgm:spPr/>
    </dgm:pt>
    <dgm:pt modelId="{717AFCF6-8479-4CC6-99D1-F8E34681172F}" type="pres">
      <dgm:prSet presAssocID="{E8E019BF-41B5-4474-9B4F-50E8257051B7}" presName="FlexibleEmptyPlaceHolder" presStyleCnt="0"/>
      <dgm:spPr/>
    </dgm:pt>
    <dgm:pt modelId="{589BC091-BBDD-4138-947D-0F61FCB94F35}" type="pres">
      <dgm:prSet presAssocID="{E8E019BF-41B5-4474-9B4F-50E8257051B7}" presName="ConnectLine" presStyleLbl="sibTrans1D1" presStyleIdx="0" presStyleCnt="2"/>
      <dgm:spPr/>
    </dgm:pt>
    <dgm:pt modelId="{46EB16A9-8562-43DC-B20F-19A9A8B05C5E}" type="pres">
      <dgm:prSet presAssocID="{E8E019BF-41B5-4474-9B4F-50E8257051B7}" presName="ConnectorPoint" presStyleLbl="node1" presStyleIdx="0" presStyleCnt="2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0973EB6-0456-48BC-BC99-430207C036BC}" type="pres">
      <dgm:prSet presAssocID="{E8E019BF-41B5-4474-9B4F-50E8257051B7}" presName="EmptyPlaceHolder" presStyleCnt="0"/>
      <dgm:spPr/>
    </dgm:pt>
    <dgm:pt modelId="{49F914B0-3D75-4A54-81B8-FDC7DFB2234B}" type="pres">
      <dgm:prSet presAssocID="{3A250F28-9DAD-4EE9-B149-8EDCE06AB64F}" presName="spaceBetweenRectangles" presStyleCnt="0"/>
      <dgm:spPr/>
    </dgm:pt>
    <dgm:pt modelId="{264A324E-D431-48DD-A7E9-1789E1497129}" type="pres">
      <dgm:prSet presAssocID="{EE8A8226-2987-4D9C-A842-26215CB3F29A}" presName="composite" presStyleCnt="0"/>
      <dgm:spPr/>
    </dgm:pt>
    <dgm:pt modelId="{AEF8C950-3F3B-4763-9521-74995F59FC5E}" type="pres">
      <dgm:prSet presAssocID="{EE8A8226-2987-4D9C-A842-26215CB3F29A}" presName="L1TextContainer" presStyleLbl="alignNode1" presStyleIdx="1" presStyleCnt="2">
        <dgm:presLayoutVars>
          <dgm:chMax val="1"/>
          <dgm:chPref val="1"/>
          <dgm:bulletEnabled val="1"/>
        </dgm:presLayoutVars>
      </dgm:prSet>
      <dgm:spPr/>
    </dgm:pt>
    <dgm:pt modelId="{0FDF7838-7551-4054-B295-4883F8DE09BB}" type="pres">
      <dgm:prSet presAssocID="{EE8A8226-2987-4D9C-A842-26215CB3F29A}" presName="L2TextContainerWrapper" presStyleCnt="0">
        <dgm:presLayoutVars>
          <dgm:bulletEnabled val="1"/>
        </dgm:presLayoutVars>
      </dgm:prSet>
      <dgm:spPr/>
    </dgm:pt>
    <dgm:pt modelId="{52924F79-55F7-4913-92C5-8226ADF3F16B}" type="pres">
      <dgm:prSet presAssocID="{EE8A8226-2987-4D9C-A842-26215CB3F29A}" presName="L2TextContainer" presStyleLbl="bgAccFollowNode1" presStyleIdx="1" presStyleCnt="2" custScaleX="227273"/>
      <dgm:spPr/>
    </dgm:pt>
    <dgm:pt modelId="{5925F94A-87CC-43B9-AD19-E279CCD12B72}" type="pres">
      <dgm:prSet presAssocID="{EE8A8226-2987-4D9C-A842-26215CB3F29A}" presName="FlexibleEmptyPlaceHolder" presStyleCnt="0"/>
      <dgm:spPr/>
    </dgm:pt>
    <dgm:pt modelId="{8FC18F88-903C-447B-BCA5-C71D726B9082}" type="pres">
      <dgm:prSet presAssocID="{EE8A8226-2987-4D9C-A842-26215CB3F29A}" presName="ConnectLine" presStyleLbl="sibTrans1D1" presStyleIdx="1" presStyleCnt="2"/>
      <dgm:spPr/>
    </dgm:pt>
    <dgm:pt modelId="{9E900C74-5941-466F-891E-AD8FC3056A1E}" type="pres">
      <dgm:prSet presAssocID="{EE8A8226-2987-4D9C-A842-26215CB3F29A}" presName="ConnectorPoint" presStyleLbl="node1" presStyleIdx="1" presStyleCnt="2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A2071A0-7964-4E91-927E-5400E1641DC6}" type="pres">
      <dgm:prSet presAssocID="{EE8A8226-2987-4D9C-A842-26215CB3F29A}" presName="EmptyPlaceHolder" presStyleCnt="0"/>
      <dgm:spPr/>
    </dgm:pt>
  </dgm:ptLst>
  <dgm:cxnLst>
    <dgm:cxn modelId="{2A72DF14-13F5-4AE2-8069-B3669F75B181}" srcId="{E8E019BF-41B5-4474-9B4F-50E8257051B7}" destId="{A5F2CA39-6C45-4D03-B671-DD56F3E5F2DF}" srcOrd="0" destOrd="0" parTransId="{0F895DF3-E720-4C2B-8B6F-2C476D6AD42E}" sibTransId="{D8F7AE65-8DB4-40AC-B904-291553A56E0B}"/>
    <dgm:cxn modelId="{1659435D-1772-4922-B201-F4B7D9B788CE}" srcId="{49204D94-EC54-4DC0-8AA2-A712DBAD3204}" destId="{EE8A8226-2987-4D9C-A842-26215CB3F29A}" srcOrd="1" destOrd="0" parTransId="{F8FCC07F-7520-422D-A117-FF23DD6BB242}" sibTransId="{43D724A7-F22A-4296-A11D-E432F56141FC}"/>
    <dgm:cxn modelId="{022BB466-F800-4C27-B51A-457176FBDD35}" type="presOf" srcId="{A5F2CA39-6C45-4D03-B671-DD56F3E5F2DF}" destId="{29A56C48-350D-4F9D-86BB-DA50E1C8602C}" srcOrd="0" destOrd="0" presId="urn:microsoft.com/office/officeart/2017/3/layout/HorizontalLabelsTimeline"/>
    <dgm:cxn modelId="{6AF4EB6B-55AD-4831-BBC9-8E96BDC53B32}" srcId="{49204D94-EC54-4DC0-8AA2-A712DBAD3204}" destId="{E8E019BF-41B5-4474-9B4F-50E8257051B7}" srcOrd="0" destOrd="0" parTransId="{32C38E9B-F393-403F-A523-93A4DFE417AB}" sibTransId="{3A250F28-9DAD-4EE9-B149-8EDCE06AB64F}"/>
    <dgm:cxn modelId="{4E77274C-E0B4-43ED-858D-E25D6375856D}" type="presOf" srcId="{9649725B-A825-4CC9-9548-38673490F9D1}" destId="{52924F79-55F7-4913-92C5-8226ADF3F16B}" srcOrd="0" destOrd="0" presId="urn:microsoft.com/office/officeart/2017/3/layout/HorizontalLabelsTimeline"/>
    <dgm:cxn modelId="{A056C180-7718-4E62-8C48-5ED648FE71B3}" type="presOf" srcId="{49204D94-EC54-4DC0-8AA2-A712DBAD3204}" destId="{39F9EAC4-DA5A-411E-97B6-EF8F1E1F87C9}" srcOrd="0" destOrd="0" presId="urn:microsoft.com/office/officeart/2017/3/layout/HorizontalLabelsTimeline"/>
    <dgm:cxn modelId="{EA256E8D-E203-4383-9034-155F943E5A93}" srcId="{9649725B-A825-4CC9-9548-38673490F9D1}" destId="{6A57B205-E91E-4EFF-AC45-6708823E0538}" srcOrd="0" destOrd="0" parTransId="{9FA01417-01FC-4B70-A46F-5F25B190DAC7}" sibTransId="{D93E9E53-7027-40EA-A8F5-BF96A0740DDB}"/>
    <dgm:cxn modelId="{9B9B31AF-FA85-4D80-BB70-D125FB6C8C29}" type="presOf" srcId="{E8E019BF-41B5-4474-9B4F-50E8257051B7}" destId="{B8A24EDA-F717-4B03-A7E8-035352E911A5}" srcOrd="0" destOrd="0" presId="urn:microsoft.com/office/officeart/2017/3/layout/HorizontalLabelsTimeline"/>
    <dgm:cxn modelId="{A73E02C0-6439-4A8E-948A-C2BE820D5B85}" type="presOf" srcId="{EE8A8226-2987-4D9C-A842-26215CB3F29A}" destId="{AEF8C950-3F3B-4763-9521-74995F59FC5E}" srcOrd="0" destOrd="0" presId="urn:microsoft.com/office/officeart/2017/3/layout/HorizontalLabelsTimeline"/>
    <dgm:cxn modelId="{739C12D0-19A5-43AC-A581-E1CE3BEAD0B8}" srcId="{EE8A8226-2987-4D9C-A842-26215CB3F29A}" destId="{9649725B-A825-4CC9-9548-38673490F9D1}" srcOrd="0" destOrd="0" parTransId="{A3D130D6-B06B-4B5C-A7A1-231ED2D036CF}" sibTransId="{CD7E044C-3ADF-4518-AAA8-C74ACC0C6346}"/>
    <dgm:cxn modelId="{4F8B1CEF-4773-43FF-9921-B391E8C2D20E}" type="presOf" srcId="{6A57B205-E91E-4EFF-AC45-6708823E0538}" destId="{52924F79-55F7-4913-92C5-8226ADF3F16B}" srcOrd="0" destOrd="1" presId="urn:microsoft.com/office/officeart/2017/3/layout/HorizontalLabelsTimeline"/>
    <dgm:cxn modelId="{69215BFD-AC08-49B5-A74F-04366B2273C8}" type="presParOf" srcId="{39F9EAC4-DA5A-411E-97B6-EF8F1E1F87C9}" destId="{45BA9C3E-3875-4FA4-8D5D-014243ED9C6E}" srcOrd="0" destOrd="0" presId="urn:microsoft.com/office/officeart/2017/3/layout/HorizontalLabelsTimeline"/>
    <dgm:cxn modelId="{79A9249C-EABE-49B8-8D37-7869181E5D7D}" type="presParOf" srcId="{39F9EAC4-DA5A-411E-97B6-EF8F1E1F87C9}" destId="{F8C7A6C6-CA01-47AF-895F-BA4D582999AC}" srcOrd="1" destOrd="0" presId="urn:microsoft.com/office/officeart/2017/3/layout/HorizontalLabelsTimeline"/>
    <dgm:cxn modelId="{85EFE39B-ECED-431D-B79C-845C11518956}" type="presParOf" srcId="{F8C7A6C6-CA01-47AF-895F-BA4D582999AC}" destId="{1B17EBB2-74A0-45DB-9492-4DC5CFF37EAF}" srcOrd="0" destOrd="0" presId="urn:microsoft.com/office/officeart/2017/3/layout/HorizontalLabelsTimeline"/>
    <dgm:cxn modelId="{E0A37206-0566-4EFC-BD0D-EB8A4DEE6810}" type="presParOf" srcId="{1B17EBB2-74A0-45DB-9492-4DC5CFF37EAF}" destId="{B8A24EDA-F717-4B03-A7E8-035352E911A5}" srcOrd="0" destOrd="0" presId="urn:microsoft.com/office/officeart/2017/3/layout/HorizontalLabelsTimeline"/>
    <dgm:cxn modelId="{FDB41BE3-2F51-4C33-81E8-EC7C8570BEFF}" type="presParOf" srcId="{1B17EBB2-74A0-45DB-9492-4DC5CFF37EAF}" destId="{EC8912C4-3CA2-4C0A-9489-330787A410EC}" srcOrd="1" destOrd="0" presId="urn:microsoft.com/office/officeart/2017/3/layout/HorizontalLabelsTimeline"/>
    <dgm:cxn modelId="{30897E06-A584-437D-9217-DCAF29567F8F}" type="presParOf" srcId="{EC8912C4-3CA2-4C0A-9489-330787A410EC}" destId="{29A56C48-350D-4F9D-86BB-DA50E1C8602C}" srcOrd="0" destOrd="0" presId="urn:microsoft.com/office/officeart/2017/3/layout/HorizontalLabelsTimeline"/>
    <dgm:cxn modelId="{CAA4210B-B334-4888-9210-D793160440D4}" type="presParOf" srcId="{EC8912C4-3CA2-4C0A-9489-330787A410EC}" destId="{717AFCF6-8479-4CC6-99D1-F8E34681172F}" srcOrd="1" destOrd="0" presId="urn:microsoft.com/office/officeart/2017/3/layout/HorizontalLabelsTimeline"/>
    <dgm:cxn modelId="{E795F40D-9C42-4CC3-9CBE-2676A8C20024}" type="presParOf" srcId="{1B17EBB2-74A0-45DB-9492-4DC5CFF37EAF}" destId="{589BC091-BBDD-4138-947D-0F61FCB94F35}" srcOrd="2" destOrd="0" presId="urn:microsoft.com/office/officeart/2017/3/layout/HorizontalLabelsTimeline"/>
    <dgm:cxn modelId="{C7AAC5B1-AE90-4BEC-B4E6-3D1F8F00772F}" type="presParOf" srcId="{1B17EBB2-74A0-45DB-9492-4DC5CFF37EAF}" destId="{46EB16A9-8562-43DC-B20F-19A9A8B05C5E}" srcOrd="3" destOrd="0" presId="urn:microsoft.com/office/officeart/2017/3/layout/HorizontalLabelsTimeline"/>
    <dgm:cxn modelId="{0C1E3EFB-82AD-41B1-B400-7B988E09B0B2}" type="presParOf" srcId="{1B17EBB2-74A0-45DB-9492-4DC5CFF37EAF}" destId="{A0973EB6-0456-48BC-BC99-430207C036BC}" srcOrd="4" destOrd="0" presId="urn:microsoft.com/office/officeart/2017/3/layout/HorizontalLabelsTimeline"/>
    <dgm:cxn modelId="{DA4A3E1D-901E-49C9-AE30-2C7DFC65C8DA}" type="presParOf" srcId="{F8C7A6C6-CA01-47AF-895F-BA4D582999AC}" destId="{49F914B0-3D75-4A54-81B8-FDC7DFB2234B}" srcOrd="1" destOrd="0" presId="urn:microsoft.com/office/officeart/2017/3/layout/HorizontalLabelsTimeline"/>
    <dgm:cxn modelId="{60FF8C1A-0CE5-4667-99C3-0760EBE1B97B}" type="presParOf" srcId="{F8C7A6C6-CA01-47AF-895F-BA4D582999AC}" destId="{264A324E-D431-48DD-A7E9-1789E1497129}" srcOrd="2" destOrd="0" presId="urn:microsoft.com/office/officeart/2017/3/layout/HorizontalLabelsTimeline"/>
    <dgm:cxn modelId="{DD081943-AAF3-4EC7-8EFC-E6F9D07EA271}" type="presParOf" srcId="{264A324E-D431-48DD-A7E9-1789E1497129}" destId="{AEF8C950-3F3B-4763-9521-74995F59FC5E}" srcOrd="0" destOrd="0" presId="urn:microsoft.com/office/officeart/2017/3/layout/HorizontalLabelsTimeline"/>
    <dgm:cxn modelId="{C59B71F1-A077-4A60-8293-9B5B3775DFF4}" type="presParOf" srcId="{264A324E-D431-48DD-A7E9-1789E1497129}" destId="{0FDF7838-7551-4054-B295-4883F8DE09BB}" srcOrd="1" destOrd="0" presId="urn:microsoft.com/office/officeart/2017/3/layout/HorizontalLabelsTimeline"/>
    <dgm:cxn modelId="{942008E7-0598-402D-A595-2FFDA52FA79C}" type="presParOf" srcId="{0FDF7838-7551-4054-B295-4883F8DE09BB}" destId="{52924F79-55F7-4913-92C5-8226ADF3F16B}" srcOrd="0" destOrd="0" presId="urn:microsoft.com/office/officeart/2017/3/layout/HorizontalLabelsTimeline"/>
    <dgm:cxn modelId="{25A284BA-D0A8-4254-9E13-F842E775E336}" type="presParOf" srcId="{0FDF7838-7551-4054-B295-4883F8DE09BB}" destId="{5925F94A-87CC-43B9-AD19-E279CCD12B72}" srcOrd="1" destOrd="0" presId="urn:microsoft.com/office/officeart/2017/3/layout/HorizontalLabelsTimeline"/>
    <dgm:cxn modelId="{4C025C47-2BC5-40E9-B510-0FCE3447CE0B}" type="presParOf" srcId="{264A324E-D431-48DD-A7E9-1789E1497129}" destId="{8FC18F88-903C-447B-BCA5-C71D726B9082}" srcOrd="2" destOrd="0" presId="urn:microsoft.com/office/officeart/2017/3/layout/HorizontalLabelsTimeline"/>
    <dgm:cxn modelId="{124E86F9-6DA8-4577-A5A4-7810ED2767E1}" type="presParOf" srcId="{264A324E-D431-48DD-A7E9-1789E1497129}" destId="{9E900C74-5941-466F-891E-AD8FC3056A1E}" srcOrd="3" destOrd="0" presId="urn:microsoft.com/office/officeart/2017/3/layout/HorizontalLabelsTimeline"/>
    <dgm:cxn modelId="{B23C83E0-4501-417C-BC91-F9DEE4C52205}" type="presParOf" srcId="{264A324E-D431-48DD-A7E9-1789E1497129}" destId="{FA2071A0-7964-4E91-927E-5400E1641DC6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0833A5-AAAB-4006-8FDC-CD58E7D16BD8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3AEF139-7E38-49E4-8D7B-42B5F2AAE171}">
      <dgm:prSet custT="1"/>
      <dgm:spPr/>
      <dgm:t>
        <a:bodyPr/>
        <a:lstStyle/>
        <a:p>
          <a:r>
            <a:rPr lang="en-US" sz="3200" b="1" dirty="0"/>
            <a:t>Federal</a:t>
          </a:r>
          <a:endParaRPr lang="en-US" sz="2000" b="1" dirty="0"/>
        </a:p>
      </dgm:t>
    </dgm:pt>
    <dgm:pt modelId="{450D3B81-79BA-437E-8EA8-FB3C24797821}" type="parTrans" cxnId="{638E98A5-C00B-416E-A1BB-0190F56936AB}">
      <dgm:prSet/>
      <dgm:spPr/>
      <dgm:t>
        <a:bodyPr/>
        <a:lstStyle/>
        <a:p>
          <a:endParaRPr lang="en-US"/>
        </a:p>
      </dgm:t>
    </dgm:pt>
    <dgm:pt modelId="{2333A308-C0DC-4CDC-9DF5-6B868814E6F3}" type="sibTrans" cxnId="{638E98A5-C00B-416E-A1BB-0190F56936AB}">
      <dgm:prSet/>
      <dgm:spPr/>
      <dgm:t>
        <a:bodyPr/>
        <a:lstStyle/>
        <a:p>
          <a:endParaRPr lang="en-US"/>
        </a:p>
      </dgm:t>
    </dgm:pt>
    <dgm:pt modelId="{A28F12EB-4CB6-4822-89CF-D247C27B8DEE}">
      <dgm:prSet/>
      <dgm:spPr/>
      <dgm:t>
        <a:bodyPr/>
        <a:lstStyle/>
        <a:p>
          <a:r>
            <a:rPr lang="en-US" dirty="0"/>
            <a:t>Governed by the Federal Credit Union Act</a:t>
          </a:r>
        </a:p>
      </dgm:t>
    </dgm:pt>
    <dgm:pt modelId="{BCAE7EDF-D7AD-492A-890C-FAFD2050BB5C}" type="parTrans" cxnId="{32A64E5D-8918-4B7B-A1D0-605D66BCCEFF}">
      <dgm:prSet/>
      <dgm:spPr/>
      <dgm:t>
        <a:bodyPr/>
        <a:lstStyle/>
        <a:p>
          <a:endParaRPr lang="en-US"/>
        </a:p>
      </dgm:t>
    </dgm:pt>
    <dgm:pt modelId="{56934C21-27F7-485C-8FA3-31AE15305EDD}" type="sibTrans" cxnId="{32A64E5D-8918-4B7B-A1D0-605D66BCCEFF}">
      <dgm:prSet/>
      <dgm:spPr/>
      <dgm:t>
        <a:bodyPr/>
        <a:lstStyle/>
        <a:p>
          <a:endParaRPr lang="en-US"/>
        </a:p>
      </dgm:t>
    </dgm:pt>
    <dgm:pt modelId="{69A76957-02CE-4595-9219-96EA1D97EF38}">
      <dgm:prSet/>
      <dgm:spPr/>
      <dgm:t>
        <a:bodyPr/>
        <a:lstStyle/>
        <a:p>
          <a:r>
            <a:rPr lang="en-US" dirty="0"/>
            <a:t>Regulated by the National Credit Union Administration</a:t>
          </a:r>
        </a:p>
      </dgm:t>
    </dgm:pt>
    <dgm:pt modelId="{AC9732FA-9408-4AA1-B235-D71C059C3F8E}" type="parTrans" cxnId="{DA3AF69F-C76C-4CEA-A201-53454576B7B4}">
      <dgm:prSet/>
      <dgm:spPr/>
      <dgm:t>
        <a:bodyPr/>
        <a:lstStyle/>
        <a:p>
          <a:endParaRPr lang="en-US"/>
        </a:p>
      </dgm:t>
    </dgm:pt>
    <dgm:pt modelId="{B35CF0D9-08B4-4A0E-AB8B-CAD29E461E96}" type="sibTrans" cxnId="{DA3AF69F-C76C-4CEA-A201-53454576B7B4}">
      <dgm:prSet/>
      <dgm:spPr/>
      <dgm:t>
        <a:bodyPr/>
        <a:lstStyle/>
        <a:p>
          <a:endParaRPr lang="en-US"/>
        </a:p>
      </dgm:t>
    </dgm:pt>
    <dgm:pt modelId="{E6FAC56D-3F4F-42D1-A1A4-E3002524FEB4}">
      <dgm:prSet custT="1"/>
      <dgm:spPr/>
      <dgm:t>
        <a:bodyPr/>
        <a:lstStyle/>
        <a:p>
          <a:r>
            <a:rPr lang="en-US" sz="3200" b="1" dirty="0"/>
            <a:t>State</a:t>
          </a:r>
        </a:p>
      </dgm:t>
    </dgm:pt>
    <dgm:pt modelId="{3B4E7AE4-E6AC-43DE-80E7-F1894AC893C5}" type="parTrans" cxnId="{3AA3A7D8-D058-4B58-9971-319D7B57388F}">
      <dgm:prSet/>
      <dgm:spPr/>
      <dgm:t>
        <a:bodyPr/>
        <a:lstStyle/>
        <a:p>
          <a:endParaRPr lang="en-US"/>
        </a:p>
      </dgm:t>
    </dgm:pt>
    <dgm:pt modelId="{6BA10F7D-F873-429A-B0D2-E2D8B8DEDE78}" type="sibTrans" cxnId="{3AA3A7D8-D058-4B58-9971-319D7B57388F}">
      <dgm:prSet/>
      <dgm:spPr/>
      <dgm:t>
        <a:bodyPr/>
        <a:lstStyle/>
        <a:p>
          <a:endParaRPr lang="en-US"/>
        </a:p>
      </dgm:t>
    </dgm:pt>
    <dgm:pt modelId="{C7F25884-1FB9-45B6-BD4D-0FD4EA154B57}">
      <dgm:prSet/>
      <dgm:spPr/>
      <dgm:t>
        <a:bodyPr/>
        <a:lstStyle/>
        <a:p>
          <a:r>
            <a:rPr lang="en-US" dirty="0"/>
            <a:t>Governed by MN Statute Chapter 52</a:t>
          </a:r>
        </a:p>
      </dgm:t>
    </dgm:pt>
    <dgm:pt modelId="{2F38935C-21C0-40D3-A024-48020E72C82B}" type="parTrans" cxnId="{EF1D8F53-45AC-42FE-9619-292F365988FC}">
      <dgm:prSet/>
      <dgm:spPr/>
      <dgm:t>
        <a:bodyPr/>
        <a:lstStyle/>
        <a:p>
          <a:endParaRPr lang="en-US"/>
        </a:p>
      </dgm:t>
    </dgm:pt>
    <dgm:pt modelId="{A2C1E9A9-9144-480B-8B26-31D9B82488B8}" type="sibTrans" cxnId="{EF1D8F53-45AC-42FE-9619-292F365988FC}">
      <dgm:prSet/>
      <dgm:spPr/>
      <dgm:t>
        <a:bodyPr/>
        <a:lstStyle/>
        <a:p>
          <a:endParaRPr lang="en-US"/>
        </a:p>
      </dgm:t>
    </dgm:pt>
    <dgm:pt modelId="{544F27B0-59C6-4F34-B256-70031AD43473}">
      <dgm:prSet/>
      <dgm:spPr/>
      <dgm:t>
        <a:bodyPr/>
        <a:lstStyle/>
        <a:p>
          <a:r>
            <a:rPr lang="en-US" dirty="0"/>
            <a:t>Regulated by the NCUA and the Minnesota Department of Commerce</a:t>
          </a:r>
        </a:p>
      </dgm:t>
    </dgm:pt>
    <dgm:pt modelId="{E612770F-4579-4681-AB4D-23B6CB0AE3A3}" type="parTrans" cxnId="{61F52214-70B5-4CC0-8B57-E14A0EFD8E51}">
      <dgm:prSet/>
      <dgm:spPr/>
      <dgm:t>
        <a:bodyPr/>
        <a:lstStyle/>
        <a:p>
          <a:endParaRPr lang="en-US"/>
        </a:p>
      </dgm:t>
    </dgm:pt>
    <dgm:pt modelId="{1976B99E-59B8-42AF-BC9F-5160662F3D7F}" type="sibTrans" cxnId="{61F52214-70B5-4CC0-8B57-E14A0EFD8E51}">
      <dgm:prSet/>
      <dgm:spPr/>
      <dgm:t>
        <a:bodyPr/>
        <a:lstStyle/>
        <a:p>
          <a:endParaRPr lang="en-US"/>
        </a:p>
      </dgm:t>
    </dgm:pt>
    <dgm:pt modelId="{52681423-C22A-4B86-8246-D84EE1C15B32}">
      <dgm:prSet/>
      <dgm:spPr/>
      <dgm:t>
        <a:bodyPr/>
        <a:lstStyle/>
        <a:p>
          <a:r>
            <a:rPr lang="en-US" dirty="0"/>
            <a:t>State Chartered credit unions pay yearly assessments as well as hourly exam fees to the Department of Commerce</a:t>
          </a:r>
        </a:p>
      </dgm:t>
    </dgm:pt>
    <dgm:pt modelId="{84ADBB54-4AD7-4DA5-B723-BE44560F2AA7}" type="parTrans" cxnId="{D1D1D122-AE3D-4E6E-95C7-C44225A470E5}">
      <dgm:prSet/>
      <dgm:spPr/>
      <dgm:t>
        <a:bodyPr/>
        <a:lstStyle/>
        <a:p>
          <a:endParaRPr lang="en-US"/>
        </a:p>
      </dgm:t>
    </dgm:pt>
    <dgm:pt modelId="{E4D21EFC-B8B1-47ED-A822-31D8B18476D8}" type="sibTrans" cxnId="{D1D1D122-AE3D-4E6E-95C7-C44225A470E5}">
      <dgm:prSet/>
      <dgm:spPr/>
      <dgm:t>
        <a:bodyPr/>
        <a:lstStyle/>
        <a:p>
          <a:endParaRPr lang="en-US"/>
        </a:p>
      </dgm:t>
    </dgm:pt>
    <dgm:pt modelId="{D8462629-BFFC-4B86-A1F9-E1A28610B354}" type="pres">
      <dgm:prSet presAssocID="{250833A5-AAAB-4006-8FDC-CD58E7D16BD8}" presName="Name0" presStyleCnt="0">
        <dgm:presLayoutVars>
          <dgm:dir/>
          <dgm:animLvl val="lvl"/>
          <dgm:resizeHandles val="exact"/>
        </dgm:presLayoutVars>
      </dgm:prSet>
      <dgm:spPr/>
    </dgm:pt>
    <dgm:pt modelId="{D323221F-87CC-4AFA-B322-E2BA8C081061}" type="pres">
      <dgm:prSet presAssocID="{73AEF139-7E38-49E4-8D7B-42B5F2AAE171}" presName="composite" presStyleCnt="0"/>
      <dgm:spPr/>
    </dgm:pt>
    <dgm:pt modelId="{CBD0D738-8451-4D76-BA92-07890398FCDC}" type="pres">
      <dgm:prSet presAssocID="{73AEF139-7E38-49E4-8D7B-42B5F2AAE1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AD47081-94FF-4919-B18A-7A20189B2FDF}" type="pres">
      <dgm:prSet presAssocID="{73AEF139-7E38-49E4-8D7B-42B5F2AAE171}" presName="desTx" presStyleLbl="alignAccFollowNode1" presStyleIdx="0" presStyleCnt="2">
        <dgm:presLayoutVars>
          <dgm:bulletEnabled val="1"/>
        </dgm:presLayoutVars>
      </dgm:prSet>
      <dgm:spPr/>
    </dgm:pt>
    <dgm:pt modelId="{DFEBE090-ED3D-421F-AC7C-1B158DBBF658}" type="pres">
      <dgm:prSet presAssocID="{2333A308-C0DC-4CDC-9DF5-6B868814E6F3}" presName="space" presStyleCnt="0"/>
      <dgm:spPr/>
    </dgm:pt>
    <dgm:pt modelId="{86F1BC7F-727E-47CB-962F-BEBBD72EF5B5}" type="pres">
      <dgm:prSet presAssocID="{E6FAC56D-3F4F-42D1-A1A4-E3002524FEB4}" presName="composite" presStyleCnt="0"/>
      <dgm:spPr/>
    </dgm:pt>
    <dgm:pt modelId="{2EF55B93-0B14-4B2E-B64B-0811D804D3D9}" type="pres">
      <dgm:prSet presAssocID="{E6FAC56D-3F4F-42D1-A1A4-E3002524FEB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61D8A2C-11B6-43CD-BC4A-AC5F5FDDCFF4}" type="pres">
      <dgm:prSet presAssocID="{E6FAC56D-3F4F-42D1-A1A4-E3002524FEB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1F52214-70B5-4CC0-8B57-E14A0EFD8E51}" srcId="{E6FAC56D-3F4F-42D1-A1A4-E3002524FEB4}" destId="{544F27B0-59C6-4F34-B256-70031AD43473}" srcOrd="1" destOrd="0" parTransId="{E612770F-4579-4681-AB4D-23B6CB0AE3A3}" sibTransId="{1976B99E-59B8-42AF-BC9F-5160662F3D7F}"/>
    <dgm:cxn modelId="{D1D1D122-AE3D-4E6E-95C7-C44225A470E5}" srcId="{E6FAC56D-3F4F-42D1-A1A4-E3002524FEB4}" destId="{52681423-C22A-4B86-8246-D84EE1C15B32}" srcOrd="2" destOrd="0" parTransId="{84ADBB54-4AD7-4DA5-B723-BE44560F2AA7}" sibTransId="{E4D21EFC-B8B1-47ED-A822-31D8B18476D8}"/>
    <dgm:cxn modelId="{10439127-471D-4017-94F3-A8E17DEDFA78}" type="presOf" srcId="{A28F12EB-4CB6-4822-89CF-D247C27B8DEE}" destId="{FAD47081-94FF-4919-B18A-7A20189B2FDF}" srcOrd="0" destOrd="0" presId="urn:microsoft.com/office/officeart/2005/8/layout/hList1"/>
    <dgm:cxn modelId="{72699840-6B3C-48B0-AD0F-69C7D20827EE}" type="presOf" srcId="{E6FAC56D-3F4F-42D1-A1A4-E3002524FEB4}" destId="{2EF55B93-0B14-4B2E-B64B-0811D804D3D9}" srcOrd="0" destOrd="0" presId="urn:microsoft.com/office/officeart/2005/8/layout/hList1"/>
    <dgm:cxn modelId="{32A64E5D-8918-4B7B-A1D0-605D66BCCEFF}" srcId="{73AEF139-7E38-49E4-8D7B-42B5F2AAE171}" destId="{A28F12EB-4CB6-4822-89CF-D247C27B8DEE}" srcOrd="0" destOrd="0" parTransId="{BCAE7EDF-D7AD-492A-890C-FAFD2050BB5C}" sibTransId="{56934C21-27F7-485C-8FA3-31AE15305EDD}"/>
    <dgm:cxn modelId="{23831F49-76EC-4110-979A-A5653CD761DA}" type="presOf" srcId="{52681423-C22A-4B86-8246-D84EE1C15B32}" destId="{561D8A2C-11B6-43CD-BC4A-AC5F5FDDCFF4}" srcOrd="0" destOrd="2" presId="urn:microsoft.com/office/officeart/2005/8/layout/hList1"/>
    <dgm:cxn modelId="{EF1D8F53-45AC-42FE-9619-292F365988FC}" srcId="{E6FAC56D-3F4F-42D1-A1A4-E3002524FEB4}" destId="{C7F25884-1FB9-45B6-BD4D-0FD4EA154B57}" srcOrd="0" destOrd="0" parTransId="{2F38935C-21C0-40D3-A024-48020E72C82B}" sibTransId="{A2C1E9A9-9144-480B-8B26-31D9B82488B8}"/>
    <dgm:cxn modelId="{6D11C99E-1EB5-413D-A94D-998A240F2BF7}" type="presOf" srcId="{C7F25884-1FB9-45B6-BD4D-0FD4EA154B57}" destId="{561D8A2C-11B6-43CD-BC4A-AC5F5FDDCFF4}" srcOrd="0" destOrd="0" presId="urn:microsoft.com/office/officeart/2005/8/layout/hList1"/>
    <dgm:cxn modelId="{DA3AF69F-C76C-4CEA-A201-53454576B7B4}" srcId="{73AEF139-7E38-49E4-8D7B-42B5F2AAE171}" destId="{69A76957-02CE-4595-9219-96EA1D97EF38}" srcOrd="1" destOrd="0" parTransId="{AC9732FA-9408-4AA1-B235-D71C059C3F8E}" sibTransId="{B35CF0D9-08B4-4A0E-AB8B-CAD29E461E96}"/>
    <dgm:cxn modelId="{09580AA5-E342-447B-ADDA-1DE779A895E3}" type="presOf" srcId="{69A76957-02CE-4595-9219-96EA1D97EF38}" destId="{FAD47081-94FF-4919-B18A-7A20189B2FDF}" srcOrd="0" destOrd="1" presId="urn:microsoft.com/office/officeart/2005/8/layout/hList1"/>
    <dgm:cxn modelId="{638E98A5-C00B-416E-A1BB-0190F56936AB}" srcId="{250833A5-AAAB-4006-8FDC-CD58E7D16BD8}" destId="{73AEF139-7E38-49E4-8D7B-42B5F2AAE171}" srcOrd="0" destOrd="0" parTransId="{450D3B81-79BA-437E-8EA8-FB3C24797821}" sibTransId="{2333A308-C0DC-4CDC-9DF5-6B868814E6F3}"/>
    <dgm:cxn modelId="{07E2D4B6-81D2-4412-981A-078AF5ED6A74}" type="presOf" srcId="{544F27B0-59C6-4F34-B256-70031AD43473}" destId="{561D8A2C-11B6-43CD-BC4A-AC5F5FDDCFF4}" srcOrd="0" destOrd="1" presId="urn:microsoft.com/office/officeart/2005/8/layout/hList1"/>
    <dgm:cxn modelId="{D20E75D4-4035-47BC-9D99-46F9DACD3266}" type="presOf" srcId="{250833A5-AAAB-4006-8FDC-CD58E7D16BD8}" destId="{D8462629-BFFC-4B86-A1F9-E1A28610B354}" srcOrd="0" destOrd="0" presId="urn:microsoft.com/office/officeart/2005/8/layout/hList1"/>
    <dgm:cxn modelId="{3AA3A7D8-D058-4B58-9971-319D7B57388F}" srcId="{250833A5-AAAB-4006-8FDC-CD58E7D16BD8}" destId="{E6FAC56D-3F4F-42D1-A1A4-E3002524FEB4}" srcOrd="1" destOrd="0" parTransId="{3B4E7AE4-E6AC-43DE-80E7-F1894AC893C5}" sibTransId="{6BA10F7D-F873-429A-B0D2-E2D8B8DEDE78}"/>
    <dgm:cxn modelId="{ABACDFED-21B3-4223-9319-6EE417B09975}" type="presOf" srcId="{73AEF139-7E38-49E4-8D7B-42B5F2AAE171}" destId="{CBD0D738-8451-4D76-BA92-07890398FCDC}" srcOrd="0" destOrd="0" presId="urn:microsoft.com/office/officeart/2005/8/layout/hList1"/>
    <dgm:cxn modelId="{2828055D-C75E-402C-8566-4AD5AD0DFE39}" type="presParOf" srcId="{D8462629-BFFC-4B86-A1F9-E1A28610B354}" destId="{D323221F-87CC-4AFA-B322-E2BA8C081061}" srcOrd="0" destOrd="0" presId="urn:microsoft.com/office/officeart/2005/8/layout/hList1"/>
    <dgm:cxn modelId="{26750BAC-E837-48A4-9EA7-3F85518A2F61}" type="presParOf" srcId="{D323221F-87CC-4AFA-B322-E2BA8C081061}" destId="{CBD0D738-8451-4D76-BA92-07890398FCDC}" srcOrd="0" destOrd="0" presId="urn:microsoft.com/office/officeart/2005/8/layout/hList1"/>
    <dgm:cxn modelId="{C363EDC6-9F6A-4B19-A12E-6A968CD43594}" type="presParOf" srcId="{D323221F-87CC-4AFA-B322-E2BA8C081061}" destId="{FAD47081-94FF-4919-B18A-7A20189B2FDF}" srcOrd="1" destOrd="0" presId="urn:microsoft.com/office/officeart/2005/8/layout/hList1"/>
    <dgm:cxn modelId="{F497CBC1-62A8-4711-BAB5-4B0DF0BBC6C8}" type="presParOf" srcId="{D8462629-BFFC-4B86-A1F9-E1A28610B354}" destId="{DFEBE090-ED3D-421F-AC7C-1B158DBBF658}" srcOrd="1" destOrd="0" presId="urn:microsoft.com/office/officeart/2005/8/layout/hList1"/>
    <dgm:cxn modelId="{1D5571D0-8BE7-4EB8-B802-AAA2425854DA}" type="presParOf" srcId="{D8462629-BFFC-4B86-A1F9-E1A28610B354}" destId="{86F1BC7F-727E-47CB-962F-BEBBD72EF5B5}" srcOrd="2" destOrd="0" presId="urn:microsoft.com/office/officeart/2005/8/layout/hList1"/>
    <dgm:cxn modelId="{271E1153-48CC-42D2-9DCB-E722352DECBD}" type="presParOf" srcId="{86F1BC7F-727E-47CB-962F-BEBBD72EF5B5}" destId="{2EF55B93-0B14-4B2E-B64B-0811D804D3D9}" srcOrd="0" destOrd="0" presId="urn:microsoft.com/office/officeart/2005/8/layout/hList1"/>
    <dgm:cxn modelId="{11512C41-E180-4B78-A5A8-80DDBDCB3F82}" type="presParOf" srcId="{86F1BC7F-727E-47CB-962F-BEBBD72EF5B5}" destId="{561D8A2C-11B6-43CD-BC4A-AC5F5FDDCF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AD462B-5158-4E3A-9DA0-9BB2DAC656B6}" type="doc">
      <dgm:prSet loTypeId="urn:microsoft.com/office/officeart/2005/8/layout/vList5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EA8C4D4-E0A8-43D9-BF87-9434961B5C9C}">
      <dgm:prSet/>
      <dgm:spPr/>
      <dgm:t>
        <a:bodyPr/>
        <a:lstStyle/>
        <a:p>
          <a:r>
            <a:rPr lang="en-US" dirty="0"/>
            <a:t>Risk-Focused Examinations</a:t>
          </a:r>
        </a:p>
      </dgm:t>
    </dgm:pt>
    <dgm:pt modelId="{EB6ADDA2-335B-4435-A63E-7DF4AEDDD48C}" type="parTrans" cxnId="{5C216841-63BE-4DA0-851B-3C3436B23471}">
      <dgm:prSet/>
      <dgm:spPr/>
      <dgm:t>
        <a:bodyPr/>
        <a:lstStyle/>
        <a:p>
          <a:endParaRPr lang="en-US"/>
        </a:p>
      </dgm:t>
    </dgm:pt>
    <dgm:pt modelId="{5173E2E9-7F15-407F-836F-7D6CA4189E77}" type="sibTrans" cxnId="{5C216841-63BE-4DA0-851B-3C3436B23471}">
      <dgm:prSet/>
      <dgm:spPr/>
      <dgm:t>
        <a:bodyPr/>
        <a:lstStyle/>
        <a:p>
          <a:endParaRPr lang="en-US"/>
        </a:p>
      </dgm:t>
    </dgm:pt>
    <dgm:pt modelId="{55D35072-751B-4C7B-A5B0-08BA25A68C2C}">
      <dgm:prSet/>
      <dgm:spPr/>
      <dgm:t>
        <a:bodyPr/>
        <a:lstStyle/>
        <a:p>
          <a:r>
            <a:rPr lang="en-US" dirty="0"/>
            <a:t>Quarterly Call Reports</a:t>
          </a:r>
        </a:p>
      </dgm:t>
    </dgm:pt>
    <dgm:pt modelId="{F78B7A56-784B-4718-BD5D-4AF1BD2D3369}" type="parTrans" cxnId="{3F8F8AB2-CFBE-4100-B22B-EC117D58DBD0}">
      <dgm:prSet/>
      <dgm:spPr/>
      <dgm:t>
        <a:bodyPr/>
        <a:lstStyle/>
        <a:p>
          <a:endParaRPr lang="en-US"/>
        </a:p>
      </dgm:t>
    </dgm:pt>
    <dgm:pt modelId="{D7E396A9-C225-46C2-9CFD-BB743CD697A7}" type="sibTrans" cxnId="{3F8F8AB2-CFBE-4100-B22B-EC117D58DBD0}">
      <dgm:prSet/>
      <dgm:spPr/>
      <dgm:t>
        <a:bodyPr/>
        <a:lstStyle/>
        <a:p>
          <a:endParaRPr lang="en-US"/>
        </a:p>
      </dgm:t>
    </dgm:pt>
    <dgm:pt modelId="{14F97500-82EF-4F3E-BFE1-B94B5B40B672}">
      <dgm:prSet/>
      <dgm:spPr/>
      <dgm:t>
        <a:bodyPr/>
        <a:lstStyle/>
        <a:p>
          <a:r>
            <a:rPr lang="en-US" dirty="0"/>
            <a:t>Supervisory Committees</a:t>
          </a:r>
        </a:p>
      </dgm:t>
    </dgm:pt>
    <dgm:pt modelId="{AECA5135-E6C6-4FA4-9DA2-FC66A120DC1D}" type="parTrans" cxnId="{6A38FA67-3E74-4914-A5A0-048796143070}">
      <dgm:prSet/>
      <dgm:spPr/>
      <dgm:t>
        <a:bodyPr/>
        <a:lstStyle/>
        <a:p>
          <a:endParaRPr lang="en-US"/>
        </a:p>
      </dgm:t>
    </dgm:pt>
    <dgm:pt modelId="{82CCC235-7240-453D-A1A6-57CCFC662D3D}" type="sibTrans" cxnId="{6A38FA67-3E74-4914-A5A0-048796143070}">
      <dgm:prSet/>
      <dgm:spPr/>
      <dgm:t>
        <a:bodyPr/>
        <a:lstStyle/>
        <a:p>
          <a:endParaRPr lang="en-US"/>
        </a:p>
      </dgm:t>
    </dgm:pt>
    <dgm:pt modelId="{873C8C45-4D56-4106-A541-F85927AE9B66}" type="pres">
      <dgm:prSet presAssocID="{0BAD462B-5158-4E3A-9DA0-9BB2DAC656B6}" presName="Name0" presStyleCnt="0">
        <dgm:presLayoutVars>
          <dgm:dir/>
          <dgm:animLvl val="lvl"/>
          <dgm:resizeHandles val="exact"/>
        </dgm:presLayoutVars>
      </dgm:prSet>
      <dgm:spPr/>
    </dgm:pt>
    <dgm:pt modelId="{7115EA4F-A85B-4285-A2DC-0DADA4C447C0}" type="pres">
      <dgm:prSet presAssocID="{AEA8C4D4-E0A8-43D9-BF87-9434961B5C9C}" presName="linNode" presStyleCnt="0"/>
      <dgm:spPr/>
    </dgm:pt>
    <dgm:pt modelId="{2C4237D0-702D-4E77-9B6F-683E618AFDCC}" type="pres">
      <dgm:prSet presAssocID="{AEA8C4D4-E0A8-43D9-BF87-9434961B5C9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681C91A-5335-455F-AA47-C75E2F4EAFC5}" type="pres">
      <dgm:prSet presAssocID="{5173E2E9-7F15-407F-836F-7D6CA4189E77}" presName="sp" presStyleCnt="0"/>
      <dgm:spPr/>
    </dgm:pt>
    <dgm:pt modelId="{2AAFFBF0-C52E-4464-807A-C16BD2163ECF}" type="pres">
      <dgm:prSet presAssocID="{55D35072-751B-4C7B-A5B0-08BA25A68C2C}" presName="linNode" presStyleCnt="0"/>
      <dgm:spPr/>
    </dgm:pt>
    <dgm:pt modelId="{A844D548-2B33-405B-8B08-D2814D9DE1D7}" type="pres">
      <dgm:prSet presAssocID="{55D35072-751B-4C7B-A5B0-08BA25A68C2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62E6D5A-8781-49F5-B05D-864424694B36}" type="pres">
      <dgm:prSet presAssocID="{D7E396A9-C225-46C2-9CFD-BB743CD697A7}" presName="sp" presStyleCnt="0"/>
      <dgm:spPr/>
    </dgm:pt>
    <dgm:pt modelId="{ACDFFA4A-5674-44F1-99D4-A84DB8703F0A}" type="pres">
      <dgm:prSet presAssocID="{14F97500-82EF-4F3E-BFE1-B94B5B40B672}" presName="linNode" presStyleCnt="0"/>
      <dgm:spPr/>
    </dgm:pt>
    <dgm:pt modelId="{1E9E598C-846D-4E2D-A2BA-71E32797B0E5}" type="pres">
      <dgm:prSet presAssocID="{14F97500-82EF-4F3E-BFE1-B94B5B40B67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C9140F22-7121-4AE3-AA33-2358DF84C2D0}" type="presOf" srcId="{14F97500-82EF-4F3E-BFE1-B94B5B40B672}" destId="{1E9E598C-846D-4E2D-A2BA-71E32797B0E5}" srcOrd="0" destOrd="0" presId="urn:microsoft.com/office/officeart/2005/8/layout/vList5"/>
    <dgm:cxn modelId="{5C216841-63BE-4DA0-851B-3C3436B23471}" srcId="{0BAD462B-5158-4E3A-9DA0-9BB2DAC656B6}" destId="{AEA8C4D4-E0A8-43D9-BF87-9434961B5C9C}" srcOrd="0" destOrd="0" parTransId="{EB6ADDA2-335B-4435-A63E-7DF4AEDDD48C}" sibTransId="{5173E2E9-7F15-407F-836F-7D6CA4189E77}"/>
    <dgm:cxn modelId="{6A38FA67-3E74-4914-A5A0-048796143070}" srcId="{0BAD462B-5158-4E3A-9DA0-9BB2DAC656B6}" destId="{14F97500-82EF-4F3E-BFE1-B94B5B40B672}" srcOrd="2" destOrd="0" parTransId="{AECA5135-E6C6-4FA4-9DA2-FC66A120DC1D}" sibTransId="{82CCC235-7240-453D-A1A6-57CCFC662D3D}"/>
    <dgm:cxn modelId="{A56E1192-1CFE-413E-A2F4-EFB532AB1510}" type="presOf" srcId="{55D35072-751B-4C7B-A5B0-08BA25A68C2C}" destId="{A844D548-2B33-405B-8B08-D2814D9DE1D7}" srcOrd="0" destOrd="0" presId="urn:microsoft.com/office/officeart/2005/8/layout/vList5"/>
    <dgm:cxn modelId="{859913A4-2782-46A3-9A2A-CF412DE671F5}" type="presOf" srcId="{0BAD462B-5158-4E3A-9DA0-9BB2DAC656B6}" destId="{873C8C45-4D56-4106-A541-F85927AE9B66}" srcOrd="0" destOrd="0" presId="urn:microsoft.com/office/officeart/2005/8/layout/vList5"/>
    <dgm:cxn modelId="{3F8F8AB2-CFBE-4100-B22B-EC117D58DBD0}" srcId="{0BAD462B-5158-4E3A-9DA0-9BB2DAC656B6}" destId="{55D35072-751B-4C7B-A5B0-08BA25A68C2C}" srcOrd="1" destOrd="0" parTransId="{F78B7A56-784B-4718-BD5D-4AF1BD2D3369}" sibTransId="{D7E396A9-C225-46C2-9CFD-BB743CD697A7}"/>
    <dgm:cxn modelId="{39E37DEF-E926-44AB-A40A-CAFADA9B8624}" type="presOf" srcId="{AEA8C4D4-E0A8-43D9-BF87-9434961B5C9C}" destId="{2C4237D0-702D-4E77-9B6F-683E618AFDCC}" srcOrd="0" destOrd="0" presId="urn:microsoft.com/office/officeart/2005/8/layout/vList5"/>
    <dgm:cxn modelId="{36CB4AE0-E062-44DB-BAC2-424D967D7CF0}" type="presParOf" srcId="{873C8C45-4D56-4106-A541-F85927AE9B66}" destId="{7115EA4F-A85B-4285-A2DC-0DADA4C447C0}" srcOrd="0" destOrd="0" presId="urn:microsoft.com/office/officeart/2005/8/layout/vList5"/>
    <dgm:cxn modelId="{6F5FC711-3B8F-4B6B-BE01-11A1EC9CFD64}" type="presParOf" srcId="{7115EA4F-A85B-4285-A2DC-0DADA4C447C0}" destId="{2C4237D0-702D-4E77-9B6F-683E618AFDCC}" srcOrd="0" destOrd="0" presId="urn:microsoft.com/office/officeart/2005/8/layout/vList5"/>
    <dgm:cxn modelId="{F2D885B8-0F51-49F7-8420-8AC9DBF4DAFE}" type="presParOf" srcId="{873C8C45-4D56-4106-A541-F85927AE9B66}" destId="{A681C91A-5335-455F-AA47-C75E2F4EAFC5}" srcOrd="1" destOrd="0" presId="urn:microsoft.com/office/officeart/2005/8/layout/vList5"/>
    <dgm:cxn modelId="{588FAFEF-B770-4BBA-BE65-DB65895F1500}" type="presParOf" srcId="{873C8C45-4D56-4106-A541-F85927AE9B66}" destId="{2AAFFBF0-C52E-4464-807A-C16BD2163ECF}" srcOrd="2" destOrd="0" presId="urn:microsoft.com/office/officeart/2005/8/layout/vList5"/>
    <dgm:cxn modelId="{1A450AB3-A5A7-4688-9184-BA1A2405EE7A}" type="presParOf" srcId="{2AAFFBF0-C52E-4464-807A-C16BD2163ECF}" destId="{A844D548-2B33-405B-8B08-D2814D9DE1D7}" srcOrd="0" destOrd="0" presId="urn:microsoft.com/office/officeart/2005/8/layout/vList5"/>
    <dgm:cxn modelId="{398AB074-F465-462F-9EED-EDFC366996C2}" type="presParOf" srcId="{873C8C45-4D56-4106-A541-F85927AE9B66}" destId="{862E6D5A-8781-49F5-B05D-864424694B36}" srcOrd="3" destOrd="0" presId="urn:microsoft.com/office/officeart/2005/8/layout/vList5"/>
    <dgm:cxn modelId="{50E94627-3F8D-4D94-9BEF-513BAAB96854}" type="presParOf" srcId="{873C8C45-4D56-4106-A541-F85927AE9B66}" destId="{ACDFFA4A-5674-44F1-99D4-A84DB8703F0A}" srcOrd="4" destOrd="0" presId="urn:microsoft.com/office/officeart/2005/8/layout/vList5"/>
    <dgm:cxn modelId="{C123EE69-3CAA-4130-BC48-5F910276632E}" type="presParOf" srcId="{ACDFFA4A-5674-44F1-99D4-A84DB8703F0A}" destId="{1E9E598C-846D-4E2D-A2BA-71E32797B0E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B23DC-4B21-4A21-A815-F2C2D5EB7F18}">
      <dsp:nvSpPr>
        <dsp:cNvPr id="0" name=""/>
        <dsp:cNvSpPr/>
      </dsp:nvSpPr>
      <dsp:spPr>
        <a:xfrm rot="5400000">
          <a:off x="7193856" y="-3016075"/>
          <a:ext cx="942974" cy="721444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Many credit unions service anyone that lives in a defined geographic area such as a specific county or region.</a:t>
          </a:r>
          <a:endParaRPr lang="en-US" sz="1800" kern="1200" dirty="0"/>
        </a:p>
      </dsp:txBody>
      <dsp:txXfrm rot="-5400000">
        <a:off x="4058123" y="165690"/>
        <a:ext cx="7168409" cy="850910"/>
      </dsp:txXfrm>
    </dsp:sp>
    <dsp:sp modelId="{8A5D0CE4-6266-4FBE-A307-66B56B26D81A}">
      <dsp:nvSpPr>
        <dsp:cNvPr id="0" name=""/>
        <dsp:cNvSpPr/>
      </dsp:nvSpPr>
      <dsp:spPr>
        <a:xfrm>
          <a:off x="0" y="1785"/>
          <a:ext cx="4058123" cy="1178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0" i="0" kern="1200" dirty="0"/>
            <a:t>Live </a:t>
          </a:r>
          <a:endParaRPr lang="en-US" sz="5900" kern="1200" dirty="0"/>
        </a:p>
      </dsp:txBody>
      <dsp:txXfrm>
        <a:off x="57540" y="59325"/>
        <a:ext cx="3943043" cy="1063638"/>
      </dsp:txXfrm>
    </dsp:sp>
    <dsp:sp modelId="{F2D5A3E3-5F51-4327-A2A2-18D347514A33}">
      <dsp:nvSpPr>
        <dsp:cNvPr id="0" name=""/>
        <dsp:cNvSpPr/>
      </dsp:nvSpPr>
      <dsp:spPr>
        <a:xfrm rot="5400000">
          <a:off x="7193856" y="-1778421"/>
          <a:ext cx="942974" cy="721444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Companies sponsor credit unions as a benefit for employees; and some credit unions are organized for special trade groups - like aviation or healthcare workers.</a:t>
          </a:r>
          <a:endParaRPr lang="en-US" sz="1800" kern="1200" dirty="0"/>
        </a:p>
      </dsp:txBody>
      <dsp:txXfrm rot="-5400000">
        <a:off x="4058123" y="1403344"/>
        <a:ext cx="7168409" cy="850910"/>
      </dsp:txXfrm>
    </dsp:sp>
    <dsp:sp modelId="{0673C51E-AB56-4D5A-9983-3F40D8B2218F}">
      <dsp:nvSpPr>
        <dsp:cNvPr id="0" name=""/>
        <dsp:cNvSpPr/>
      </dsp:nvSpPr>
      <dsp:spPr>
        <a:xfrm>
          <a:off x="0" y="1239440"/>
          <a:ext cx="4058123" cy="1178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0" i="0" kern="1200" dirty="0"/>
            <a:t>Work</a:t>
          </a:r>
          <a:endParaRPr lang="en-US" sz="5900" kern="1200" dirty="0"/>
        </a:p>
      </dsp:txBody>
      <dsp:txXfrm>
        <a:off x="57540" y="1296980"/>
        <a:ext cx="3943043" cy="1063638"/>
      </dsp:txXfrm>
    </dsp:sp>
    <dsp:sp modelId="{1B074110-5552-4D64-BDC7-981E7D7149E2}">
      <dsp:nvSpPr>
        <dsp:cNvPr id="0" name=""/>
        <dsp:cNvSpPr/>
      </dsp:nvSpPr>
      <dsp:spPr>
        <a:xfrm rot="5400000">
          <a:off x="7193856" y="-540766"/>
          <a:ext cx="942974" cy="721444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Membership in a group such as a place of worship, school, labor union or homeowners’ association may qualify you to join a credit union. And, most credit unions encourage members families to join.</a:t>
          </a:r>
          <a:endParaRPr lang="en-US" sz="1800" kern="1200" dirty="0"/>
        </a:p>
      </dsp:txBody>
      <dsp:txXfrm rot="-5400000">
        <a:off x="4058123" y="2640999"/>
        <a:ext cx="7168409" cy="850910"/>
      </dsp:txXfrm>
    </dsp:sp>
    <dsp:sp modelId="{E819ACF3-A911-4A95-B214-66E3EAA255CC}">
      <dsp:nvSpPr>
        <dsp:cNvPr id="0" name=""/>
        <dsp:cNvSpPr/>
      </dsp:nvSpPr>
      <dsp:spPr>
        <a:xfrm>
          <a:off x="0" y="2477094"/>
          <a:ext cx="4058123" cy="1178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0" i="0" kern="1200" dirty="0"/>
            <a:t>Belong</a:t>
          </a:r>
          <a:endParaRPr lang="en-US" sz="5900" kern="1200" dirty="0"/>
        </a:p>
      </dsp:txBody>
      <dsp:txXfrm>
        <a:off x="57540" y="2534634"/>
        <a:ext cx="3943043" cy="1063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A9C3E-3875-4FA4-8D5D-014243ED9C6E}">
      <dsp:nvSpPr>
        <dsp:cNvPr id="0" name=""/>
        <dsp:cNvSpPr/>
      </dsp:nvSpPr>
      <dsp:spPr>
        <a:xfrm>
          <a:off x="0" y="2510444"/>
          <a:ext cx="1080424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24EDA-F717-4B03-A7E8-035352E911A5}">
      <dsp:nvSpPr>
        <dsp:cNvPr id="0" name=""/>
        <dsp:cNvSpPr/>
      </dsp:nvSpPr>
      <dsp:spPr>
        <a:xfrm>
          <a:off x="1208721" y="1556475"/>
          <a:ext cx="2562632" cy="602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1925</a:t>
          </a:r>
        </a:p>
      </dsp:txBody>
      <dsp:txXfrm>
        <a:off x="1208721" y="1556475"/>
        <a:ext cx="2562632" cy="602506"/>
      </dsp:txXfrm>
    </dsp:sp>
    <dsp:sp modelId="{29A56C48-350D-4F9D-86BB-DA50E1C8602C}">
      <dsp:nvSpPr>
        <dsp:cNvPr id="0" name=""/>
        <dsp:cNvSpPr/>
      </dsp:nvSpPr>
      <dsp:spPr>
        <a:xfrm>
          <a:off x="9589" y="740784"/>
          <a:ext cx="4960897" cy="8156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first Minnesota credit union was chartered in 1925.</a:t>
          </a:r>
        </a:p>
      </dsp:txBody>
      <dsp:txXfrm>
        <a:off x="9589" y="740784"/>
        <a:ext cx="4960897" cy="815690"/>
      </dsp:txXfrm>
    </dsp:sp>
    <dsp:sp modelId="{589BC091-BBDD-4138-947D-0F61FCB94F35}">
      <dsp:nvSpPr>
        <dsp:cNvPr id="0" name=""/>
        <dsp:cNvSpPr/>
      </dsp:nvSpPr>
      <dsp:spPr>
        <a:xfrm>
          <a:off x="2490037" y="2158981"/>
          <a:ext cx="0" cy="351462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8C950-3F3B-4763-9521-74995F59FC5E}">
      <dsp:nvSpPr>
        <dsp:cNvPr id="0" name=""/>
        <dsp:cNvSpPr/>
      </dsp:nvSpPr>
      <dsp:spPr>
        <a:xfrm>
          <a:off x="6601256" y="2861906"/>
          <a:ext cx="2562632" cy="6025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1934</a:t>
          </a:r>
        </a:p>
      </dsp:txBody>
      <dsp:txXfrm>
        <a:off x="6601256" y="2861906"/>
        <a:ext cx="2562632" cy="602506"/>
      </dsp:txXfrm>
    </dsp:sp>
    <dsp:sp modelId="{52924F79-55F7-4913-92C5-8226ADF3F16B}">
      <dsp:nvSpPr>
        <dsp:cNvPr id="0" name=""/>
        <dsp:cNvSpPr/>
      </dsp:nvSpPr>
      <dsp:spPr>
        <a:xfrm>
          <a:off x="4970486" y="3464412"/>
          <a:ext cx="5824171" cy="102435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Federal Credit Union Act was enacted in 1934.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 legislation allowed credit unions to incorporate under either state or federal law. This system of dual chartering continues today.</a:t>
          </a:r>
        </a:p>
      </dsp:txBody>
      <dsp:txXfrm>
        <a:off x="4970486" y="3464412"/>
        <a:ext cx="5824171" cy="1024355"/>
      </dsp:txXfrm>
    </dsp:sp>
    <dsp:sp modelId="{8FC18F88-903C-447B-BCA5-C71D726B9082}">
      <dsp:nvSpPr>
        <dsp:cNvPr id="0" name=""/>
        <dsp:cNvSpPr/>
      </dsp:nvSpPr>
      <dsp:spPr>
        <a:xfrm>
          <a:off x="7882572" y="2510443"/>
          <a:ext cx="0" cy="351462"/>
        </a:xfrm>
        <a:prstGeom prst="line">
          <a:avLst/>
        </a:pr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B16A9-8562-43DC-B20F-19A9A8B05C5E}">
      <dsp:nvSpPr>
        <dsp:cNvPr id="0" name=""/>
        <dsp:cNvSpPr/>
      </dsp:nvSpPr>
      <dsp:spPr>
        <a:xfrm rot="2700000">
          <a:off x="2450984" y="2471390"/>
          <a:ext cx="78106" cy="78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00C74-5941-466F-891E-AD8FC3056A1E}">
      <dsp:nvSpPr>
        <dsp:cNvPr id="0" name=""/>
        <dsp:cNvSpPr/>
      </dsp:nvSpPr>
      <dsp:spPr>
        <a:xfrm rot="2700000">
          <a:off x="7843518" y="2471390"/>
          <a:ext cx="78106" cy="781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0D738-8451-4D76-BA92-07890398FCDC}">
      <dsp:nvSpPr>
        <dsp:cNvPr id="0" name=""/>
        <dsp:cNvSpPr/>
      </dsp:nvSpPr>
      <dsp:spPr>
        <a:xfrm>
          <a:off x="56" y="85685"/>
          <a:ext cx="5435280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Federal</a:t>
          </a:r>
          <a:endParaRPr lang="en-US" sz="2000" b="1" kern="1200" dirty="0"/>
        </a:p>
      </dsp:txBody>
      <dsp:txXfrm>
        <a:off x="56" y="85685"/>
        <a:ext cx="5435280" cy="748800"/>
      </dsp:txXfrm>
    </dsp:sp>
    <dsp:sp modelId="{FAD47081-94FF-4919-B18A-7A20189B2FDF}">
      <dsp:nvSpPr>
        <dsp:cNvPr id="0" name=""/>
        <dsp:cNvSpPr/>
      </dsp:nvSpPr>
      <dsp:spPr>
        <a:xfrm>
          <a:off x="56" y="834485"/>
          <a:ext cx="5435280" cy="342799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Governed by the Federal Credit Union Act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Regulated by the National Credit Union Administration</a:t>
          </a:r>
        </a:p>
      </dsp:txBody>
      <dsp:txXfrm>
        <a:off x="56" y="834485"/>
        <a:ext cx="5435280" cy="3427990"/>
      </dsp:txXfrm>
    </dsp:sp>
    <dsp:sp modelId="{2EF55B93-0B14-4B2E-B64B-0811D804D3D9}">
      <dsp:nvSpPr>
        <dsp:cNvPr id="0" name=""/>
        <dsp:cNvSpPr/>
      </dsp:nvSpPr>
      <dsp:spPr>
        <a:xfrm>
          <a:off x="6196276" y="85685"/>
          <a:ext cx="5435280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State</a:t>
          </a:r>
        </a:p>
      </dsp:txBody>
      <dsp:txXfrm>
        <a:off x="6196276" y="85685"/>
        <a:ext cx="5435280" cy="748800"/>
      </dsp:txXfrm>
    </dsp:sp>
    <dsp:sp modelId="{561D8A2C-11B6-43CD-BC4A-AC5F5FDDCFF4}">
      <dsp:nvSpPr>
        <dsp:cNvPr id="0" name=""/>
        <dsp:cNvSpPr/>
      </dsp:nvSpPr>
      <dsp:spPr>
        <a:xfrm>
          <a:off x="6196276" y="834485"/>
          <a:ext cx="5435280" cy="342799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Governed by MN Statute Chapter 52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Regulated by the NCUA and the Minnesota Department of Commerce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State Chartered credit unions pay yearly assessments as well as hourly exam fees to the Department of Commerce</a:t>
          </a:r>
        </a:p>
      </dsp:txBody>
      <dsp:txXfrm>
        <a:off x="6196276" y="834485"/>
        <a:ext cx="5435280" cy="3427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237D0-702D-4E77-9B6F-683E618AFDCC}">
      <dsp:nvSpPr>
        <dsp:cNvPr id="0" name=""/>
        <dsp:cNvSpPr/>
      </dsp:nvSpPr>
      <dsp:spPr>
        <a:xfrm>
          <a:off x="3722116" y="2123"/>
          <a:ext cx="4187380" cy="140126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Risk-Focused Examinations</a:t>
          </a:r>
        </a:p>
      </dsp:txBody>
      <dsp:txXfrm>
        <a:off x="3790520" y="70527"/>
        <a:ext cx="4050572" cy="1264455"/>
      </dsp:txXfrm>
    </dsp:sp>
    <dsp:sp modelId="{A844D548-2B33-405B-8B08-D2814D9DE1D7}">
      <dsp:nvSpPr>
        <dsp:cNvPr id="0" name=""/>
        <dsp:cNvSpPr/>
      </dsp:nvSpPr>
      <dsp:spPr>
        <a:xfrm>
          <a:off x="3722116" y="1473449"/>
          <a:ext cx="4187380" cy="140126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Quarterly Call Reports</a:t>
          </a:r>
        </a:p>
      </dsp:txBody>
      <dsp:txXfrm>
        <a:off x="3790520" y="1541853"/>
        <a:ext cx="4050572" cy="1264455"/>
      </dsp:txXfrm>
    </dsp:sp>
    <dsp:sp modelId="{1E9E598C-846D-4E2D-A2BA-71E32797B0E5}">
      <dsp:nvSpPr>
        <dsp:cNvPr id="0" name=""/>
        <dsp:cNvSpPr/>
      </dsp:nvSpPr>
      <dsp:spPr>
        <a:xfrm>
          <a:off x="3722116" y="2944775"/>
          <a:ext cx="4187380" cy="140126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Supervisory Committees</a:t>
          </a:r>
        </a:p>
      </dsp:txBody>
      <dsp:txXfrm>
        <a:off x="3790520" y="3013179"/>
        <a:ext cx="4050572" cy="1264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BBBEA3-8C92-4D09-8BEE-B52786581BF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ADFEA0-99F1-4D65-9690-B1476706C1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8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Every credit union is restricted to serving a specific field of membership. All members must be connected by a common bond. There are three types of bonds that exist:</a:t>
            </a:r>
          </a:p>
          <a:p>
            <a:pPr lvl="1"/>
            <a:r>
              <a:rPr lang="en-US" altLang="en-US" dirty="0"/>
              <a:t>	1) Occupational</a:t>
            </a:r>
          </a:p>
          <a:p>
            <a:pPr lvl="1"/>
            <a:r>
              <a:rPr lang="en-US" altLang="en-US" dirty="0"/>
              <a:t>	2) Associational</a:t>
            </a:r>
          </a:p>
          <a:p>
            <a:pPr lvl="1"/>
            <a:r>
              <a:rPr lang="en-US" altLang="en-US" dirty="0"/>
              <a:t>	3) Community</a:t>
            </a:r>
          </a:p>
          <a:p>
            <a:pPr lvl="1"/>
            <a:endParaRPr lang="en-US" altLang="en-US" dirty="0"/>
          </a:p>
          <a:p>
            <a:pPr eaLnBrk="1" hangingPunct="1">
              <a:defRPr/>
            </a:pPr>
            <a:r>
              <a:rPr lang="en-US" dirty="0"/>
              <a:t>The first Minnesota credit union was chartered in 1925.</a:t>
            </a:r>
          </a:p>
          <a:p>
            <a:pPr>
              <a:defRPr/>
            </a:pPr>
            <a:r>
              <a:rPr lang="en-US" dirty="0"/>
              <a:t>The Federal Credit Union Act was enacted in 1934. 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The legislation allowed credit unions to incorporate under either state or federal law. This system of dual chartering continues today.</a:t>
            </a:r>
            <a:endParaRPr lang="en-US" dirty="0"/>
          </a:p>
          <a:p>
            <a:pPr lvl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D15E9B-7E4E-4176-8251-51E0DF894E08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27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Risk-Focused Examinations</a:t>
            </a:r>
          </a:p>
          <a:p>
            <a:pPr lvl="1"/>
            <a:r>
              <a:rPr lang="en-US" altLang="en-US" dirty="0"/>
              <a:t>Based on CAMEL code (Capital Adequacy, Asset Quality, Management, Earnings and Liquidity)</a:t>
            </a:r>
          </a:p>
          <a:p>
            <a:r>
              <a:rPr lang="en-US" altLang="en-US" dirty="0"/>
              <a:t>Quarterly Call Reports</a:t>
            </a:r>
          </a:p>
          <a:p>
            <a:r>
              <a:rPr lang="en-US" altLang="en-US" dirty="0"/>
              <a:t>Supervisory Committees</a:t>
            </a:r>
          </a:p>
          <a:p>
            <a:endParaRPr lang="en-US" altLang="en-US" dirty="0"/>
          </a:p>
          <a:p>
            <a:r>
              <a:rPr lang="en-US" altLang="en-US" dirty="0"/>
              <a:t>All Minnesota credit unions are federally insured.</a:t>
            </a:r>
          </a:p>
          <a:p>
            <a:r>
              <a:rPr lang="en-US" altLang="en-US" dirty="0"/>
              <a:t>NCUSIF is backed by the full faith and credit of the United States Government.</a:t>
            </a:r>
          </a:p>
          <a:p>
            <a:r>
              <a:rPr lang="en-US" altLang="en-US" dirty="0"/>
              <a:t>Members’ shares are insured up to a minimum of $250,000.</a:t>
            </a:r>
          </a:p>
          <a:p>
            <a:r>
              <a:rPr lang="en-US" altLang="en-US" dirty="0"/>
              <a:t>Not one penny of insured savings has ever been lost by a member of a federally-insured credit union.</a:t>
            </a:r>
          </a:p>
          <a:p>
            <a:r>
              <a:rPr lang="en-US" altLang="en-US" dirty="0"/>
              <a:t>No federal tax dollars have ever been placed in the share insurance fund.</a:t>
            </a:r>
          </a:p>
          <a:p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F6D0FA-762D-418D-AC39-58D53CB88580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60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CEF7-FB44-4C6A-A0DC-CC2B3DBDD6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4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BFEF9-D288-40A4-B64B-0D4696A9F4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5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Account Balance </a:t>
            </a: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$355 	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State-wide Prizes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622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Dollars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Awarded in State-wide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$86,000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participating Credit Unions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CEF7-FB44-4C6A-A0DC-CC2B3DBDD6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9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Account Balance </a:t>
            </a: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$355 	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State-wide Prizes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622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Dollars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Awarded in State-wide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$86,000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participating Credit Unions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CEF7-FB44-4C6A-A0DC-CC2B3DBDD6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8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FA1B-99CB-4F6B-919F-6D19478F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4" y="2766219"/>
            <a:ext cx="577734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39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0798B09-FE9F-42EB-8200-BB603C8B26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493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743D-FCEB-4F2F-AE17-6548461AF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19BCE-9E8E-4B8E-BD58-5326E8B80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6160D-8529-4A77-A2E5-9BFBF3B9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8C103-822F-41BF-8FB2-9220A2C7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F06A4-AA32-4419-B38E-9F4F3DDB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29FA-3384-42C8-B954-4A1E7306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1CA2-D22F-48B0-B219-D961803A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B50C-DCDA-4A4B-BAC0-491EF42C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D87C-69E6-494A-97ED-5CDE8F67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18882-91D0-44F0-B5EA-F90DFCAD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19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4775-1216-4C75-8791-142C538E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8DE91-6DB3-4D5F-A2ED-531AD32C7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4C27-BB43-4ACE-B295-BCFBF9D1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3C76A-7089-439C-9EC3-E3C63404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70667-B1A3-4EE5-906C-A5857A2B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1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3F41-2331-4CB4-A134-F1F1A256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4C954-9793-4A2E-A692-3BD993B32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AA67-0683-405C-A575-94FD52904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BA62B-0D3E-49FF-9666-92484FA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2B038-49D9-4939-8F34-D39C9FEA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9F791-D8E5-48B6-B45A-E041E479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2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B45A-80C5-4F05-BD89-7C6B9C2B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557F8-12D2-4BEA-BF78-BCCAFE1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EB0E5-8376-4212-A394-7401104B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1294D-62C5-4698-B30A-87DC2FB60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A7AAF-612D-4100-A204-12B36176A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81F68-C868-4E55-A877-56797C49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C0FD8-04E0-4E36-97C4-544E864B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C8A12-E16F-4307-BB52-284DF9E8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58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CCC2-FCDD-41D4-B23C-87D449D1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65192-9A07-47EF-A2AD-A31B53B7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28376-F250-43B7-B0AC-7C5A705F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37EA3-03C8-4A8C-B415-17103853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73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5C31E-6686-4D7E-A1B6-015DDECB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636A5-CAA9-4581-87E5-E9DA8C2F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36BA5-2979-496A-9773-AF93046E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8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3848-50B6-4014-A5F9-D60E2B73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A52C-9C9B-44C3-8E5D-2CCBDE95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B4323-AE0F-4D1C-8D0A-9C95CD074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56AD8-C484-4026-BD47-3C107F08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AE1C0-68A3-4CAD-B737-F8B1D0E3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DA89A-BE95-43C1-BB86-22271737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D71A-618C-4F03-A90B-99520AC8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C668F-59A6-4D88-A98D-8D8179EC2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5882A-25B3-4194-BD14-31EE50FB3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56CB9-CF55-4F26-A8F0-A36A4EC4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D7329-F2FF-4DDF-9681-7358A087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3F2EB-7DD9-4C54-8D1D-89034CA3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468" y="1941872"/>
            <a:ext cx="4572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468" y="4671714"/>
            <a:ext cx="451449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837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49AA-6BDC-481D-A3D2-147465AF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A37E2-3A98-4A25-819A-84D96B3E4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A60BB-5064-4215-9481-F593B872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73D75-B3E8-4475-9E18-28F317C0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94A04-DE0C-491A-AFA1-C2B398BD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17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F725E-59B1-4EC1-B125-EF6FA91AD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F9CDF-A860-4AB7-A5A4-9FF438996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36D93-C824-439F-B388-C07360C0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B808-46AB-4359-B655-6287C7A4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196BD-AB80-414A-ABFB-B6D6FD90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49AA-9AB8-4CB0-9282-3B784A496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1690-B548-144E-80FC-F6E8493BF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597C-3A8B-491A-9F7D-B421E6E6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365126"/>
            <a:ext cx="11341678" cy="637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112A-7FBA-4575-8427-E6AF1CE6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23" y="1350819"/>
            <a:ext cx="11632622" cy="43485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49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6BA5-212A-46DB-B1A2-154656B4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64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747B-2E07-4FBC-B46E-9D838E123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40" y="135331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AAED9-AA66-4F71-91A8-3EB1F615A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09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52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597C-3A8B-491A-9F7D-B421E6E6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365126"/>
            <a:ext cx="11341678" cy="637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112A-7FBA-4575-8427-E6AF1CE6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23" y="1350819"/>
            <a:ext cx="11632622" cy="43485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80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6BA5-212A-46DB-B1A2-154656B4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64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747B-2E07-4FBC-B46E-9D838E123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40" y="135331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AAED9-AA66-4F71-91A8-3EB1F615A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1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35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460CDC-984C-AC8B-4A3F-D200AB7139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04B4A-E672-4993-9E55-A2E40E02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758DA-CBA4-48EF-B488-180DCECDA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918E8B14-55A1-78ED-DE8E-788664AC3E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2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04B4A-E672-4993-9E55-A2E40E02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758DA-CBA4-48EF-B488-180DCECDA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66D1BBF-E695-D540-BD5C-8FEF0EAC5F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5B7079-AB76-48DA-BC85-28DED09B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D321D-CB4C-470A-904A-8D352C001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E9EE6-4ED2-4AE8-A9C9-3CE292585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9E1AC-3DBE-4DAC-98BE-B90F6BAE353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25AD1-4024-4527-A123-96981B765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EA66-4ED6-4EE1-BC30-E259FC1F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6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smith@mncun.org" TargetMode="External"/><Relationship Id="rId2" Type="http://schemas.openxmlformats.org/officeDocument/2006/relationships/hyperlink" Target="http://www.mncun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7804025-6F29-4C2D-9F20-556E06CC1D0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53440" y="2095591"/>
            <a:ext cx="5777345" cy="39309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  <a:latin typeface="+mj-lt"/>
              </a:rPr>
              <a:t>Minnesota Credit Union Overview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201140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3AF40E-01E9-4899-8153-73850B19E2A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b="1" kern="1200" dirty="0">
                <a:latin typeface="+mn-lt"/>
                <a:ea typeface="+mj-ea"/>
                <a:cs typeface="+mj-cs"/>
              </a:rPr>
              <a:t>Financial Benefits</a:t>
            </a:r>
            <a:endParaRPr lang="en-US" sz="36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87337-BE0F-43FA-B410-28FC1855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77" y="1568533"/>
            <a:ext cx="11632622" cy="434859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Minnesota Credit Unions provided </a:t>
            </a:r>
            <a:r>
              <a:rPr lang="en-US" sz="3200" b="1" dirty="0">
                <a:solidFill>
                  <a:schemeClr val="accent2"/>
                </a:solidFill>
              </a:rPr>
              <a:t>$135 million in direct financial benefits</a:t>
            </a:r>
            <a:r>
              <a:rPr lang="en-US" sz="3200" dirty="0"/>
              <a:t> to the state’s 2.1 million members </a:t>
            </a:r>
          </a:p>
          <a:p>
            <a:endParaRPr lang="en-US" sz="3200" dirty="0"/>
          </a:p>
          <a:p>
            <a:pPr lvl="1"/>
            <a:r>
              <a:rPr lang="en-US" sz="3200" dirty="0"/>
              <a:t>Lower Loan rates = $71 million</a:t>
            </a:r>
          </a:p>
          <a:p>
            <a:pPr lvl="1"/>
            <a:r>
              <a:rPr lang="en-US" sz="3200" dirty="0"/>
              <a:t>Higher savings rates = $47 million</a:t>
            </a:r>
          </a:p>
          <a:p>
            <a:pPr lvl="1"/>
            <a:r>
              <a:rPr lang="en-US" sz="3200" dirty="0"/>
              <a:t>Fewer/lower fees = $16 million</a:t>
            </a:r>
          </a:p>
          <a:p>
            <a:pPr lvl="1"/>
            <a:endParaRPr lang="en-US" sz="2800" dirty="0"/>
          </a:p>
          <a:p>
            <a:r>
              <a:rPr lang="en-US" sz="3200" dirty="0"/>
              <a:t>These benefits are equivalent to </a:t>
            </a:r>
            <a:r>
              <a:rPr lang="en-US" sz="3200" b="1" dirty="0">
                <a:solidFill>
                  <a:schemeClr val="accent2"/>
                </a:solidFill>
              </a:rPr>
              <a:t>$67 per member </a:t>
            </a:r>
            <a:r>
              <a:rPr lang="en-US" sz="3200" dirty="0"/>
              <a:t>or </a:t>
            </a:r>
            <a:r>
              <a:rPr lang="en-US" sz="3200" b="1" dirty="0">
                <a:solidFill>
                  <a:schemeClr val="accent2"/>
                </a:solidFill>
              </a:rPr>
              <a:t>$140 per household</a:t>
            </a:r>
            <a:endParaRPr lang="en-US" sz="3200" dirty="0">
              <a:solidFill>
                <a:schemeClr val="accent2"/>
              </a:solidFill>
            </a:endParaRPr>
          </a:p>
          <a:p>
            <a:endParaRPr lang="en-US" dirty="0"/>
          </a:p>
          <a:p>
            <a:pPr marL="0" indent="0" algn="r">
              <a:buNone/>
            </a:pPr>
            <a:r>
              <a:rPr lang="en-US" sz="2000" i="1" dirty="0"/>
              <a:t>Calculated for the 12 months ending September 2022.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1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32EC-BEC8-493B-91CC-6BDD8FA6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Economic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932B6-C11F-BDCB-DAC9-A36F37E0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5" y="1278550"/>
            <a:ext cx="4944397" cy="3882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39AE7F-E751-F3E5-347C-9EF2CABAB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48" y="1487556"/>
            <a:ext cx="5060002" cy="37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2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Financial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45" y="1629493"/>
            <a:ext cx="4578235" cy="4348596"/>
          </a:xfrm>
        </p:spPr>
        <p:txBody>
          <a:bodyPr>
            <a:normAutofit/>
          </a:bodyPr>
          <a:lstStyle/>
          <a:p>
            <a:r>
              <a:rPr lang="en-US" sz="2000"/>
              <a:t>6 </a:t>
            </a:r>
            <a:r>
              <a:rPr lang="en-US" sz="2000" dirty="0"/>
              <a:t>school credit union branches in high schools provide money management and career skills for students.</a:t>
            </a:r>
          </a:p>
          <a:p>
            <a:pPr lvl="1"/>
            <a:r>
              <a:rPr lang="en-US" sz="1600" dirty="0"/>
              <a:t>Through hands-on experience, students learn about financial services and credit responsibility.</a:t>
            </a:r>
          </a:p>
          <a:p>
            <a:pPr lvl="1"/>
            <a:r>
              <a:rPr lang="en-US" sz="1600" dirty="0"/>
              <a:t>Students also provide education to their peers about importance of saving, how to budget and building credit.</a:t>
            </a:r>
          </a:p>
          <a:p>
            <a:r>
              <a:rPr lang="en-US" sz="2000" dirty="0"/>
              <a:t>100 Minnesota credit union employees have a Certified Financial Credit Union counselor designation.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D5392-537F-812B-2BB2-947C91951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805" y="2192274"/>
            <a:ext cx="6000750" cy="300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41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Ensuring Financial Well-being for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45" y="1629493"/>
            <a:ext cx="10700361" cy="4348596"/>
          </a:xfrm>
        </p:spPr>
        <p:txBody>
          <a:bodyPr>
            <a:normAutofit/>
          </a:bodyPr>
          <a:lstStyle/>
          <a:p>
            <a:r>
              <a:rPr lang="en-US" sz="2400" dirty="0"/>
              <a:t>Nearly 90% of CU members say their credit union has improved their financial well-being.</a:t>
            </a:r>
          </a:p>
          <a:p>
            <a:r>
              <a:rPr lang="en-US" sz="2400" dirty="0"/>
              <a:t>Credit union members who live in rural areas are more likely than nonmembers to say their CU makes it easy to get loans</a:t>
            </a:r>
          </a:p>
          <a:p>
            <a:r>
              <a:rPr lang="en-US" sz="2400" dirty="0"/>
              <a:t>Credit unions members are 2x more likely than non-members to say they have received personalized financial education. </a:t>
            </a:r>
          </a:p>
          <a:p>
            <a:r>
              <a:rPr lang="en-US" sz="2400" dirty="0"/>
              <a:t>NCUA data shows that 86% of credit unions provide access to financial education to their members.</a:t>
            </a:r>
          </a:p>
          <a:p>
            <a:pPr marL="0" indent="0" algn="r">
              <a:buNone/>
            </a:pPr>
            <a:r>
              <a:rPr lang="en-US" sz="2400" i="1" dirty="0"/>
              <a:t>Source: CUNA 2022 National Voter Poll</a:t>
            </a:r>
          </a:p>
        </p:txBody>
      </p:sp>
    </p:spTree>
    <p:extLst>
      <p:ext uri="{BB962C8B-B14F-4D97-AF65-F5344CB8AC3E}">
        <p14:creationId xmlns:p14="http://schemas.microsoft.com/office/powerpoint/2010/main" val="244810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BB3320-9426-4F81-8B4C-84265EF05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2033" y="1942736"/>
            <a:ext cx="3358081" cy="438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126CEC-B2BD-4B14-9DD5-98BE3B69D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3619">
            <a:off x="339634" y="379815"/>
            <a:ext cx="2991194" cy="19453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7EF489-1DFF-4813-9660-B62B64C54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22464"/>
              </p:ext>
            </p:extLst>
          </p:nvPr>
        </p:nvGraphicFramePr>
        <p:xfrm>
          <a:off x="368877" y="2743445"/>
          <a:ext cx="6213377" cy="191441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964236">
                  <a:extLst>
                    <a:ext uri="{9D8B030D-6E8A-4147-A177-3AD203B41FA5}">
                      <a16:colId xmlns:a16="http://schemas.microsoft.com/office/drawing/2014/main" val="3036088245"/>
                    </a:ext>
                  </a:extLst>
                </a:gridCol>
                <a:gridCol w="2249141">
                  <a:extLst>
                    <a:ext uri="{9D8B030D-6E8A-4147-A177-3AD203B41FA5}">
                      <a16:colId xmlns:a16="http://schemas.microsoft.com/office/drawing/2014/main" val="2050673541"/>
                    </a:ext>
                  </a:extLst>
                </a:gridCol>
              </a:tblGrid>
              <a:tr h="330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Number of Accounts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8,749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591522"/>
                  </a:ext>
                </a:extLst>
              </a:tr>
              <a:tr h="399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Total Dollars Saved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$13,128,285.73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366117"/>
                  </a:ext>
                </a:extLst>
              </a:tr>
              <a:tr h="394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Median Account Balance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$376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06042"/>
                  </a:ext>
                </a:extLst>
              </a:tr>
              <a:tr h="394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Average Account Balance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$1,501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674728"/>
                  </a:ext>
                </a:extLst>
              </a:tr>
              <a:tr h="394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Number of Credit Unions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78094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7678677-623D-446B-B9A4-E0613D79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943" y="1543350"/>
            <a:ext cx="8989558" cy="32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2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5B3BAA-6C52-4F15-A9BC-010B2D05A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1637" y="159160"/>
            <a:ext cx="6888726" cy="551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6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597" y="1605431"/>
            <a:ext cx="11632622" cy="4348596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sz="4700" dirty="0"/>
              <a:t>Minnesota Credit Union Network</a:t>
            </a:r>
          </a:p>
          <a:p>
            <a:pPr algn="ctr">
              <a:buFontTx/>
              <a:buNone/>
              <a:defRPr/>
            </a:pPr>
            <a:r>
              <a:rPr lang="en-US" dirty="0">
                <a:hlinkClick r:id="rId2"/>
              </a:rPr>
              <a:t>www.mncun.</a:t>
            </a:r>
            <a:r>
              <a:rPr lang="en-US">
                <a:hlinkClick r:id="rId2"/>
              </a:rPr>
              <a:t>org</a:t>
            </a:r>
            <a:r>
              <a:rPr lang="en-US"/>
              <a:t> </a:t>
            </a:r>
          </a:p>
          <a:p>
            <a:pPr algn="ctr">
              <a:buFontTx/>
              <a:buNone/>
              <a:defRPr/>
            </a:pPr>
            <a:endParaRPr lang="en-US" sz="1400" dirty="0"/>
          </a:p>
          <a:p>
            <a:pPr algn="ctr">
              <a:buFontTx/>
              <a:buNone/>
              <a:defRPr/>
            </a:pPr>
            <a:r>
              <a:rPr lang="en-US" dirty="0"/>
              <a:t>Ryan Smith</a:t>
            </a:r>
          </a:p>
          <a:p>
            <a:pPr algn="ctr">
              <a:buFontTx/>
              <a:buNone/>
              <a:defRPr/>
            </a:pPr>
            <a:r>
              <a:rPr lang="en-US" dirty="0"/>
              <a:t>Director of Government Affairs </a:t>
            </a:r>
          </a:p>
          <a:p>
            <a:pPr algn="ctr">
              <a:buFontTx/>
              <a:buNone/>
              <a:defRPr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rsmith@mncun.org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728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b="1" dirty="0">
                <a:latin typeface="+mn-lt"/>
              </a:rPr>
              <a:t>What is a credit union?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16923" y="1350819"/>
            <a:ext cx="11632622" cy="4823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Credit unions are not-for-profit financial cooperatives. Like at a bank, consumers can access many financial services at their community credit union, like checking and savings, credit cards, and home and auto loans. Unlike a bank, however, consumers don’t generate profit for their credit union—instead, earnings are returned to consumers through: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Higher yields on savings;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Fewer and lower fees;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Reduced loan interest rates;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Dividends back to members’ accounts; and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Lower barriers to lending</a:t>
            </a:r>
          </a:p>
        </p:txBody>
      </p:sp>
    </p:spTree>
    <p:extLst>
      <p:ext uri="{BB962C8B-B14F-4D97-AF65-F5344CB8AC3E}">
        <p14:creationId xmlns:p14="http://schemas.microsoft.com/office/powerpoint/2010/main" val="3307153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83A7-58F9-413B-B13E-0929DE79B59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Who can belong to a credit union?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A03668-2712-4C1E-9A89-1C123D351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618713"/>
              </p:ext>
            </p:extLst>
          </p:nvPr>
        </p:nvGraphicFramePr>
        <p:xfrm>
          <a:off x="437989" y="1703851"/>
          <a:ext cx="11272565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89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C6FE-398A-486B-97E7-1B08D876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History of Credit Unions</a:t>
            </a:r>
          </a:p>
        </p:txBody>
      </p:sp>
      <p:graphicFrame>
        <p:nvGraphicFramePr>
          <p:cNvPr id="15" name="Text Placeholder 2">
            <a:extLst>
              <a:ext uri="{FF2B5EF4-FFF2-40B4-BE49-F238E27FC236}">
                <a16:creationId xmlns:a16="http://schemas.microsoft.com/office/drawing/2014/main" id="{C38AD5FF-0EF4-4762-BEEB-6AAA29366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160961"/>
              </p:ext>
            </p:extLst>
          </p:nvPr>
        </p:nvGraphicFramePr>
        <p:xfrm>
          <a:off x="906308" y="1002724"/>
          <a:ext cx="10804247" cy="50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46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b="1" dirty="0"/>
              <a:t>Federal vs. State Chartered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D52087D-04CC-47DD-B563-04C5E6DE8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123404"/>
              </p:ext>
            </p:extLst>
          </p:nvPr>
        </p:nvGraphicFramePr>
        <p:xfrm>
          <a:off x="317500" y="1350963"/>
          <a:ext cx="11631613" cy="434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66634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altLang="en-US" b="1" dirty="0"/>
              <a:t>National Credit Union Administration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en-US" sz="2000" dirty="0"/>
              <a:t>The NCUA is an independent federal agency with the primary mission to ensure the safety and soundness of credit unions.</a:t>
            </a:r>
          </a:p>
          <a:p>
            <a:r>
              <a:rPr lang="en-US" altLang="en-US" sz="2000" dirty="0"/>
              <a:t>Administrator of the National Credit Union Share Insurance Fund (NCUSIF).</a:t>
            </a:r>
          </a:p>
          <a:p>
            <a:r>
              <a:rPr lang="en-US" altLang="en-US" sz="2000" dirty="0"/>
              <a:t>All Minnesota credit unions are federally insured and backed by the full faith and credit of the United States Government.</a:t>
            </a:r>
          </a:p>
          <a:p>
            <a:r>
              <a:rPr lang="en-US" altLang="en-US" sz="2000" dirty="0"/>
              <a:t>Members’ shares are insured up to a minimum of $250,000.</a:t>
            </a:r>
          </a:p>
          <a:p>
            <a:endParaRPr lang="en-US" altLang="en-US" sz="1500" dirty="0"/>
          </a:p>
          <a:p>
            <a:pPr>
              <a:buFontTx/>
              <a:buNone/>
            </a:pPr>
            <a:endParaRPr lang="en-US" alt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440" y="3525117"/>
            <a:ext cx="5059120" cy="236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5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C6FE-398A-486B-97E7-1B08D876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Examinations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4F3CD02-4BD0-43C3-A561-2A002EF50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943560"/>
              </p:ext>
            </p:extLst>
          </p:nvPr>
        </p:nvGraphicFramePr>
        <p:xfrm>
          <a:off x="317500" y="1350963"/>
          <a:ext cx="11631613" cy="434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35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FB90E8-C2C9-4FC3-96A6-A88F8542D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03557"/>
              </p:ext>
            </p:extLst>
          </p:nvPr>
        </p:nvGraphicFramePr>
        <p:xfrm>
          <a:off x="826572" y="3207774"/>
          <a:ext cx="10538853" cy="1495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9326">
                  <a:extLst>
                    <a:ext uri="{9D8B030D-6E8A-4147-A177-3AD203B41FA5}">
                      <a16:colId xmlns:a16="http://schemas.microsoft.com/office/drawing/2014/main" val="81723833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211869422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6836482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95400425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2803769136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11717295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51930728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26521137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22299464"/>
                    </a:ext>
                  </a:extLst>
                </a:gridCol>
                <a:gridCol w="270902">
                  <a:extLst>
                    <a:ext uri="{9D8B030D-6E8A-4147-A177-3AD203B41FA5}">
                      <a16:colId xmlns:a16="http://schemas.microsoft.com/office/drawing/2014/main" val="2534859887"/>
                    </a:ext>
                  </a:extLst>
                </a:gridCol>
              </a:tblGrid>
              <a:tr h="1495264">
                <a:tc>
                  <a:txBody>
                    <a:bodyPr/>
                    <a:lstStyle/>
                    <a:p>
                      <a:pPr lvl="0" algn="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  88        </a:t>
                      </a:r>
                    </a:p>
                    <a:p>
                      <a:pPr lvl="0" algn="r"/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credit unions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280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399</a:t>
                      </a:r>
                    </a:p>
                    <a:p>
                      <a:pPr lvl="0" algn="r"/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branches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2.1 M</a:t>
                      </a:r>
                    </a:p>
                    <a:p>
                      <a:pPr lvl="0" algn="r"/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members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5,707</a:t>
                      </a:r>
                    </a:p>
                    <a:p>
                      <a:pPr lvl="0" algn="r"/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employees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37B</a:t>
                      </a:r>
                    </a:p>
                    <a:p>
                      <a:pPr lvl="0" algn="r"/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assets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6309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5F701E9-5F3B-400E-AF55-CAF2A609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Minnesota Credit Unions</a:t>
            </a:r>
          </a:p>
        </p:txBody>
      </p:sp>
    </p:spTree>
    <p:extLst>
      <p:ext uri="{BB962C8B-B14F-4D97-AF65-F5344CB8AC3E}">
        <p14:creationId xmlns:p14="http://schemas.microsoft.com/office/powerpoint/2010/main" val="425260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5EE5-A89C-4436-9420-7414E91B491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MN Credit Unions by Asset Size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486436-91E1-442E-A096-49D3A6A79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465649"/>
              </p:ext>
            </p:extLst>
          </p:nvPr>
        </p:nvGraphicFramePr>
        <p:xfrm>
          <a:off x="2705650" y="1002724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03604"/>
      </p:ext>
    </p:extLst>
  </p:cSld>
  <p:clrMapOvr>
    <a:masterClrMapping/>
  </p:clrMapOvr>
</p:sld>
</file>

<file path=ppt/theme/theme1.xml><?xml version="1.0" encoding="utf-8"?>
<a:theme xmlns:a="http://schemas.openxmlformats.org/drawingml/2006/main" name="Advocat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voc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dvoc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EFAE3E6DF6794BAE13D50D2B5A9FFC" ma:contentTypeVersion="16" ma:contentTypeDescription="Create a new document." ma:contentTypeScope="" ma:versionID="51b02ac233f32f582ab6aca015c15990">
  <xsd:schema xmlns:xsd="http://www.w3.org/2001/XMLSchema" xmlns:xs="http://www.w3.org/2001/XMLSchema" xmlns:p="http://schemas.microsoft.com/office/2006/metadata/properties" xmlns:ns2="91576f76-c948-4e78-9d67-400008443521" xmlns:ns3="b3bbd7c3-2de9-4015-a22f-febef1bab44a" targetNamespace="http://schemas.microsoft.com/office/2006/metadata/properties" ma:root="true" ma:fieldsID="41b2b15912b84ce89a932ffd79a91834" ns2:_="" ns3:_="">
    <xsd:import namespace="91576f76-c948-4e78-9d67-400008443521"/>
    <xsd:import namespace="b3bbd7c3-2de9-4015-a22f-febef1bab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76f76-c948-4e78-9d67-400008443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ce3975-23b3-42c1-817a-7a66c88c11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bd7c3-2de9-4015-a22f-febef1bab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db880a-7e65-48c6-8e8d-350f2b44cd9c}" ma:internalName="TaxCatchAll" ma:showField="CatchAllData" ma:web="b3bbd7c3-2de9-4015-a22f-febef1bab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576f76-c948-4e78-9d67-400008443521">
      <Terms xmlns="http://schemas.microsoft.com/office/infopath/2007/PartnerControls"/>
    </lcf76f155ced4ddcb4097134ff3c332f>
    <TaxCatchAll xmlns="b3bbd7c3-2de9-4015-a22f-febef1bab4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84E282-99B3-4F34-88DF-81DD88ECD0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576f76-c948-4e78-9d67-400008443521"/>
    <ds:schemaRef ds:uri="b3bbd7c3-2de9-4015-a22f-febef1bab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A73AD4-4915-4D94-9BA8-26A144EC0ED5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91576f76-c948-4e78-9d67-400008443521"/>
    <ds:schemaRef ds:uri="http://schemas.microsoft.com/office/2006/metadata/properties"/>
    <ds:schemaRef ds:uri="http://schemas.microsoft.com/office/infopath/2007/PartnerControls"/>
    <ds:schemaRef ds:uri="b3bbd7c3-2de9-4015-a22f-febef1bab44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139264-A63F-40DA-9323-593D62ACC0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900</Words>
  <Application>Microsoft Office PowerPoint</Application>
  <PresentationFormat>Widescreen</PresentationFormat>
  <Paragraphs>129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Advocate 2</vt:lpstr>
      <vt:lpstr>Advocate</vt:lpstr>
      <vt:lpstr>1_Advocate</vt:lpstr>
      <vt:lpstr>Blank</vt:lpstr>
      <vt:lpstr>PowerPoint Presentation</vt:lpstr>
      <vt:lpstr>What is a credit union?</vt:lpstr>
      <vt:lpstr>Who can belong to a credit union?</vt:lpstr>
      <vt:lpstr>History of Credit Unions</vt:lpstr>
      <vt:lpstr>Federal vs. State Chartered</vt:lpstr>
      <vt:lpstr>National Credit Union Administration </vt:lpstr>
      <vt:lpstr>Examinations</vt:lpstr>
      <vt:lpstr>Minnesota Credit Unions</vt:lpstr>
      <vt:lpstr>MN Credit Unions by Asset Size</vt:lpstr>
      <vt:lpstr>Financial Benefits</vt:lpstr>
      <vt:lpstr>Economic Performance</vt:lpstr>
      <vt:lpstr>Financial Education</vt:lpstr>
      <vt:lpstr>Ensuring Financial Well-being for All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Molnau</dc:creator>
  <cp:lastModifiedBy>Ryan Smith</cp:lastModifiedBy>
  <cp:revision>19</cp:revision>
  <dcterms:created xsi:type="dcterms:W3CDTF">2021-01-13T20:52:39Z</dcterms:created>
  <dcterms:modified xsi:type="dcterms:W3CDTF">2023-01-17T20:28:14Z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0x0101003BEFAE3E6DF6794BAE13D50D2B5A9FFC</vt:lpwstr>
  </property>
  <property fmtid="{D5CDD505-2E9C-101B-9397-08002B2CF9AE}" pid="3" name="MediaServiceImageTags">
    <vt:lpwstr/>
  </property>
</Properties>
</file>