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14" r:id="rId1"/>
  </p:sldMasterIdLst>
  <p:notesMasterIdLst>
    <p:notesMasterId r:id="rId27"/>
  </p:notesMasterIdLst>
  <p:handoutMasterIdLst>
    <p:handoutMasterId r:id="rId28"/>
  </p:handoutMasterIdLst>
  <p:sldIdLst>
    <p:sldId id="261" r:id="rId2"/>
    <p:sldId id="264" r:id="rId3"/>
    <p:sldId id="268" r:id="rId4"/>
    <p:sldId id="265" r:id="rId5"/>
    <p:sldId id="266" r:id="rId6"/>
    <p:sldId id="267" r:id="rId7"/>
    <p:sldId id="269" r:id="rId8"/>
    <p:sldId id="270" r:id="rId9"/>
    <p:sldId id="271" r:id="rId10"/>
    <p:sldId id="272" r:id="rId11"/>
    <p:sldId id="273" r:id="rId12"/>
    <p:sldId id="274" r:id="rId13"/>
    <p:sldId id="275" r:id="rId14"/>
    <p:sldId id="278" r:id="rId15"/>
    <p:sldId id="276" r:id="rId16"/>
    <p:sldId id="277" r:id="rId17"/>
    <p:sldId id="279" r:id="rId18"/>
    <p:sldId id="281" r:id="rId19"/>
    <p:sldId id="286" r:id="rId20"/>
    <p:sldId id="280" r:id="rId21"/>
    <p:sldId id="282" r:id="rId22"/>
    <p:sldId id="283" r:id="rId23"/>
    <p:sldId id="284" r:id="rId24"/>
    <p:sldId id="285" r:id="rId25"/>
    <p:sldId id="262"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6" userDrawn="1">
          <p15:clr>
            <a:srgbClr val="A4A3A4"/>
          </p15:clr>
        </p15:guide>
        <p15:guide id="2" pos="4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 Burress" initials="MB" lastIdx="1" clrIdx="0">
    <p:extLst>
      <p:ext uri="{19B8F6BF-5375-455C-9EA6-DF929625EA0E}">
        <p15:presenceInfo xmlns:p15="http://schemas.microsoft.com/office/powerpoint/2012/main" userId="Matt Burres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37"/>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9514" autoAdjust="0"/>
  </p:normalViewPr>
  <p:slideViewPr>
    <p:cSldViewPr snapToGrid="0">
      <p:cViewPr varScale="1">
        <p:scale>
          <a:sx n="52" d="100"/>
          <a:sy n="52" d="100"/>
        </p:scale>
        <p:origin x="60" y="172"/>
      </p:cViewPr>
      <p:guideLst>
        <p:guide orient="horz" pos="2256"/>
        <p:guide pos="48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DBCCBA70-3F83-465E-B59D-ED03B82D9015}" type="datetimeFigureOut">
              <a:rPr lang="en-US" smtClean="0"/>
              <a:t>2/20/2022</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391D99A-BD42-463C-A0C5-B9D0E5F7CB2C}" type="slidenum">
              <a:rPr lang="en-US" smtClean="0"/>
              <a:t>‹#›</a:t>
            </a:fld>
            <a:endParaRPr lang="en-US" dirty="0"/>
          </a:p>
        </p:txBody>
      </p:sp>
    </p:spTree>
    <p:extLst>
      <p:ext uri="{BB962C8B-B14F-4D97-AF65-F5344CB8AC3E}">
        <p14:creationId xmlns:p14="http://schemas.microsoft.com/office/powerpoint/2010/main" val="25239081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96A98E9-F36E-4E18-9FE7-02D5B0496584}" type="datetimeFigureOut">
              <a:rPr lang="en-US" smtClean="0"/>
              <a:t>2/20/2022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4"/>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28CC597-7A63-4374-9F19-88E2984D874A}" type="slidenum">
              <a:rPr lang="en-US" smtClean="0"/>
              <a:t>‹#›</a:t>
            </a:fld>
            <a:endParaRPr lang="en-US" dirty="0"/>
          </a:p>
        </p:txBody>
      </p:sp>
    </p:spTree>
    <p:extLst>
      <p:ext uri="{BB962C8B-B14F-4D97-AF65-F5344CB8AC3E}">
        <p14:creationId xmlns:p14="http://schemas.microsoft.com/office/powerpoint/2010/main" val="200000205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8CC597-7A63-4374-9F19-88E2984D874A}" type="slidenum">
              <a:rPr lang="en-US" smtClean="0"/>
              <a:t>1</a:t>
            </a:fld>
            <a:endParaRPr lang="en-US" dirty="0"/>
          </a:p>
        </p:txBody>
      </p:sp>
    </p:spTree>
    <p:extLst>
      <p:ext uri="{BB962C8B-B14F-4D97-AF65-F5344CB8AC3E}">
        <p14:creationId xmlns:p14="http://schemas.microsoft.com/office/powerpoint/2010/main" val="2329155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28CC597-7A63-4374-9F19-88E2984D874A}" type="slidenum">
              <a:rPr lang="en-US" smtClean="0"/>
              <a:t>2</a:t>
            </a:fld>
            <a:endParaRPr lang="en-US" dirty="0"/>
          </a:p>
        </p:txBody>
      </p:sp>
    </p:spTree>
    <p:extLst>
      <p:ext uri="{BB962C8B-B14F-4D97-AF65-F5344CB8AC3E}">
        <p14:creationId xmlns:p14="http://schemas.microsoft.com/office/powerpoint/2010/main" val="24547842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8CC597-7A63-4374-9F19-88E2984D874A}" type="slidenum">
              <a:rPr lang="en-US" smtClean="0"/>
              <a:t>25</a:t>
            </a:fld>
            <a:endParaRPr lang="en-US" dirty="0"/>
          </a:p>
        </p:txBody>
      </p:sp>
    </p:spTree>
    <p:extLst>
      <p:ext uri="{BB962C8B-B14F-4D97-AF65-F5344CB8AC3E}">
        <p14:creationId xmlns:p14="http://schemas.microsoft.com/office/powerpoint/2010/main" val="3844746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93" y="286604"/>
            <a:ext cx="10908007" cy="3502971"/>
          </a:xfrm>
        </p:spPr>
        <p:txBody>
          <a:bodyPr/>
          <a:lstStyle>
            <a:lvl1pPr marL="0">
              <a:defRPr sz="7200" baseline="0"/>
            </a:lvl1pPr>
          </a:lstStyle>
          <a:p>
            <a:r>
              <a:rPr lang="en-US" dirty="0" smtClean="0"/>
              <a:t>Presentation Title</a:t>
            </a:r>
            <a:endParaRPr lang="en-US" dirty="0"/>
          </a:p>
        </p:txBody>
      </p:sp>
      <p:sp>
        <p:nvSpPr>
          <p:cNvPr id="3" name="Content Placeholder 2"/>
          <p:cNvSpPr>
            <a:spLocks noGrp="1"/>
          </p:cNvSpPr>
          <p:nvPr>
            <p:ph idx="1" hasCustomPrompt="1"/>
          </p:nvPr>
        </p:nvSpPr>
        <p:spPr>
          <a:xfrm>
            <a:off x="674393" y="4091234"/>
            <a:ext cx="10908007" cy="867266"/>
          </a:xfrm>
          <a:prstGeom prst="rect">
            <a:avLst/>
          </a:prstGeom>
        </p:spPr>
        <p:txBody>
          <a:bodyPr>
            <a:normAutofit/>
          </a:bodyPr>
          <a:lstStyle>
            <a:lvl1pPr>
              <a:spcBef>
                <a:spcPts val="300"/>
              </a:spcBef>
              <a:spcAft>
                <a:spcPts val="300"/>
              </a:spcAft>
              <a:buNone/>
              <a:defRPr sz="2000" cap="small" baseline="0">
                <a:solidFill>
                  <a:schemeClr val="tx2"/>
                </a:solidFill>
                <a:latin typeface="+mj-lt"/>
              </a:defRPr>
            </a:lvl1pPr>
            <a:lvl4pPr>
              <a:defRPr/>
            </a:lvl4pPr>
            <a:lvl5pPr>
              <a:defRPr/>
            </a:lvl5pPr>
          </a:lstStyle>
          <a:p>
            <a:pPr lvl="0"/>
            <a:r>
              <a:rPr lang="en-US" dirty="0" smtClean="0"/>
              <a:t>Analyst Text</a:t>
            </a:r>
            <a:endParaRPr lang="en-US" dirty="0"/>
          </a:p>
        </p:txBody>
      </p:sp>
      <p:sp>
        <p:nvSpPr>
          <p:cNvPr id="6" name="Footer Placeholder 4"/>
          <p:cNvSpPr>
            <a:spLocks noGrp="1"/>
          </p:cNvSpPr>
          <p:nvPr>
            <p:ph type="ftr" sz="quarter" idx="3"/>
          </p:nvPr>
        </p:nvSpPr>
        <p:spPr>
          <a:xfrm>
            <a:off x="674393" y="6402161"/>
            <a:ext cx="5147566" cy="365125"/>
          </a:xfrm>
          <a:prstGeom prst="rect">
            <a:avLst/>
          </a:prstGeom>
        </p:spPr>
        <p:txBody>
          <a:bodyPr/>
          <a:lstStyle>
            <a:lvl1pPr>
              <a:defRPr sz="1200" cap="all" baseline="0">
                <a:solidFill>
                  <a:schemeClr val="tx1"/>
                </a:solidFill>
              </a:defRPr>
            </a:lvl1pPr>
          </a:lstStyle>
          <a:p>
            <a:r>
              <a:rPr lang="en-US" smtClean="0"/>
              <a:t>The fourth amendment and search warrants | Minnesota House Research Department</a:t>
            </a:r>
            <a:endParaRPr lang="en-US" dirty="0"/>
          </a:p>
        </p:txBody>
      </p:sp>
      <p:sp>
        <p:nvSpPr>
          <p:cNvPr id="7" name="Slide Number Placeholder 5"/>
          <p:cNvSpPr>
            <a:spLocks noGrp="1"/>
          </p:cNvSpPr>
          <p:nvPr>
            <p:ph type="sldNum" sz="quarter" idx="4"/>
          </p:nvPr>
        </p:nvSpPr>
        <p:spPr>
          <a:xfrm>
            <a:off x="11067068" y="6402161"/>
            <a:ext cx="51533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cxnSp>
        <p:nvCxnSpPr>
          <p:cNvPr id="8" name="Straight Connector 7"/>
          <p:cNvCxnSpPr/>
          <p:nvPr userDrawn="1"/>
        </p:nvCxnSpPr>
        <p:spPr>
          <a:xfrm flipV="1">
            <a:off x="674393" y="3892385"/>
            <a:ext cx="10908007" cy="2599"/>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0" hasCustomPrompt="1"/>
          </p:nvPr>
        </p:nvSpPr>
        <p:spPr>
          <a:xfrm>
            <a:off x="674688" y="5338644"/>
            <a:ext cx="10907712" cy="827205"/>
          </a:xfrm>
        </p:spPr>
        <p:txBody>
          <a:bodyPr/>
          <a:lstStyle>
            <a:lvl1pPr>
              <a:spcBef>
                <a:spcPts val="0"/>
              </a:spcBef>
              <a:defRPr sz="1600" baseline="0">
                <a:solidFill>
                  <a:schemeClr val="tx2"/>
                </a:solidFill>
                <a:latin typeface="+mj-lt"/>
              </a:defRPr>
            </a:lvl1pPr>
          </a:lstStyle>
          <a:p>
            <a:pPr lvl="0"/>
            <a:r>
              <a:rPr lang="en-US" dirty="0" smtClean="0"/>
              <a:t>Presentation entity &amp; date</a:t>
            </a:r>
          </a:p>
        </p:txBody>
      </p:sp>
    </p:spTree>
    <p:extLst>
      <p:ext uri="{BB962C8B-B14F-4D97-AF65-F5344CB8AC3E}">
        <p14:creationId xmlns:p14="http://schemas.microsoft.com/office/powerpoint/2010/main" val="296123574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marL="0">
              <a:defRPr baseline="0"/>
            </a:lvl1pPr>
          </a:lstStyle>
          <a:p>
            <a:r>
              <a:rPr lang="en-US" dirty="0" smtClean="0"/>
              <a:t>Slide Title</a:t>
            </a:r>
            <a:endParaRPr lang="en-US" dirty="0"/>
          </a:p>
        </p:txBody>
      </p:sp>
      <p:sp>
        <p:nvSpPr>
          <p:cNvPr id="3" name="Content Placeholder 2"/>
          <p:cNvSpPr>
            <a:spLocks noGrp="1"/>
          </p:cNvSpPr>
          <p:nvPr>
            <p:ph idx="1" hasCustomPrompt="1"/>
          </p:nvPr>
        </p:nvSpPr>
        <p:spPr>
          <a:xfrm>
            <a:off x="674393" y="1362610"/>
            <a:ext cx="10908007" cy="4802520"/>
          </a:xfrm>
          <a:prstGeom prst="rect">
            <a:avLst/>
          </a:prstGeom>
        </p:spPr>
        <p:txBody>
          <a:bodyPr/>
          <a:lstStyle>
            <a:lvl1pPr>
              <a:defRPr baseline="0"/>
            </a:lvl1pPr>
            <a:lvl2pPr>
              <a:defRPr/>
            </a:lvl2pPr>
            <a:lvl3pPr>
              <a:defRPr/>
            </a:lvl3pPr>
            <a:lvl4pPr>
              <a:defRPr/>
            </a:lvl4pPr>
            <a:lvl5pPr>
              <a:defRPr/>
            </a:lvl5pPr>
          </a:lstStyle>
          <a:p>
            <a:pPr lvl="0"/>
            <a:r>
              <a:rPr lang="en-US" dirty="0" smtClean="0"/>
              <a:t>Content Top/Title</a:t>
            </a:r>
          </a:p>
          <a:p>
            <a:pPr lvl="1"/>
            <a:r>
              <a:rPr lang="en-US" dirty="0" smtClean="0"/>
              <a:t>First level bullet</a:t>
            </a:r>
          </a:p>
          <a:p>
            <a:pPr lvl="2"/>
            <a:r>
              <a:rPr lang="en-US" dirty="0" smtClean="0"/>
              <a:t>Second level</a:t>
            </a:r>
          </a:p>
          <a:p>
            <a:pPr lvl="3"/>
            <a:r>
              <a:rPr lang="en-US" dirty="0" smtClean="0"/>
              <a:t>Third level</a:t>
            </a:r>
          </a:p>
          <a:p>
            <a:pPr lvl="4"/>
            <a:r>
              <a:rPr lang="en-US" dirty="0" smtClean="0"/>
              <a:t>Fourth level</a:t>
            </a:r>
            <a:endParaRPr lang="en-US" dirty="0"/>
          </a:p>
        </p:txBody>
      </p:sp>
      <p:sp>
        <p:nvSpPr>
          <p:cNvPr id="6" name="Footer Placeholder 4"/>
          <p:cNvSpPr>
            <a:spLocks noGrp="1"/>
          </p:cNvSpPr>
          <p:nvPr>
            <p:ph type="ftr" sz="quarter" idx="3"/>
          </p:nvPr>
        </p:nvSpPr>
        <p:spPr>
          <a:xfrm>
            <a:off x="674393" y="6402161"/>
            <a:ext cx="5147566" cy="365125"/>
          </a:xfrm>
          <a:prstGeom prst="rect">
            <a:avLst/>
          </a:prstGeom>
        </p:spPr>
        <p:txBody>
          <a:bodyPr/>
          <a:lstStyle>
            <a:lvl1pPr>
              <a:defRPr sz="1200" cap="all" baseline="0">
                <a:solidFill>
                  <a:schemeClr val="tx1"/>
                </a:solidFill>
              </a:defRPr>
            </a:lvl1pPr>
          </a:lstStyle>
          <a:p>
            <a:r>
              <a:rPr lang="en-US" smtClean="0"/>
              <a:t>The fourth amendment and search warrants | Minnesota House Research Department</a:t>
            </a:r>
            <a:endParaRPr lang="en-US" dirty="0"/>
          </a:p>
        </p:txBody>
      </p:sp>
      <p:sp>
        <p:nvSpPr>
          <p:cNvPr id="7" name="Slide Number Placeholder 5"/>
          <p:cNvSpPr>
            <a:spLocks noGrp="1"/>
          </p:cNvSpPr>
          <p:nvPr>
            <p:ph type="sldNum" sz="quarter" idx="4"/>
          </p:nvPr>
        </p:nvSpPr>
        <p:spPr>
          <a:xfrm>
            <a:off x="11067068" y="6402161"/>
            <a:ext cx="51533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cxnSp>
        <p:nvCxnSpPr>
          <p:cNvPr id="8" name="Straight Connector 7"/>
          <p:cNvCxnSpPr/>
          <p:nvPr userDrawn="1"/>
        </p:nvCxnSpPr>
        <p:spPr>
          <a:xfrm flipV="1">
            <a:off x="674393" y="1270556"/>
            <a:ext cx="10908007" cy="2599"/>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234557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ndard Spli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marL="0">
              <a:defRPr baseline="0"/>
            </a:lvl1pPr>
          </a:lstStyle>
          <a:p>
            <a:r>
              <a:rPr lang="en-US" dirty="0" smtClean="0"/>
              <a:t>Slide Title</a:t>
            </a:r>
            <a:endParaRPr lang="en-US" dirty="0"/>
          </a:p>
        </p:txBody>
      </p:sp>
      <p:sp>
        <p:nvSpPr>
          <p:cNvPr id="3" name="Content Placeholder 2"/>
          <p:cNvSpPr>
            <a:spLocks noGrp="1"/>
          </p:cNvSpPr>
          <p:nvPr>
            <p:ph idx="1" hasCustomPrompt="1"/>
          </p:nvPr>
        </p:nvSpPr>
        <p:spPr>
          <a:xfrm>
            <a:off x="674393" y="1362610"/>
            <a:ext cx="5311628" cy="4802520"/>
          </a:xfrm>
          <a:prstGeom prst="rect">
            <a:avLst/>
          </a:prstGeom>
        </p:spPr>
        <p:txBody>
          <a:bodyPr/>
          <a:lstStyle>
            <a:lvl1pPr>
              <a:defRPr baseline="0"/>
            </a:lvl1pPr>
            <a:lvl2pPr>
              <a:defRPr/>
            </a:lvl2pPr>
            <a:lvl3pPr>
              <a:defRPr/>
            </a:lvl3pPr>
            <a:lvl4pPr>
              <a:defRPr/>
            </a:lvl4pPr>
            <a:lvl5pPr>
              <a:defRPr/>
            </a:lvl5pPr>
          </a:lstStyle>
          <a:p>
            <a:pPr lvl="0"/>
            <a:r>
              <a:rPr lang="en-US" dirty="0" smtClean="0"/>
              <a:t>Content Top/Title - Left</a:t>
            </a:r>
          </a:p>
          <a:p>
            <a:pPr lvl="1"/>
            <a:r>
              <a:rPr lang="en-US" dirty="0" smtClean="0"/>
              <a:t>First level bullet</a:t>
            </a:r>
          </a:p>
          <a:p>
            <a:pPr lvl="2"/>
            <a:r>
              <a:rPr lang="en-US" dirty="0" smtClean="0"/>
              <a:t>Second level</a:t>
            </a:r>
          </a:p>
          <a:p>
            <a:pPr lvl="3"/>
            <a:r>
              <a:rPr lang="en-US" dirty="0" smtClean="0"/>
              <a:t>Third level</a:t>
            </a:r>
          </a:p>
          <a:p>
            <a:pPr lvl="4"/>
            <a:r>
              <a:rPr lang="en-US" dirty="0" smtClean="0"/>
              <a:t>Fourth level</a:t>
            </a:r>
            <a:endParaRPr lang="en-US" dirty="0"/>
          </a:p>
        </p:txBody>
      </p:sp>
      <p:sp>
        <p:nvSpPr>
          <p:cNvPr id="6" name="Footer Placeholder 4"/>
          <p:cNvSpPr>
            <a:spLocks noGrp="1"/>
          </p:cNvSpPr>
          <p:nvPr>
            <p:ph type="ftr" sz="quarter" idx="3"/>
          </p:nvPr>
        </p:nvSpPr>
        <p:spPr>
          <a:xfrm>
            <a:off x="674393" y="6402161"/>
            <a:ext cx="5147566" cy="365125"/>
          </a:xfrm>
          <a:prstGeom prst="rect">
            <a:avLst/>
          </a:prstGeom>
        </p:spPr>
        <p:txBody>
          <a:bodyPr/>
          <a:lstStyle>
            <a:lvl1pPr>
              <a:defRPr sz="1200" cap="all" baseline="0">
                <a:solidFill>
                  <a:schemeClr val="tx1"/>
                </a:solidFill>
              </a:defRPr>
            </a:lvl1pPr>
          </a:lstStyle>
          <a:p>
            <a:r>
              <a:rPr lang="en-US" smtClean="0"/>
              <a:t>The fourth amendment and search warrants | Minnesota House Research Department</a:t>
            </a:r>
            <a:endParaRPr lang="en-US" dirty="0"/>
          </a:p>
        </p:txBody>
      </p:sp>
      <p:sp>
        <p:nvSpPr>
          <p:cNvPr id="7" name="Slide Number Placeholder 5"/>
          <p:cNvSpPr>
            <a:spLocks noGrp="1"/>
          </p:cNvSpPr>
          <p:nvPr>
            <p:ph type="sldNum" sz="quarter" idx="4"/>
          </p:nvPr>
        </p:nvSpPr>
        <p:spPr>
          <a:xfrm>
            <a:off x="11067068" y="6402161"/>
            <a:ext cx="51533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cxnSp>
        <p:nvCxnSpPr>
          <p:cNvPr id="8" name="Straight Connector 7"/>
          <p:cNvCxnSpPr/>
          <p:nvPr userDrawn="1"/>
        </p:nvCxnSpPr>
        <p:spPr>
          <a:xfrm flipV="1">
            <a:off x="674393" y="1270556"/>
            <a:ext cx="10908007" cy="2599"/>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4"/>
          <p:cNvSpPr>
            <a:spLocks noGrp="1"/>
          </p:cNvSpPr>
          <p:nvPr>
            <p:ph sz="quarter" idx="10" hasCustomPrompt="1"/>
          </p:nvPr>
        </p:nvSpPr>
        <p:spPr>
          <a:xfrm>
            <a:off x="6202837" y="1362075"/>
            <a:ext cx="5379563" cy="4803775"/>
          </a:xfrm>
        </p:spPr>
        <p:txBody>
          <a:bodyPr/>
          <a:lstStyle>
            <a:lvl1pPr>
              <a:defRPr baseline="0"/>
            </a:lvl1pPr>
            <a:lvl2pPr>
              <a:defRPr/>
            </a:lvl2pPr>
            <a:lvl3pPr>
              <a:defRPr/>
            </a:lvl3pPr>
            <a:lvl4pPr>
              <a:defRPr/>
            </a:lvl4pPr>
            <a:lvl5pPr>
              <a:defRPr/>
            </a:lvl5pPr>
          </a:lstStyle>
          <a:p>
            <a:pPr lvl="0"/>
            <a:r>
              <a:rPr lang="en-US" dirty="0" smtClean="0"/>
              <a:t>Content Top/Title - Right</a:t>
            </a:r>
          </a:p>
          <a:p>
            <a:pPr lvl="1"/>
            <a:r>
              <a:rPr lang="en-US" dirty="0" smtClean="0"/>
              <a:t>First level bullet</a:t>
            </a:r>
          </a:p>
          <a:p>
            <a:pPr lvl="2"/>
            <a:r>
              <a:rPr lang="en-US" dirty="0" smtClean="0"/>
              <a:t>Second level</a:t>
            </a:r>
          </a:p>
          <a:p>
            <a:pPr lvl="3"/>
            <a:r>
              <a:rPr lang="en-US" dirty="0" smtClean="0"/>
              <a:t>Third level</a:t>
            </a:r>
          </a:p>
          <a:p>
            <a:pPr lvl="4"/>
            <a:r>
              <a:rPr lang="en-US" dirty="0" smtClean="0"/>
              <a:t>Fourth level</a:t>
            </a:r>
            <a:endParaRPr lang="en-US" dirty="0"/>
          </a:p>
        </p:txBody>
      </p:sp>
    </p:spTree>
    <p:extLst>
      <p:ext uri="{BB962C8B-B14F-4D97-AF65-F5344CB8AC3E}">
        <p14:creationId xmlns:p14="http://schemas.microsoft.com/office/powerpoint/2010/main" val="331174011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74393" y="286604"/>
            <a:ext cx="10908007" cy="5878526"/>
          </a:xfrm>
          <a:prstGeom prst="rect">
            <a:avLst/>
          </a:prstGeom>
        </p:spPr>
        <p:txBody>
          <a:bodyPr/>
          <a:lstStyle>
            <a:lvl1pPr>
              <a:defRPr baseline="0"/>
            </a:lvl1pPr>
            <a:lvl2pPr>
              <a:defRPr/>
            </a:lvl2pPr>
            <a:lvl3pPr>
              <a:defRPr/>
            </a:lvl3pPr>
            <a:lvl4pPr>
              <a:defRPr/>
            </a:lvl4pPr>
            <a:lvl5pPr>
              <a:defRPr/>
            </a:lvl5pPr>
          </a:lstStyle>
          <a:p>
            <a:pPr lvl="0"/>
            <a:r>
              <a:rPr lang="en-US" dirty="0" smtClean="0"/>
              <a:t>Content Top/Title</a:t>
            </a:r>
          </a:p>
          <a:p>
            <a:pPr lvl="1"/>
            <a:r>
              <a:rPr lang="en-US" dirty="0" smtClean="0"/>
              <a:t>First level bullet</a:t>
            </a:r>
          </a:p>
          <a:p>
            <a:pPr lvl="2"/>
            <a:r>
              <a:rPr lang="en-US" dirty="0" smtClean="0"/>
              <a:t>Second level</a:t>
            </a:r>
          </a:p>
          <a:p>
            <a:pPr lvl="3"/>
            <a:r>
              <a:rPr lang="en-US" dirty="0" smtClean="0"/>
              <a:t>Third level</a:t>
            </a:r>
          </a:p>
          <a:p>
            <a:pPr lvl="4"/>
            <a:r>
              <a:rPr lang="en-US" dirty="0" smtClean="0"/>
              <a:t>Fourth level</a:t>
            </a:r>
            <a:endParaRPr lang="en-US" dirty="0"/>
          </a:p>
        </p:txBody>
      </p:sp>
      <p:sp>
        <p:nvSpPr>
          <p:cNvPr id="6" name="Footer Placeholder 4"/>
          <p:cNvSpPr>
            <a:spLocks noGrp="1"/>
          </p:cNvSpPr>
          <p:nvPr>
            <p:ph type="ftr" sz="quarter" idx="3"/>
          </p:nvPr>
        </p:nvSpPr>
        <p:spPr>
          <a:xfrm>
            <a:off x="674393" y="6402161"/>
            <a:ext cx="5147566" cy="365125"/>
          </a:xfrm>
          <a:prstGeom prst="rect">
            <a:avLst/>
          </a:prstGeom>
        </p:spPr>
        <p:txBody>
          <a:bodyPr/>
          <a:lstStyle>
            <a:lvl1pPr>
              <a:defRPr sz="1200" cap="all" baseline="0">
                <a:solidFill>
                  <a:schemeClr val="tx1"/>
                </a:solidFill>
              </a:defRPr>
            </a:lvl1pPr>
          </a:lstStyle>
          <a:p>
            <a:r>
              <a:rPr lang="en-US" smtClean="0"/>
              <a:t>The fourth amendment and search warrants | Minnesota House Research Department</a:t>
            </a:r>
            <a:endParaRPr lang="en-US" dirty="0"/>
          </a:p>
        </p:txBody>
      </p:sp>
      <p:sp>
        <p:nvSpPr>
          <p:cNvPr id="7" name="Slide Number Placeholder 5"/>
          <p:cNvSpPr>
            <a:spLocks noGrp="1"/>
          </p:cNvSpPr>
          <p:nvPr>
            <p:ph type="sldNum" sz="quarter" idx="4"/>
          </p:nvPr>
        </p:nvSpPr>
        <p:spPr>
          <a:xfrm>
            <a:off x="11067068" y="6402161"/>
            <a:ext cx="51533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spTree>
    <p:extLst>
      <p:ext uri="{BB962C8B-B14F-4D97-AF65-F5344CB8AC3E}">
        <p14:creationId xmlns:p14="http://schemas.microsoft.com/office/powerpoint/2010/main" val="234334566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74393" y="5890437"/>
            <a:ext cx="10908007" cy="274692"/>
          </a:xfrm>
          <a:prstGeom prst="rect">
            <a:avLst/>
          </a:prstGeom>
        </p:spPr>
        <p:txBody>
          <a:bodyPr>
            <a:normAutofit/>
          </a:bodyPr>
          <a:lstStyle>
            <a:lvl1pPr algn="r">
              <a:defRPr sz="1400" baseline="0"/>
            </a:lvl1pPr>
            <a:lvl2pPr>
              <a:defRPr/>
            </a:lvl2pPr>
            <a:lvl3pPr>
              <a:defRPr/>
            </a:lvl3pPr>
            <a:lvl4pPr>
              <a:defRPr/>
            </a:lvl4pPr>
            <a:lvl5pPr>
              <a:defRPr/>
            </a:lvl5pPr>
          </a:lstStyle>
          <a:p>
            <a:pPr lvl="0"/>
            <a:r>
              <a:rPr lang="en-US" dirty="0" smtClean="0"/>
              <a:t>Attribution</a:t>
            </a:r>
          </a:p>
        </p:txBody>
      </p:sp>
      <p:sp>
        <p:nvSpPr>
          <p:cNvPr id="6" name="Footer Placeholder 4"/>
          <p:cNvSpPr>
            <a:spLocks noGrp="1"/>
          </p:cNvSpPr>
          <p:nvPr>
            <p:ph type="ftr" sz="quarter" idx="3"/>
          </p:nvPr>
        </p:nvSpPr>
        <p:spPr>
          <a:xfrm>
            <a:off x="674393" y="6402161"/>
            <a:ext cx="5147566" cy="365125"/>
          </a:xfrm>
          <a:prstGeom prst="rect">
            <a:avLst/>
          </a:prstGeom>
        </p:spPr>
        <p:txBody>
          <a:bodyPr/>
          <a:lstStyle>
            <a:lvl1pPr>
              <a:defRPr sz="1200" cap="all" baseline="0">
                <a:solidFill>
                  <a:schemeClr val="tx1"/>
                </a:solidFill>
              </a:defRPr>
            </a:lvl1pPr>
          </a:lstStyle>
          <a:p>
            <a:r>
              <a:rPr lang="en-US" smtClean="0"/>
              <a:t>The fourth amendment and search warrants | Minnesota House Research Department</a:t>
            </a:r>
            <a:endParaRPr lang="en-US" dirty="0"/>
          </a:p>
        </p:txBody>
      </p:sp>
      <p:sp>
        <p:nvSpPr>
          <p:cNvPr id="7" name="Slide Number Placeholder 5"/>
          <p:cNvSpPr>
            <a:spLocks noGrp="1"/>
          </p:cNvSpPr>
          <p:nvPr>
            <p:ph type="sldNum" sz="quarter" idx="4"/>
          </p:nvPr>
        </p:nvSpPr>
        <p:spPr>
          <a:xfrm>
            <a:off x="11067068" y="6402161"/>
            <a:ext cx="51533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sp>
        <p:nvSpPr>
          <p:cNvPr id="4" name="Picture Placeholder 3"/>
          <p:cNvSpPr>
            <a:spLocks noGrp="1"/>
          </p:cNvSpPr>
          <p:nvPr>
            <p:ph type="pic" sz="quarter" idx="10" hasCustomPrompt="1"/>
          </p:nvPr>
        </p:nvSpPr>
        <p:spPr>
          <a:xfrm>
            <a:off x="674393" y="202019"/>
            <a:ext cx="10908007" cy="5571460"/>
          </a:xfrm>
        </p:spPr>
        <p:txBody>
          <a:bodyPr/>
          <a:lstStyle>
            <a:lvl1pPr>
              <a:defRPr/>
            </a:lvl1pPr>
          </a:lstStyle>
          <a:p>
            <a:r>
              <a:rPr lang="en-US" dirty="0" smtClean="0"/>
              <a:t>Image</a:t>
            </a:r>
            <a:endParaRPr lang="en-US" dirty="0"/>
          </a:p>
        </p:txBody>
      </p:sp>
    </p:spTree>
    <p:extLst>
      <p:ext uri="{BB962C8B-B14F-4D97-AF65-F5344CB8AC3E}">
        <p14:creationId xmlns:p14="http://schemas.microsoft.com/office/powerpoint/2010/main" val="46995299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674394" y="6404666"/>
            <a:ext cx="5147566" cy="365125"/>
          </a:xfrm>
          <a:prstGeom prst="rect">
            <a:avLst/>
          </a:prstGeom>
        </p:spPr>
        <p:txBody>
          <a:bodyPr/>
          <a:lstStyle>
            <a:lvl1pPr>
              <a:defRPr sz="1200" cap="all" baseline="0">
                <a:solidFill>
                  <a:schemeClr val="tx1"/>
                </a:solidFill>
              </a:defRPr>
            </a:lvl1pPr>
          </a:lstStyle>
          <a:p>
            <a:r>
              <a:rPr lang="en-US" smtClean="0"/>
              <a:t>The fourth amendment and search warrants | Minnesota House Research Department</a:t>
            </a:r>
            <a:endParaRPr lang="en-US" dirty="0"/>
          </a:p>
        </p:txBody>
      </p:sp>
      <p:sp>
        <p:nvSpPr>
          <p:cNvPr id="7" name="Slide Number Placeholder 5"/>
          <p:cNvSpPr>
            <a:spLocks noGrp="1"/>
          </p:cNvSpPr>
          <p:nvPr>
            <p:ph type="sldNum" sz="quarter" idx="4"/>
          </p:nvPr>
        </p:nvSpPr>
        <p:spPr>
          <a:xfrm>
            <a:off x="11095348" y="6402161"/>
            <a:ext cx="487052" cy="365125"/>
          </a:xfrm>
          <a:prstGeom prst="rect">
            <a:avLst/>
          </a:prstGeom>
        </p:spPr>
        <p:txBody>
          <a:bodyPr/>
          <a:lstStyle>
            <a:lvl1pPr>
              <a:defRPr sz="1400">
                <a:solidFill>
                  <a:schemeClr val="tx1"/>
                </a:solidFill>
              </a:defRPr>
            </a:lvl1pPr>
          </a:lstStyle>
          <a:p>
            <a:fld id="{3202423E-7DDE-4D97-8661-882E4CB4F972}" type="slidenum">
              <a:rPr lang="en-US" smtClean="0"/>
              <a:pPr/>
              <a:t>‹#›</a:t>
            </a:fld>
            <a:endParaRPr lang="en-US" dirty="0"/>
          </a:p>
        </p:txBody>
      </p:sp>
      <p:pic>
        <p:nvPicPr>
          <p:cNvPr id="8" name="[AddByline] Small HRD Logo" descr="Minnesota House Research Department logo" title="Minnesota House Research Department logo"/>
          <p:cNvPicPr/>
          <p:nvPr userDrawn="1"/>
        </p:nvPicPr>
        <p:blipFill>
          <a:blip r:embed="rId2" cstate="print">
            <a:extLst>
              <a:ext uri="{28A0092B-C50C-407E-A947-70E740481C1C}">
                <a14:useLocalDpi xmlns:a14="http://schemas.microsoft.com/office/drawing/2010/main" val="0"/>
              </a:ext>
            </a:extLst>
          </a:blip>
          <a:stretch>
            <a:fillRect/>
          </a:stretch>
        </p:blipFill>
        <p:spPr>
          <a:xfrm>
            <a:off x="1097281" y="4454194"/>
            <a:ext cx="2040622" cy="646331"/>
          </a:xfrm>
          <a:prstGeom prst="rect">
            <a:avLst/>
          </a:prstGeom>
        </p:spPr>
      </p:pic>
      <p:sp>
        <p:nvSpPr>
          <p:cNvPr id="9" name="TextBox 8"/>
          <p:cNvSpPr txBox="1"/>
          <p:nvPr userDrawn="1"/>
        </p:nvSpPr>
        <p:spPr>
          <a:xfrm>
            <a:off x="3289956" y="4533707"/>
            <a:ext cx="7462676" cy="646331"/>
          </a:xfrm>
          <a:prstGeom prst="rect">
            <a:avLst/>
          </a:prstGeom>
          <a:noFill/>
        </p:spPr>
        <p:txBody>
          <a:bodyPr wrap="square" rtlCol="0">
            <a:spAutoFit/>
          </a:bodyPr>
          <a:lstStyle/>
          <a:p>
            <a:r>
              <a:rPr lang="en-US" sz="1800" kern="1200" dirty="0" smtClean="0">
                <a:solidFill>
                  <a:schemeClr val="tx1"/>
                </a:solidFill>
                <a:effectLst/>
                <a:latin typeface="+mn-lt"/>
                <a:ea typeface="+mn-ea"/>
                <a:cs typeface="+mn-cs"/>
              </a:rPr>
              <a:t>Minnesota House Research Department provides nonpartisan legislative, legal, and information services to the Minnesota House of Representatives. </a:t>
            </a:r>
          </a:p>
        </p:txBody>
      </p:sp>
      <p:sp>
        <p:nvSpPr>
          <p:cNvPr id="10" name="TextBox 9"/>
          <p:cNvSpPr txBox="1"/>
          <p:nvPr userDrawn="1"/>
        </p:nvSpPr>
        <p:spPr>
          <a:xfrm>
            <a:off x="1097280" y="5380522"/>
            <a:ext cx="9708543"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kern="1200" dirty="0" smtClean="0">
                <a:solidFill>
                  <a:schemeClr val="tx1"/>
                </a:solidFill>
                <a:effectLst/>
                <a:latin typeface="+mn-lt"/>
                <a:ea typeface="+mn-ea"/>
                <a:cs typeface="+mn-cs"/>
              </a:rPr>
              <a:t>www.house.mn/hrd | 651-296-6753 | State Office Building | St. Paul, MN 55155</a:t>
            </a:r>
          </a:p>
        </p:txBody>
      </p:sp>
      <p:cxnSp>
        <p:nvCxnSpPr>
          <p:cNvPr id="11" name="Straight Connector 10"/>
          <p:cNvCxnSpPr/>
          <p:nvPr userDrawn="1"/>
        </p:nvCxnSpPr>
        <p:spPr>
          <a:xfrm flipV="1">
            <a:off x="674393" y="1271016"/>
            <a:ext cx="10908007" cy="2599"/>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674393" y="283464"/>
            <a:ext cx="3407413" cy="896112"/>
          </a:xfrm>
          <a:prstGeom prst="rect">
            <a:avLst/>
          </a:prstGeom>
          <a:noFill/>
        </p:spPr>
        <p:txBody>
          <a:bodyPr wrap="square" rtlCol="0" anchor="b">
            <a:noAutofit/>
          </a:bodyPr>
          <a:lstStyle/>
          <a:p>
            <a:r>
              <a:rPr lang="en-US" sz="4800" dirty="0" smtClean="0">
                <a:latin typeface="+mj-lt"/>
              </a:rPr>
              <a:t>Questions?</a:t>
            </a:r>
            <a:endParaRPr lang="en-US" sz="4800" dirty="0">
              <a:latin typeface="+mj-lt"/>
            </a:endParaRPr>
          </a:p>
        </p:txBody>
      </p:sp>
    </p:spTree>
    <p:extLst>
      <p:ext uri="{BB962C8B-B14F-4D97-AF65-F5344CB8AC3E}">
        <p14:creationId xmlns:p14="http://schemas.microsoft.com/office/powerpoint/2010/main" val="128770073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380740"/>
            <a:ext cx="12192000" cy="486686"/>
          </a:xfrm>
          <a:prstGeom prst="rect">
            <a:avLst/>
          </a:prstGeom>
          <a:solidFill>
            <a:srgbClr val="006637">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74393" y="286605"/>
            <a:ext cx="10908007" cy="894496"/>
          </a:xfrm>
          <a:prstGeom prst="rect">
            <a:avLst/>
          </a:prstGeom>
        </p:spPr>
        <p:txBody>
          <a:bodyPr vert="horz" lIns="91440" tIns="45720" rIns="91440" bIns="45720" rtlCol="0" anchor="b">
            <a:normAutofit/>
          </a:bodyPr>
          <a:lstStyle/>
          <a:p>
            <a:r>
              <a:rPr lang="en-US" dirty="0" smtClean="0"/>
              <a:t>Master Title Style</a:t>
            </a:r>
            <a:endParaRPr lang="en-US" dirty="0"/>
          </a:p>
        </p:txBody>
      </p:sp>
      <p:sp>
        <p:nvSpPr>
          <p:cNvPr id="12" name="Footer Placeholder 11"/>
          <p:cNvSpPr>
            <a:spLocks noGrp="1"/>
          </p:cNvSpPr>
          <p:nvPr>
            <p:ph type="ftr" sz="quarter" idx="3"/>
          </p:nvPr>
        </p:nvSpPr>
        <p:spPr>
          <a:xfrm>
            <a:off x="674394" y="6438508"/>
            <a:ext cx="6188320" cy="282968"/>
          </a:xfrm>
          <a:prstGeom prst="rect">
            <a:avLst/>
          </a:prstGeom>
        </p:spPr>
        <p:txBody>
          <a:bodyPr vert="horz" lIns="91440" tIns="45720" rIns="91440" bIns="45720" rtlCol="0" anchor="ctr"/>
          <a:lstStyle>
            <a:lvl1pPr algn="l">
              <a:defRPr sz="1200" cap="all" baseline="0">
                <a:solidFill>
                  <a:schemeClr val="tx1"/>
                </a:solidFill>
              </a:defRPr>
            </a:lvl1pPr>
          </a:lstStyle>
          <a:p>
            <a:r>
              <a:rPr lang="en-US" smtClean="0"/>
              <a:t>The fourth amendment and search warrants | Minnesota House Research Department</a:t>
            </a:r>
            <a:endParaRPr lang="en-US" dirty="0"/>
          </a:p>
        </p:txBody>
      </p:sp>
      <p:sp>
        <p:nvSpPr>
          <p:cNvPr id="13" name="Slide Number Placeholder 12"/>
          <p:cNvSpPr>
            <a:spLocks noGrp="1"/>
          </p:cNvSpPr>
          <p:nvPr>
            <p:ph type="sldNum" sz="quarter" idx="4"/>
          </p:nvPr>
        </p:nvSpPr>
        <p:spPr>
          <a:xfrm>
            <a:off x="10982227" y="6438508"/>
            <a:ext cx="600173" cy="321726"/>
          </a:xfrm>
          <a:prstGeom prst="rect">
            <a:avLst/>
          </a:prstGeom>
        </p:spPr>
        <p:txBody>
          <a:bodyPr vert="horz" lIns="91440" tIns="45720" rIns="91440" bIns="45720" rtlCol="0" anchor="ctr"/>
          <a:lstStyle>
            <a:lvl1pPr algn="r">
              <a:defRPr sz="1200" b="1">
                <a:solidFill>
                  <a:schemeClr val="tx1"/>
                </a:solidFill>
              </a:defRPr>
            </a:lvl1pPr>
          </a:lstStyle>
          <a:p>
            <a:fld id="{0B01E7A9-7D57-4C92-AC7F-54A244D4DA87}" type="slidenum">
              <a:rPr lang="en-US" smtClean="0"/>
              <a:pPr/>
              <a:t>‹#›</a:t>
            </a:fld>
            <a:endParaRPr lang="en-US" dirty="0"/>
          </a:p>
        </p:txBody>
      </p:sp>
      <p:sp>
        <p:nvSpPr>
          <p:cNvPr id="14" name="Text Placeholder 13"/>
          <p:cNvSpPr>
            <a:spLocks noGrp="1"/>
          </p:cNvSpPr>
          <p:nvPr>
            <p:ph type="body" idx="1"/>
          </p:nvPr>
        </p:nvSpPr>
        <p:spPr>
          <a:xfrm>
            <a:off x="674393" y="1381125"/>
            <a:ext cx="10908007" cy="4795838"/>
          </a:xfrm>
          <a:prstGeom prst="rect">
            <a:avLst/>
          </a:prstGeom>
        </p:spPr>
        <p:txBody>
          <a:bodyPr vert="horz" lIns="91440" tIns="45720" rIns="91440" bIns="45720" rtlCol="0">
            <a:normAutofit/>
          </a:bodyPr>
          <a:lstStyle/>
          <a:p>
            <a:pPr lvl="0"/>
            <a:r>
              <a:rPr lang="en-US" dirty="0" smtClean="0"/>
              <a:t>Content Top / Title</a:t>
            </a:r>
          </a:p>
          <a:p>
            <a:pPr lvl="1"/>
            <a:r>
              <a:rPr lang="en-US" dirty="0" smtClean="0"/>
              <a:t>First level bullet</a:t>
            </a:r>
          </a:p>
          <a:p>
            <a:pPr lvl="2"/>
            <a:r>
              <a:rPr lang="en-US" dirty="0" smtClean="0"/>
              <a:t>Second level</a:t>
            </a:r>
          </a:p>
          <a:p>
            <a:pPr lvl="3"/>
            <a:r>
              <a:rPr lang="en-US" dirty="0" smtClean="0"/>
              <a:t>Third level</a:t>
            </a:r>
          </a:p>
          <a:p>
            <a:pPr lvl="4"/>
            <a:r>
              <a:rPr lang="en-US" dirty="0" smtClean="0"/>
              <a:t>Fourth level</a:t>
            </a:r>
          </a:p>
        </p:txBody>
      </p:sp>
    </p:spTree>
    <p:extLst>
      <p:ext uri="{BB962C8B-B14F-4D97-AF65-F5344CB8AC3E}">
        <p14:creationId xmlns:p14="http://schemas.microsoft.com/office/powerpoint/2010/main" val="385302820"/>
      </p:ext>
    </p:extLst>
  </p:cSld>
  <p:clrMap bg1="lt1" tx1="dk1" bg2="lt2" tx2="dk2" accent1="accent1" accent2="accent2" accent3="accent3" accent4="accent4" accent5="accent5" accent6="accent6" hlink="hlink" folHlink="folHlink"/>
  <p:sldLayoutIdLst>
    <p:sldLayoutId id="2147483830" r:id="rId1"/>
    <p:sldLayoutId id="2147483816" r:id="rId2"/>
    <p:sldLayoutId id="2147483833" r:id="rId3"/>
    <p:sldLayoutId id="2147483831" r:id="rId4"/>
    <p:sldLayoutId id="2147483832" r:id="rId5"/>
    <p:sldLayoutId id="2147483829" r:id="rId6"/>
  </p:sldLayoutIdLst>
  <p:timing>
    <p:tnLst>
      <p:par>
        <p:cTn id="1" dur="indefinite" restart="never" nodeType="tmRoot"/>
      </p:par>
    </p:tnLst>
  </p:timing>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00000"/>
        </a:lnSpc>
        <a:spcBef>
          <a:spcPts val="600"/>
        </a:spcBef>
        <a:spcAft>
          <a:spcPts val="600"/>
        </a:spcAft>
        <a:buClr>
          <a:schemeClr val="accent1"/>
        </a:buClr>
        <a:buSzPct val="100000"/>
        <a:buFont typeface="Calibri" panose="020F0502020204030204" pitchFamily="34" charset="0"/>
        <a:buNone/>
        <a:defRPr sz="3200" kern="1200">
          <a:solidFill>
            <a:schemeClr val="tx1">
              <a:lumMod val="75000"/>
              <a:lumOff val="25000"/>
            </a:schemeClr>
          </a:solidFill>
          <a:latin typeface="+mn-lt"/>
          <a:ea typeface="+mn-ea"/>
          <a:cs typeface="+mn-cs"/>
        </a:defRPr>
      </a:lvl1pPr>
      <a:lvl2pPr marL="914400" indent="-320040" algn="l" defTabSz="914400" rtl="0" eaLnBrk="1" latinLnBrk="0" hangingPunct="1">
        <a:lnSpc>
          <a:spcPct val="100000"/>
        </a:lnSpc>
        <a:spcBef>
          <a:spcPts val="400"/>
        </a:spcBef>
        <a:spcAft>
          <a:spcPts val="400"/>
        </a:spcAft>
        <a:buClr>
          <a:schemeClr val="accent1"/>
        </a:buClr>
        <a:buFont typeface="Wingdings" panose="05000000000000000000" pitchFamily="2" charset="2"/>
        <a:buChar char="§"/>
        <a:defRPr sz="2800" kern="1200">
          <a:solidFill>
            <a:schemeClr val="tx1">
              <a:lumMod val="75000"/>
              <a:lumOff val="25000"/>
            </a:schemeClr>
          </a:solidFill>
          <a:latin typeface="+mn-lt"/>
          <a:ea typeface="+mn-ea"/>
          <a:cs typeface="+mn-cs"/>
        </a:defRPr>
      </a:lvl2pPr>
      <a:lvl3pPr marL="1371600" indent="-274320" algn="l" defTabSz="914400" rtl="0" eaLnBrk="1" latinLnBrk="0" hangingPunct="1">
        <a:lnSpc>
          <a:spcPct val="100000"/>
        </a:lnSpc>
        <a:spcBef>
          <a:spcPts val="100"/>
        </a:spcBef>
        <a:spcAft>
          <a:spcPts val="100"/>
        </a:spcAft>
        <a:buClr>
          <a:schemeClr val="accent1"/>
        </a:buClr>
        <a:buFont typeface="Wingdings" panose="05000000000000000000" pitchFamily="2" charset="2"/>
        <a:buChar char="§"/>
        <a:defRPr sz="2400" kern="1200">
          <a:solidFill>
            <a:schemeClr val="tx1">
              <a:lumMod val="75000"/>
              <a:lumOff val="25000"/>
            </a:schemeClr>
          </a:solidFill>
          <a:latin typeface="+mn-lt"/>
          <a:ea typeface="+mn-ea"/>
          <a:cs typeface="+mn-cs"/>
        </a:defRPr>
      </a:lvl3pPr>
      <a:lvl4pPr marL="1828800" indent="-274320" algn="l" defTabSz="914400" rtl="0" eaLnBrk="1" latinLnBrk="0" hangingPunct="1">
        <a:lnSpc>
          <a:spcPct val="100000"/>
        </a:lnSpc>
        <a:spcBef>
          <a:spcPts val="100"/>
        </a:spcBef>
        <a:spcAft>
          <a:spcPts val="100"/>
        </a:spcAft>
        <a:buClr>
          <a:schemeClr val="accent1"/>
        </a:buClr>
        <a:buFont typeface="Arial" panose="020B0604020202020204" pitchFamily="34" charset="0"/>
        <a:buChar char="•"/>
        <a:defRPr sz="2200" kern="1200">
          <a:solidFill>
            <a:schemeClr val="tx1">
              <a:lumMod val="75000"/>
              <a:lumOff val="25000"/>
            </a:schemeClr>
          </a:solidFill>
          <a:latin typeface="+mn-lt"/>
          <a:ea typeface="+mn-ea"/>
          <a:cs typeface="+mn-cs"/>
        </a:defRPr>
      </a:lvl4pPr>
      <a:lvl5pPr marL="2286000" indent="-274320" algn="l" defTabSz="914400" rtl="0" eaLnBrk="1" latinLnBrk="0" hangingPunct="1">
        <a:lnSpc>
          <a:spcPct val="100000"/>
        </a:lnSpc>
        <a:spcBef>
          <a:spcPts val="100"/>
        </a:spcBef>
        <a:spcAft>
          <a:spcPts val="100"/>
        </a:spcAft>
        <a:buClr>
          <a:schemeClr val="accent1"/>
        </a:buClr>
        <a:buFont typeface="Arial" panose="020B0604020202020204" pitchFamily="34" charset="0"/>
        <a:buChar char="•"/>
        <a:defRPr sz="1800" kern="1200" baseline="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Fourth Amendment and Search Warrants</a:t>
            </a:r>
            <a:endParaRPr lang="en-US" dirty="0"/>
          </a:p>
        </p:txBody>
      </p:sp>
      <p:sp>
        <p:nvSpPr>
          <p:cNvPr id="3" name="Subtitle 2"/>
          <p:cNvSpPr>
            <a:spLocks noGrp="1"/>
          </p:cNvSpPr>
          <p:nvPr>
            <p:ph idx="1"/>
          </p:nvPr>
        </p:nvSpPr>
        <p:spPr/>
        <p:txBody>
          <a:bodyPr/>
          <a:lstStyle/>
          <a:p>
            <a:r>
              <a:rPr lang="en-US" dirty="0" smtClean="0"/>
              <a:t>Ben Johnson (ben.Johnson@house.mn)</a:t>
            </a:r>
          </a:p>
          <a:p>
            <a:r>
              <a:rPr lang="en-US" dirty="0" smtClean="0"/>
              <a:t>Legislative Analyst, Minnesota House Research Department</a:t>
            </a:r>
          </a:p>
        </p:txBody>
      </p:sp>
      <p:sp>
        <p:nvSpPr>
          <p:cNvPr id="6" name="Text Placeholder 5"/>
          <p:cNvSpPr>
            <a:spLocks noGrp="1"/>
          </p:cNvSpPr>
          <p:nvPr>
            <p:ph type="body" sz="quarter" idx="10"/>
          </p:nvPr>
        </p:nvSpPr>
        <p:spPr/>
        <p:txBody>
          <a:bodyPr/>
          <a:lstStyle/>
          <a:p>
            <a:r>
              <a:rPr lang="en-US" dirty="0" smtClean="0"/>
              <a:t>Presentation to Judiciary Finance and Civil Law Committee</a:t>
            </a:r>
          </a:p>
          <a:p>
            <a:r>
              <a:rPr lang="en-US" dirty="0" smtClean="0"/>
              <a:t>February 22, 2022</a:t>
            </a:r>
            <a:endParaRPr lang="en-US" dirty="0"/>
          </a:p>
        </p:txBody>
      </p:sp>
    </p:spTree>
    <p:extLst>
      <p:ext uri="{BB962C8B-B14F-4D97-AF65-F5344CB8AC3E}">
        <p14:creationId xmlns:p14="http://schemas.microsoft.com/office/powerpoint/2010/main" val="1641388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Warrant Application</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Warrant applications are usually made in writing. (Minn. Rules Crim. Pro., Rule 37)</a:t>
            </a:r>
          </a:p>
          <a:p>
            <a:pPr marL="457200" indent="-457200">
              <a:buFont typeface="Arial" panose="020B0604020202020204" pitchFamily="34" charset="0"/>
              <a:buChar char="•"/>
            </a:pPr>
            <a:r>
              <a:rPr lang="en-US" dirty="0" smtClean="0"/>
              <a:t>They can be made by oral testimony in some circumstances. (Minn. Rules Crim. Pro., Rule 36)</a:t>
            </a:r>
          </a:p>
          <a:p>
            <a:pPr marL="457200" indent="-457200">
              <a:buFont typeface="Arial" panose="020B0604020202020204" pitchFamily="34" charset="0"/>
              <a:buChar char="•"/>
            </a:pPr>
            <a:r>
              <a:rPr lang="en-US" dirty="0" smtClean="0"/>
              <a:t>In either situation, the information must be given under oath.</a:t>
            </a:r>
          </a:p>
          <a:p>
            <a:pPr marL="457200" indent="-457200">
              <a:buFont typeface="Arial" panose="020B0604020202020204" pitchFamily="34" charset="0"/>
              <a:buChar char="•"/>
            </a:pPr>
            <a:endParaRPr lang="en-US" dirty="0"/>
          </a:p>
        </p:txBody>
      </p:sp>
      <p:sp>
        <p:nvSpPr>
          <p:cNvPr id="4" name="Footer Placeholder 3"/>
          <p:cNvSpPr>
            <a:spLocks noGrp="1"/>
          </p:cNvSpPr>
          <p:nvPr>
            <p:ph type="ftr" sz="quarter" idx="3"/>
          </p:nvPr>
        </p:nvSpPr>
        <p:spPr>
          <a:xfrm>
            <a:off x="674392" y="6402161"/>
            <a:ext cx="6472365"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10</a:t>
            </a:fld>
            <a:endParaRPr lang="en-US" dirty="0"/>
          </a:p>
        </p:txBody>
      </p:sp>
    </p:spTree>
    <p:extLst>
      <p:ext uri="{BB962C8B-B14F-4D97-AF65-F5344CB8AC3E}">
        <p14:creationId xmlns:p14="http://schemas.microsoft.com/office/powerpoint/2010/main" val="4010350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Contents</a:t>
            </a:r>
            <a:endParaRPr lang="en-US" dirty="0"/>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dirty="0" smtClean="0"/>
              <a:t>Items sought must be connected to criminal activity. (</a:t>
            </a:r>
            <a:r>
              <a:rPr lang="en-US" dirty="0"/>
              <a:t>Minn. Stat. </a:t>
            </a:r>
            <a:r>
              <a:rPr lang="en-US" dirty="0" smtClean="0"/>
              <a:t>§ 626.07)</a:t>
            </a:r>
          </a:p>
          <a:p>
            <a:pPr marL="457200" indent="-457200">
              <a:buFont typeface="Arial" panose="020B0604020202020204" pitchFamily="34" charset="0"/>
              <a:buChar char="•"/>
            </a:pPr>
            <a:r>
              <a:rPr lang="en-US" dirty="0" smtClean="0"/>
              <a:t>The application must identify the person involved in the search, the items sought, and the place to be searched. (</a:t>
            </a:r>
            <a:r>
              <a:rPr lang="en-US" dirty="0"/>
              <a:t>Minn. Stat. </a:t>
            </a:r>
            <a:r>
              <a:rPr lang="en-US" dirty="0" smtClean="0"/>
              <a:t>§ 626.08)</a:t>
            </a:r>
          </a:p>
          <a:p>
            <a:pPr marL="457200" indent="-457200">
              <a:buFont typeface="Arial" panose="020B0604020202020204" pitchFamily="34" charset="0"/>
              <a:buChar char="•"/>
            </a:pPr>
            <a:r>
              <a:rPr lang="en-US" dirty="0" smtClean="0"/>
              <a:t>The application must include sufficient facts to establish probable cause that there is a connection to criminal activity and that the area searched contains the identified items.</a:t>
            </a:r>
          </a:p>
        </p:txBody>
      </p:sp>
      <p:sp>
        <p:nvSpPr>
          <p:cNvPr id="4" name="Footer Placeholder 3"/>
          <p:cNvSpPr>
            <a:spLocks noGrp="1"/>
          </p:cNvSpPr>
          <p:nvPr>
            <p:ph type="ftr" sz="quarter" idx="3"/>
          </p:nvPr>
        </p:nvSpPr>
        <p:spPr>
          <a:xfrm>
            <a:off x="674392" y="6402161"/>
            <a:ext cx="6520491"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11</a:t>
            </a:fld>
            <a:endParaRPr lang="en-US" dirty="0"/>
          </a:p>
        </p:txBody>
      </p:sp>
    </p:spTree>
    <p:extLst>
      <p:ext uri="{BB962C8B-B14F-4D97-AF65-F5344CB8AC3E}">
        <p14:creationId xmlns:p14="http://schemas.microsoft.com/office/powerpoint/2010/main" val="13319644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Contents – cont.</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The facts necessary to establish probable cause must be in the application.</a:t>
            </a:r>
          </a:p>
          <a:p>
            <a:pPr marL="1828800" lvl="2" indent="-457200">
              <a:buFont typeface="Courier New" panose="02070309020205020404" pitchFamily="49" charset="0"/>
              <a:buChar char="o"/>
            </a:pPr>
            <a:r>
              <a:rPr lang="en-US" dirty="0" smtClean="0"/>
              <a:t>This is the “four corners doctrine” which holds that a warrant must be based on the facts and reasonable inferences from the facts contained within the four corners of the application and cannot rely on other information.</a:t>
            </a:r>
          </a:p>
          <a:p>
            <a:pPr marL="457200" indent="-457200">
              <a:buFont typeface="Arial" panose="020B0604020202020204" pitchFamily="34" charset="0"/>
              <a:buChar char="•"/>
            </a:pPr>
            <a:r>
              <a:rPr lang="en-US" dirty="0"/>
              <a:t>An application cannot contain only standard, boilerplate language.</a:t>
            </a:r>
          </a:p>
          <a:p>
            <a:pPr marL="457200" indent="-457200">
              <a:buFont typeface="Arial" panose="020B0604020202020204" pitchFamily="34" charset="0"/>
              <a:buChar char="•"/>
            </a:pPr>
            <a:endParaRPr lang="en-US" dirty="0"/>
          </a:p>
        </p:txBody>
      </p:sp>
      <p:sp>
        <p:nvSpPr>
          <p:cNvPr id="4" name="Footer Placeholder 3"/>
          <p:cNvSpPr>
            <a:spLocks noGrp="1"/>
          </p:cNvSpPr>
          <p:nvPr>
            <p:ph type="ftr" sz="quarter" idx="3"/>
          </p:nvPr>
        </p:nvSpPr>
        <p:spPr>
          <a:xfrm>
            <a:off x="674393" y="6402161"/>
            <a:ext cx="6833312"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12</a:t>
            </a:fld>
            <a:endParaRPr lang="en-US" dirty="0"/>
          </a:p>
        </p:txBody>
      </p:sp>
    </p:spTree>
    <p:extLst>
      <p:ext uri="{BB962C8B-B14F-4D97-AF65-F5344CB8AC3E}">
        <p14:creationId xmlns:p14="http://schemas.microsoft.com/office/powerpoint/2010/main" val="15332775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Issuance of a Warrant</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Only a judge may issue a search warrant. (</a:t>
            </a:r>
            <a:r>
              <a:rPr lang="en-US" dirty="0"/>
              <a:t>Minn. Rules Crim. Pro., </a:t>
            </a:r>
            <a:r>
              <a:rPr lang="en-US" dirty="0" smtClean="0"/>
              <a:t>Rules 36 and 37)</a:t>
            </a:r>
          </a:p>
          <a:p>
            <a:pPr marL="457200" indent="-457200">
              <a:buFont typeface="Arial" panose="020B0604020202020204" pitchFamily="34" charset="0"/>
              <a:buChar char="•"/>
            </a:pPr>
            <a:r>
              <a:rPr lang="en-US" dirty="0" smtClean="0"/>
              <a:t>A judge can only issue a search warrant if there is probable cause to support the warrant.</a:t>
            </a:r>
          </a:p>
          <a:p>
            <a:pPr marL="457200" indent="-457200">
              <a:buFont typeface="Arial" panose="020B0604020202020204" pitchFamily="34" charset="0"/>
              <a:buChar char="•"/>
            </a:pPr>
            <a:r>
              <a:rPr lang="en-US" dirty="0" smtClean="0"/>
              <a:t>A judge can limit a warrant if there is probable cause for some portion of the application and not for others.</a:t>
            </a:r>
          </a:p>
          <a:p>
            <a:pPr marL="457200" indent="-457200">
              <a:buFont typeface="Arial" panose="020B0604020202020204" pitchFamily="34" charset="0"/>
              <a:buChar char="•"/>
            </a:pPr>
            <a:r>
              <a:rPr lang="en-US" dirty="0" smtClean="0"/>
              <a:t>A warrant’s details depend on the specific scenario.</a:t>
            </a:r>
          </a:p>
          <a:p>
            <a:pPr marL="457200" indent="-457200">
              <a:buFont typeface="Arial" panose="020B0604020202020204" pitchFamily="34" charset="0"/>
              <a:buChar char="•"/>
            </a:pPr>
            <a:endParaRPr lang="en-US" dirty="0"/>
          </a:p>
        </p:txBody>
      </p:sp>
      <p:sp>
        <p:nvSpPr>
          <p:cNvPr id="4" name="Footer Placeholder 3"/>
          <p:cNvSpPr>
            <a:spLocks noGrp="1"/>
          </p:cNvSpPr>
          <p:nvPr>
            <p:ph type="ftr" sz="quarter" idx="3"/>
          </p:nvPr>
        </p:nvSpPr>
        <p:spPr>
          <a:xfrm>
            <a:off x="674393" y="6402161"/>
            <a:ext cx="6508460"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13</a:t>
            </a:fld>
            <a:endParaRPr lang="en-US" dirty="0"/>
          </a:p>
        </p:txBody>
      </p:sp>
    </p:spTree>
    <p:extLst>
      <p:ext uri="{BB962C8B-B14F-4D97-AF65-F5344CB8AC3E}">
        <p14:creationId xmlns:p14="http://schemas.microsoft.com/office/powerpoint/2010/main" val="16673403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Determining Probable Cause</a:t>
            </a:r>
            <a:endParaRPr lang="en-US" dirty="0"/>
          </a:p>
        </p:txBody>
      </p:sp>
      <p:sp>
        <p:nvSpPr>
          <p:cNvPr id="3" name="Content Placeholder 2"/>
          <p:cNvSpPr>
            <a:spLocks noGrp="1"/>
          </p:cNvSpPr>
          <p:nvPr>
            <p:ph idx="1"/>
          </p:nvPr>
        </p:nvSpPr>
        <p:spPr/>
        <p:txBody>
          <a:bodyPr/>
          <a:lstStyle/>
          <a:p>
            <a:r>
              <a:rPr lang="en-US" dirty="0" smtClean="0"/>
              <a:t>“To </a:t>
            </a:r>
            <a:r>
              <a:rPr lang="en-US" dirty="0"/>
              <a:t>determine whether probable cause exists, the issuing magistrate must make a practical, common-sense decision whether there is a fair probability that contraband or evidence of a crime will be found in a particular place. </a:t>
            </a:r>
            <a:r>
              <a:rPr lang="en-US" i="1" dirty="0"/>
              <a:t>State v. Wiley,</a:t>
            </a:r>
            <a:r>
              <a:rPr lang="en-US" dirty="0"/>
              <a:t> 366 N.W.2d 265, 268 (Minn</a:t>
            </a:r>
            <a:r>
              <a:rPr lang="en-US" dirty="0" smtClean="0"/>
              <a:t>. 1985</a:t>
            </a:r>
            <a:r>
              <a:rPr lang="en-US" dirty="0"/>
              <a:t>) (quoting </a:t>
            </a:r>
            <a:r>
              <a:rPr lang="en-US" i="1" dirty="0"/>
              <a:t>Illinois v. Gates,</a:t>
            </a:r>
            <a:r>
              <a:rPr lang="en-US" dirty="0"/>
              <a:t> 462 U.S. 213, 238, 103 </a:t>
            </a:r>
            <a:r>
              <a:rPr lang="en-US" dirty="0" err="1"/>
              <a:t>S.Ct</a:t>
            </a:r>
            <a:r>
              <a:rPr lang="en-US" dirty="0"/>
              <a:t>. 2317, 2332, 76 L.Ed.2d 527 (1983</a:t>
            </a:r>
            <a:r>
              <a:rPr lang="en-US" dirty="0" smtClean="0"/>
              <a:t>)).”</a:t>
            </a:r>
            <a:r>
              <a:rPr lang="en-US" dirty="0"/>
              <a:t/>
            </a:r>
            <a:br>
              <a:rPr lang="en-US" dirty="0"/>
            </a:br>
            <a:endParaRPr lang="en-US" dirty="0"/>
          </a:p>
          <a:p>
            <a:r>
              <a:rPr lang="en-US" i="1" dirty="0"/>
              <a:t>State v. Amundson</a:t>
            </a:r>
            <a:r>
              <a:rPr lang="en-US" dirty="0"/>
              <a:t>, 712 N.W.2d 560, 564 (Minn</a:t>
            </a:r>
            <a:r>
              <a:rPr lang="en-US" dirty="0" smtClean="0"/>
              <a:t>. </a:t>
            </a:r>
            <a:r>
              <a:rPr lang="en-US" dirty="0"/>
              <a:t>App. 2006)</a:t>
            </a:r>
          </a:p>
        </p:txBody>
      </p:sp>
      <p:sp>
        <p:nvSpPr>
          <p:cNvPr id="4" name="Footer Placeholder 3"/>
          <p:cNvSpPr>
            <a:spLocks noGrp="1"/>
          </p:cNvSpPr>
          <p:nvPr>
            <p:ph type="ftr" sz="quarter" idx="3"/>
          </p:nvPr>
        </p:nvSpPr>
        <p:spPr>
          <a:xfrm>
            <a:off x="674392" y="6402161"/>
            <a:ext cx="6424239"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14</a:t>
            </a:fld>
            <a:endParaRPr lang="en-US" dirty="0"/>
          </a:p>
        </p:txBody>
      </p:sp>
    </p:spTree>
    <p:extLst>
      <p:ext uri="{BB962C8B-B14F-4D97-AF65-F5344CB8AC3E}">
        <p14:creationId xmlns:p14="http://schemas.microsoft.com/office/powerpoint/2010/main" val="12687914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of Proof</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Beyond a reasonable doubt</a:t>
            </a:r>
          </a:p>
          <a:p>
            <a:pPr marL="457200" indent="-457200">
              <a:buFont typeface="Arial" panose="020B0604020202020204" pitchFamily="34" charset="0"/>
              <a:buChar char="•"/>
            </a:pPr>
            <a:r>
              <a:rPr lang="en-US" dirty="0" smtClean="0"/>
              <a:t>Clear and convincing evidence</a:t>
            </a:r>
          </a:p>
          <a:p>
            <a:pPr marL="457200" indent="-457200">
              <a:buFont typeface="Arial" panose="020B0604020202020204" pitchFamily="34" charset="0"/>
              <a:buChar char="•"/>
            </a:pPr>
            <a:r>
              <a:rPr lang="en-US" dirty="0" smtClean="0"/>
              <a:t>Preponderance of the evidence</a:t>
            </a:r>
          </a:p>
          <a:p>
            <a:pPr marL="457200" indent="-457200">
              <a:buFont typeface="Arial" panose="020B0604020202020204" pitchFamily="34" charset="0"/>
              <a:buChar char="•"/>
            </a:pPr>
            <a:r>
              <a:rPr lang="en-US" dirty="0" smtClean="0"/>
              <a:t>Probable cause</a:t>
            </a:r>
          </a:p>
          <a:p>
            <a:pPr marL="457200" indent="-457200">
              <a:buFont typeface="Arial" panose="020B0604020202020204" pitchFamily="34" charset="0"/>
              <a:buChar char="•"/>
            </a:pPr>
            <a:r>
              <a:rPr lang="en-US" dirty="0" smtClean="0"/>
              <a:t>Reasonable suspicion</a:t>
            </a:r>
          </a:p>
        </p:txBody>
      </p:sp>
      <p:sp>
        <p:nvSpPr>
          <p:cNvPr id="4" name="Footer Placeholder 3"/>
          <p:cNvSpPr>
            <a:spLocks noGrp="1"/>
          </p:cNvSpPr>
          <p:nvPr>
            <p:ph type="ftr" sz="quarter" idx="3"/>
          </p:nvPr>
        </p:nvSpPr>
        <p:spPr>
          <a:xfrm>
            <a:off x="674392" y="6402161"/>
            <a:ext cx="6700965"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15</a:t>
            </a:fld>
            <a:endParaRPr lang="en-US" dirty="0"/>
          </a:p>
        </p:txBody>
      </p:sp>
    </p:spTree>
    <p:extLst>
      <p:ext uri="{BB962C8B-B14F-4D97-AF65-F5344CB8AC3E}">
        <p14:creationId xmlns:p14="http://schemas.microsoft.com/office/powerpoint/2010/main" val="33969971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Nighttime Warrants</a:t>
            </a:r>
            <a:endParaRPr lang="en-US" dirty="0"/>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dirty="0" smtClean="0"/>
              <a:t>A judge may issue a warrant authorizing a nighttime search when “necessary </a:t>
            </a:r>
            <a:r>
              <a:rPr lang="en-US" dirty="0"/>
              <a:t>to prevent the loss, destruction, or removal of the objects of the search or to protect the searchers or the </a:t>
            </a:r>
            <a:r>
              <a:rPr lang="en-US" dirty="0" smtClean="0"/>
              <a:t>public.” (</a:t>
            </a:r>
            <a:r>
              <a:rPr lang="en-US" dirty="0"/>
              <a:t>Minn. Stat. § </a:t>
            </a:r>
            <a:r>
              <a:rPr lang="en-US" smtClean="0"/>
              <a:t>626.14).</a:t>
            </a:r>
            <a:endParaRPr lang="en-US" dirty="0" smtClean="0"/>
          </a:p>
          <a:p>
            <a:pPr marL="457200" indent="-457200">
              <a:buFont typeface="Arial" panose="020B0604020202020204" pitchFamily="34" charset="0"/>
              <a:buChar char="•"/>
            </a:pPr>
            <a:r>
              <a:rPr lang="en-US" dirty="0" smtClean="0"/>
              <a:t>“[T]he </a:t>
            </a:r>
            <a:r>
              <a:rPr lang="en-US" dirty="0"/>
              <a:t>statute requires at least a finding that there is reasonable suspicion to believe a nighttime search is necessary to preserve evidence or to protect officer or public </a:t>
            </a:r>
            <a:r>
              <a:rPr lang="en-US" dirty="0" smtClean="0"/>
              <a:t>safety.” </a:t>
            </a:r>
            <a:r>
              <a:rPr lang="en-US" i="1" dirty="0" smtClean="0"/>
              <a:t>State </a:t>
            </a:r>
            <a:r>
              <a:rPr lang="en-US" i="1" dirty="0"/>
              <a:t>v. Bourke</a:t>
            </a:r>
            <a:r>
              <a:rPr lang="en-US" dirty="0"/>
              <a:t>, 718 N.W.2d 922, 926 (Minn. 2006)</a:t>
            </a:r>
          </a:p>
          <a:p>
            <a:pPr marL="457200" indent="-457200">
              <a:buFont typeface="Arial" panose="020B0604020202020204" pitchFamily="34" charset="0"/>
              <a:buChar char="•"/>
            </a:pPr>
            <a:endParaRPr lang="en-US" dirty="0"/>
          </a:p>
        </p:txBody>
      </p:sp>
      <p:sp>
        <p:nvSpPr>
          <p:cNvPr id="4" name="Footer Placeholder 3"/>
          <p:cNvSpPr>
            <a:spLocks noGrp="1"/>
          </p:cNvSpPr>
          <p:nvPr>
            <p:ph type="ftr" sz="quarter" idx="3"/>
          </p:nvPr>
        </p:nvSpPr>
        <p:spPr>
          <a:xfrm>
            <a:off x="674392" y="6402161"/>
            <a:ext cx="6652839"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16</a:t>
            </a:fld>
            <a:endParaRPr lang="en-US" dirty="0"/>
          </a:p>
        </p:txBody>
      </p:sp>
    </p:spTree>
    <p:extLst>
      <p:ext uri="{BB962C8B-B14F-4D97-AF65-F5344CB8AC3E}">
        <p14:creationId xmlns:p14="http://schemas.microsoft.com/office/powerpoint/2010/main" val="31804191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No-Knock Warrants</a:t>
            </a:r>
            <a:endParaRPr lang="en-US" dirty="0"/>
          </a:p>
        </p:txBody>
      </p:sp>
      <p:sp>
        <p:nvSpPr>
          <p:cNvPr id="3" name="Content Placeholder 2"/>
          <p:cNvSpPr>
            <a:spLocks noGrp="1"/>
          </p:cNvSpPr>
          <p:nvPr>
            <p:ph idx="1"/>
          </p:nvPr>
        </p:nvSpPr>
        <p:spPr/>
        <p:txBody>
          <a:bodyPr>
            <a:normAutofit fontScale="92500" lnSpcReduction="20000"/>
          </a:bodyPr>
          <a:lstStyle/>
          <a:p>
            <a:pPr marL="457200" indent="-457200">
              <a:buFont typeface="Arial" panose="020B0604020202020204" pitchFamily="34" charset="0"/>
              <a:buChar char="•"/>
            </a:pPr>
            <a:r>
              <a:rPr lang="en-US" dirty="0" smtClean="0"/>
              <a:t>A judge may issue a warrant authorizing a no-knock entry if the application explains why a no-knock entry is being requested, what investigative activities have taken place, and whether the warrant can be executed during the day. (Minn. Stat. </a:t>
            </a:r>
            <a:r>
              <a:rPr lang="en-US" dirty="0"/>
              <a:t>§ </a:t>
            </a:r>
            <a:r>
              <a:rPr lang="en-US" dirty="0" smtClean="0"/>
              <a:t>626.14).</a:t>
            </a:r>
          </a:p>
          <a:p>
            <a:pPr marL="457200" indent="-457200">
              <a:buFont typeface="Arial" panose="020B0604020202020204" pitchFamily="34" charset="0"/>
              <a:buChar char="•"/>
            </a:pPr>
            <a:r>
              <a:rPr lang="en-US" dirty="0"/>
              <a:t>“In order to justify a ‘no-knock’ entry, the police must have a reasonable suspicion that knocking and announcing their presence, under the particular circumstances, would be dangerous or futile, or that it would inhibit the effective investigation of the crime by, for example, allowing the destruction of evidence.” </a:t>
            </a:r>
            <a:r>
              <a:rPr lang="en-US" i="1" dirty="0"/>
              <a:t>State v. Martinez,</a:t>
            </a:r>
            <a:r>
              <a:rPr lang="en-US" dirty="0"/>
              <a:t> 579 N.W.2d 144, 146 (Minn</a:t>
            </a:r>
            <a:r>
              <a:rPr lang="en-US" dirty="0" smtClean="0"/>
              <a:t>. App. 1998</a:t>
            </a:r>
            <a:r>
              <a:rPr lang="en-US" dirty="0"/>
              <a:t>) (quoting </a:t>
            </a:r>
            <a:r>
              <a:rPr lang="en-US" i="1" dirty="0"/>
              <a:t>Richards,</a:t>
            </a:r>
            <a:r>
              <a:rPr lang="en-US" dirty="0"/>
              <a:t> 520 U.S. at 394, 117 </a:t>
            </a:r>
            <a:r>
              <a:rPr lang="en-US" dirty="0" err="1"/>
              <a:t>S.Ct</a:t>
            </a:r>
            <a:r>
              <a:rPr lang="en-US" dirty="0"/>
              <a:t>. at 1421), </a:t>
            </a:r>
            <a:r>
              <a:rPr lang="en-US" i="1" dirty="0"/>
              <a:t>review denied</a:t>
            </a:r>
            <a:r>
              <a:rPr lang="en-US" dirty="0"/>
              <a:t> (Minn. July 16, 1998).</a:t>
            </a:r>
          </a:p>
        </p:txBody>
      </p:sp>
      <p:sp>
        <p:nvSpPr>
          <p:cNvPr id="4" name="Footer Placeholder 3"/>
          <p:cNvSpPr>
            <a:spLocks noGrp="1"/>
          </p:cNvSpPr>
          <p:nvPr>
            <p:ph type="ftr" sz="quarter" idx="3"/>
          </p:nvPr>
        </p:nvSpPr>
        <p:spPr>
          <a:xfrm>
            <a:off x="674393" y="6402161"/>
            <a:ext cx="6544554"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17</a:t>
            </a:fld>
            <a:endParaRPr lang="en-US" dirty="0"/>
          </a:p>
        </p:txBody>
      </p:sp>
    </p:spTree>
    <p:extLst>
      <p:ext uri="{BB962C8B-B14F-4D97-AF65-F5344CB8AC3E}">
        <p14:creationId xmlns:p14="http://schemas.microsoft.com/office/powerpoint/2010/main" val="38750561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Limits on a Search</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Unless an exception applies, a search must be limited to the items and areas identified in the warrant.</a:t>
            </a:r>
          </a:p>
          <a:p>
            <a:pPr marL="457200" indent="-457200">
              <a:buFont typeface="Arial" panose="020B0604020202020204" pitchFamily="34" charset="0"/>
              <a:buChar char="•"/>
            </a:pPr>
            <a:r>
              <a:rPr lang="en-US" dirty="0" smtClean="0"/>
              <a:t>A warrant authorizing the search of a garage for a stolen vehicle does not authorize the search of a home for a television.</a:t>
            </a:r>
          </a:p>
          <a:p>
            <a:pPr marL="457200" indent="-457200">
              <a:buFont typeface="Arial" panose="020B0604020202020204" pitchFamily="34" charset="0"/>
              <a:buChar char="•"/>
            </a:pPr>
            <a:r>
              <a:rPr lang="en-US" dirty="0" smtClean="0"/>
              <a:t>A warrant authorizing a search for a stolen television does not authorize opening drawers or cabinets that are obviously too small to hold the television.</a:t>
            </a:r>
            <a:endParaRPr lang="en-US" dirty="0"/>
          </a:p>
        </p:txBody>
      </p:sp>
      <p:sp>
        <p:nvSpPr>
          <p:cNvPr id="4" name="Footer Placeholder 3"/>
          <p:cNvSpPr>
            <a:spLocks noGrp="1"/>
          </p:cNvSpPr>
          <p:nvPr>
            <p:ph type="ftr" sz="quarter" idx="3"/>
          </p:nvPr>
        </p:nvSpPr>
        <p:spPr>
          <a:xfrm>
            <a:off x="674393" y="6402161"/>
            <a:ext cx="6544554"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18</a:t>
            </a:fld>
            <a:endParaRPr lang="en-US" dirty="0"/>
          </a:p>
        </p:txBody>
      </p:sp>
    </p:spTree>
    <p:extLst>
      <p:ext uri="{BB962C8B-B14F-4D97-AF65-F5344CB8AC3E}">
        <p14:creationId xmlns:p14="http://schemas.microsoft.com/office/powerpoint/2010/main" val="13318839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Execution</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Warrants must typically be executed within ten days. </a:t>
            </a:r>
            <a:r>
              <a:rPr lang="en-US" dirty="0"/>
              <a:t>(Minn. Stat. § </a:t>
            </a:r>
            <a:r>
              <a:rPr lang="en-US" dirty="0" smtClean="0"/>
              <a:t>626.15)</a:t>
            </a:r>
          </a:p>
          <a:p>
            <a:pPr marL="457200" indent="-457200">
              <a:buFont typeface="Arial" panose="020B0604020202020204" pitchFamily="34" charset="0"/>
              <a:buChar char="•"/>
            </a:pPr>
            <a:r>
              <a:rPr lang="en-US" dirty="0" smtClean="0"/>
              <a:t>Officers must provide a copy of the warrant and a receipt for property seized. </a:t>
            </a:r>
            <a:r>
              <a:rPr lang="en-US" dirty="0"/>
              <a:t>(Minn. Stat. § </a:t>
            </a:r>
            <a:r>
              <a:rPr lang="en-US" dirty="0" smtClean="0"/>
              <a:t>626.16)</a:t>
            </a:r>
          </a:p>
          <a:p>
            <a:pPr marL="457200" indent="-457200">
              <a:buFont typeface="Arial" panose="020B0604020202020204" pitchFamily="34" charset="0"/>
              <a:buChar char="•"/>
            </a:pPr>
            <a:r>
              <a:rPr lang="en-US" dirty="0" smtClean="0"/>
              <a:t>Individual law enforcement agencies may have policies or standard practices relating to the time and method of entry.</a:t>
            </a:r>
            <a:endParaRPr lang="en-US" dirty="0"/>
          </a:p>
        </p:txBody>
      </p:sp>
      <p:sp>
        <p:nvSpPr>
          <p:cNvPr id="4" name="Footer Placeholder 3"/>
          <p:cNvSpPr>
            <a:spLocks noGrp="1"/>
          </p:cNvSpPr>
          <p:nvPr>
            <p:ph type="ftr" sz="quarter" idx="3"/>
          </p:nvPr>
        </p:nvSpPr>
        <p:spPr>
          <a:xfrm>
            <a:off x="674393" y="6402161"/>
            <a:ext cx="6448302"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19</a:t>
            </a:fld>
            <a:endParaRPr lang="en-US" dirty="0"/>
          </a:p>
        </p:txBody>
      </p:sp>
    </p:spTree>
    <p:extLst>
      <p:ext uri="{BB962C8B-B14F-4D97-AF65-F5344CB8AC3E}">
        <p14:creationId xmlns:p14="http://schemas.microsoft.com/office/powerpoint/2010/main" val="38228176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Constitutional Protection</a:t>
            </a:r>
            <a:endParaRPr lang="en-US" dirty="0"/>
          </a:p>
        </p:txBody>
      </p:sp>
      <p:sp>
        <p:nvSpPr>
          <p:cNvPr id="3" name="Content Placeholder 2"/>
          <p:cNvSpPr>
            <a:spLocks noGrp="1"/>
          </p:cNvSpPr>
          <p:nvPr>
            <p:ph idx="1"/>
          </p:nvPr>
        </p:nvSpPr>
        <p:spPr/>
        <p:txBody>
          <a:bodyPr>
            <a:normAutofit fontScale="85000" lnSpcReduction="10000"/>
          </a:bodyPr>
          <a:lstStyle/>
          <a:p>
            <a:r>
              <a:rPr lang="en-US" b="1" dirty="0"/>
              <a:t>Fourth Amendment of the United States Constitution</a:t>
            </a:r>
            <a:r>
              <a:rPr lang="en-US" dirty="0"/>
              <a:t>:</a:t>
            </a:r>
          </a:p>
          <a:p>
            <a:r>
              <a:rPr lang="en-US" dirty="0"/>
              <a:t>The right of the people to be secure in their persons, houses, papers, and effects, against unreasonable searches and seizures, shall not be violated, and no warrants shall issue, but upon probable cause, supported by oath or affirmation, and particularly describing the place to be searched, and the persons or things to be seized.</a:t>
            </a:r>
          </a:p>
          <a:p>
            <a:endParaRPr lang="en-US" dirty="0" smtClean="0"/>
          </a:p>
        </p:txBody>
      </p:sp>
      <p:sp>
        <p:nvSpPr>
          <p:cNvPr id="4" name="Footer Placeholder 3"/>
          <p:cNvSpPr>
            <a:spLocks noGrp="1"/>
          </p:cNvSpPr>
          <p:nvPr>
            <p:ph type="ftr" sz="quarter" idx="3"/>
          </p:nvPr>
        </p:nvSpPr>
        <p:spPr>
          <a:xfrm>
            <a:off x="674392" y="6402161"/>
            <a:ext cx="6604713"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a:t>
            </a:fld>
            <a:endParaRPr lang="en-US" dirty="0"/>
          </a:p>
        </p:txBody>
      </p:sp>
      <p:sp>
        <p:nvSpPr>
          <p:cNvPr id="6" name="Content Placeholder 5"/>
          <p:cNvSpPr>
            <a:spLocks noGrp="1"/>
          </p:cNvSpPr>
          <p:nvPr>
            <p:ph sz="quarter" idx="10"/>
          </p:nvPr>
        </p:nvSpPr>
        <p:spPr/>
        <p:txBody>
          <a:bodyPr>
            <a:normAutofit fontScale="85000" lnSpcReduction="10000"/>
          </a:bodyPr>
          <a:lstStyle/>
          <a:p>
            <a:r>
              <a:rPr lang="en-US" b="1" dirty="0"/>
              <a:t>Article I, section 10 of the Minnesota Constitution</a:t>
            </a:r>
            <a:r>
              <a:rPr lang="en-US" dirty="0"/>
              <a:t>:</a:t>
            </a:r>
          </a:p>
          <a:p>
            <a:r>
              <a:rPr lang="en-US" dirty="0"/>
              <a:t>The right of the people to be secure in their persons, houses, papers, and effects against unreasonable searches and seizures shall not be violated; and no warrant shall issue but upon probable cause, supported by oath or affirmation, and particularly describing the place to be searched and the person or things to be seized.</a:t>
            </a:r>
          </a:p>
          <a:p>
            <a:endParaRPr lang="en-US" dirty="0"/>
          </a:p>
        </p:txBody>
      </p:sp>
    </p:spTree>
    <p:extLst>
      <p:ext uri="{BB962C8B-B14F-4D97-AF65-F5344CB8AC3E}">
        <p14:creationId xmlns:p14="http://schemas.microsoft.com/office/powerpoint/2010/main" val="8586631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Warrant Summary</a:t>
            </a:r>
            <a:endParaRPr lang="en-US" dirty="0"/>
          </a:p>
        </p:txBody>
      </p:sp>
      <p:sp>
        <p:nvSpPr>
          <p:cNvPr id="3" name="Content Placeholder 2"/>
          <p:cNvSpPr>
            <a:spLocks noGrp="1"/>
          </p:cNvSpPr>
          <p:nvPr>
            <p:ph idx="1"/>
          </p:nvPr>
        </p:nvSpPr>
        <p:spPr/>
        <p:txBody>
          <a:bodyPr>
            <a:normAutofit fontScale="92500"/>
          </a:bodyPr>
          <a:lstStyle/>
          <a:p>
            <a:pPr marL="457200" indent="-457200">
              <a:buFont typeface="Arial" panose="020B0604020202020204" pitchFamily="34" charset="0"/>
              <a:buChar char="•"/>
            </a:pPr>
            <a:r>
              <a:rPr lang="en-US" dirty="0" smtClean="0"/>
              <a:t>A warrant application must be a sworn statement containing specific facts.</a:t>
            </a:r>
          </a:p>
          <a:p>
            <a:pPr marL="457200" indent="-457200">
              <a:buFont typeface="Arial" panose="020B0604020202020204" pitchFamily="34" charset="0"/>
              <a:buChar char="•"/>
            </a:pPr>
            <a:r>
              <a:rPr lang="en-US" dirty="0" smtClean="0"/>
              <a:t>A judge must review the sworn statement to determine if it establishes probable cause.</a:t>
            </a:r>
          </a:p>
          <a:p>
            <a:pPr marL="457200" indent="-457200">
              <a:buFont typeface="Arial" panose="020B0604020202020204" pitchFamily="34" charset="0"/>
              <a:buChar char="•"/>
            </a:pPr>
            <a:r>
              <a:rPr lang="en-US" dirty="0" smtClean="0"/>
              <a:t>An application seeking nighttime or no-knock entry must also show reasonable suspicion that daytime/knock-and-announce entry is dangerous or would result in the destruction of evidence.</a:t>
            </a:r>
          </a:p>
          <a:p>
            <a:pPr marL="457200" indent="-457200">
              <a:buFont typeface="Arial" panose="020B0604020202020204" pitchFamily="34" charset="0"/>
              <a:buChar char="•"/>
            </a:pPr>
            <a:r>
              <a:rPr lang="en-US" dirty="0" smtClean="0"/>
              <a:t>A search is limited to the time, place, and items identified in the warrant.</a:t>
            </a:r>
            <a:endParaRPr lang="en-US" dirty="0"/>
          </a:p>
        </p:txBody>
      </p:sp>
      <p:sp>
        <p:nvSpPr>
          <p:cNvPr id="4" name="Footer Placeholder 3"/>
          <p:cNvSpPr>
            <a:spLocks noGrp="1"/>
          </p:cNvSpPr>
          <p:nvPr>
            <p:ph type="ftr" sz="quarter" idx="3"/>
          </p:nvPr>
        </p:nvSpPr>
        <p:spPr>
          <a:xfrm>
            <a:off x="674392" y="6402161"/>
            <a:ext cx="6869407"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20</a:t>
            </a:fld>
            <a:endParaRPr lang="en-US" dirty="0"/>
          </a:p>
        </p:txBody>
      </p:sp>
    </p:spTree>
    <p:extLst>
      <p:ext uri="{BB962C8B-B14F-4D97-AF65-F5344CB8AC3E}">
        <p14:creationId xmlns:p14="http://schemas.microsoft.com/office/powerpoint/2010/main" val="32064536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Exceptions to the Warrant Requirement</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There are multiple exceptions to the warrant requirement.</a:t>
            </a:r>
          </a:p>
          <a:p>
            <a:pPr marL="457200" indent="-457200">
              <a:buFont typeface="Arial" panose="020B0604020202020204" pitchFamily="34" charset="0"/>
              <a:buChar char="•"/>
            </a:pPr>
            <a:r>
              <a:rPr lang="en-US" dirty="0" smtClean="0"/>
              <a:t>These are exceptions to the “floor” established by the U.S. Constitution and Minnesota Constitution.</a:t>
            </a:r>
          </a:p>
          <a:p>
            <a:pPr marL="457200" indent="-457200">
              <a:buFont typeface="Arial" panose="020B0604020202020204" pitchFamily="34" charset="0"/>
              <a:buChar char="•"/>
            </a:pPr>
            <a:r>
              <a:rPr lang="en-US" dirty="0" smtClean="0"/>
              <a:t>A search that falls under an exception is considered reasonable under the constitution.</a:t>
            </a:r>
          </a:p>
          <a:p>
            <a:pPr marL="457200" indent="-457200">
              <a:buFont typeface="Arial" panose="020B0604020202020204" pitchFamily="34" charset="0"/>
              <a:buChar char="•"/>
            </a:pPr>
            <a:r>
              <a:rPr lang="en-US" dirty="0" smtClean="0"/>
              <a:t>State laws can establish other limits on government action provided they do not give individuals a lower level of protection.</a:t>
            </a:r>
            <a:endParaRPr lang="en-US" dirty="0"/>
          </a:p>
        </p:txBody>
      </p:sp>
      <p:sp>
        <p:nvSpPr>
          <p:cNvPr id="4" name="Footer Placeholder 3"/>
          <p:cNvSpPr>
            <a:spLocks noGrp="1"/>
          </p:cNvSpPr>
          <p:nvPr>
            <p:ph type="ftr" sz="quarter" idx="3"/>
          </p:nvPr>
        </p:nvSpPr>
        <p:spPr>
          <a:xfrm>
            <a:off x="674393" y="6402161"/>
            <a:ext cx="7025818"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21</a:t>
            </a:fld>
            <a:endParaRPr lang="en-US" dirty="0"/>
          </a:p>
        </p:txBody>
      </p:sp>
    </p:spTree>
    <p:extLst>
      <p:ext uri="{BB962C8B-B14F-4D97-AF65-F5344CB8AC3E}">
        <p14:creationId xmlns:p14="http://schemas.microsoft.com/office/powerpoint/2010/main" val="14926963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Exceptions</a:t>
            </a:r>
            <a:endParaRPr lang="en-US" dirty="0"/>
          </a:p>
        </p:txBody>
      </p:sp>
      <p:sp>
        <p:nvSpPr>
          <p:cNvPr id="3" name="Content Placeholder 2"/>
          <p:cNvSpPr>
            <a:spLocks noGrp="1"/>
          </p:cNvSpPr>
          <p:nvPr>
            <p:ph idx="1"/>
          </p:nvPr>
        </p:nvSpPr>
        <p:spPr/>
        <p:txBody>
          <a:bodyPr>
            <a:normAutofit fontScale="92500" lnSpcReduction="20000"/>
          </a:bodyPr>
          <a:lstStyle/>
          <a:p>
            <a:pPr marL="457200" indent="-457200">
              <a:buFont typeface="Arial" panose="020B0604020202020204" pitchFamily="34" charset="0"/>
              <a:buChar char="•"/>
            </a:pPr>
            <a:r>
              <a:rPr lang="en-US" dirty="0" smtClean="0"/>
              <a:t>Search incident to arrest</a:t>
            </a:r>
          </a:p>
          <a:p>
            <a:pPr marL="457200" indent="-457200">
              <a:buFont typeface="Arial" panose="020B0604020202020204" pitchFamily="34" charset="0"/>
              <a:buChar char="•"/>
            </a:pPr>
            <a:r>
              <a:rPr lang="en-US" dirty="0" smtClean="0"/>
              <a:t>Consent</a:t>
            </a:r>
          </a:p>
          <a:p>
            <a:pPr marL="457200" indent="-457200">
              <a:buFont typeface="Arial" panose="020B0604020202020204" pitchFamily="34" charset="0"/>
              <a:buChar char="•"/>
            </a:pPr>
            <a:r>
              <a:rPr lang="en-US" dirty="0" smtClean="0"/>
              <a:t>Plain view</a:t>
            </a:r>
          </a:p>
          <a:p>
            <a:pPr marL="457200" indent="-457200">
              <a:buFont typeface="Arial" panose="020B0604020202020204" pitchFamily="34" charset="0"/>
              <a:buChar char="•"/>
            </a:pPr>
            <a:r>
              <a:rPr lang="en-US" i="1" dirty="0" smtClean="0"/>
              <a:t>Terry</a:t>
            </a:r>
            <a:r>
              <a:rPr lang="en-US" dirty="0" smtClean="0"/>
              <a:t> stop/</a:t>
            </a:r>
            <a:r>
              <a:rPr lang="en-US" i="1" dirty="0" smtClean="0"/>
              <a:t>Terry</a:t>
            </a:r>
            <a:r>
              <a:rPr lang="en-US" dirty="0" smtClean="0"/>
              <a:t> search</a:t>
            </a:r>
          </a:p>
          <a:p>
            <a:pPr marL="457200" indent="-457200">
              <a:buFont typeface="Arial" panose="020B0604020202020204" pitchFamily="34" charset="0"/>
              <a:buChar char="•"/>
            </a:pPr>
            <a:r>
              <a:rPr lang="en-US" dirty="0" smtClean="0"/>
              <a:t>Plain feel</a:t>
            </a:r>
          </a:p>
          <a:p>
            <a:pPr marL="457200" indent="-457200">
              <a:buFont typeface="Arial" panose="020B0604020202020204" pitchFamily="34" charset="0"/>
              <a:buChar char="•"/>
            </a:pPr>
            <a:r>
              <a:rPr lang="en-US" dirty="0" smtClean="0"/>
              <a:t>Community caretaker</a:t>
            </a:r>
          </a:p>
          <a:p>
            <a:pPr marL="457200" indent="-457200">
              <a:buFont typeface="Arial" panose="020B0604020202020204" pitchFamily="34" charset="0"/>
              <a:buChar char="•"/>
            </a:pPr>
            <a:r>
              <a:rPr lang="en-US" dirty="0" smtClean="0"/>
              <a:t>Inventory</a:t>
            </a:r>
          </a:p>
          <a:p>
            <a:pPr marL="457200" indent="-457200">
              <a:buFont typeface="Arial" panose="020B0604020202020204" pitchFamily="34" charset="0"/>
              <a:buChar char="•"/>
            </a:pPr>
            <a:r>
              <a:rPr lang="en-US" dirty="0" smtClean="0"/>
              <a:t>Special needs</a:t>
            </a:r>
          </a:p>
          <a:p>
            <a:pPr marL="457200" indent="-457200">
              <a:buFont typeface="Arial" panose="020B0604020202020204" pitchFamily="34" charset="0"/>
              <a:buChar char="•"/>
            </a:pPr>
            <a:r>
              <a:rPr lang="en-US" dirty="0" smtClean="0"/>
              <a:t>Automobiles</a:t>
            </a:r>
          </a:p>
          <a:p>
            <a:pPr marL="457200" indent="-457200">
              <a:buFont typeface="Arial" panose="020B0604020202020204" pitchFamily="34" charset="0"/>
              <a:buChar char="•"/>
            </a:pPr>
            <a:endParaRPr lang="en-US" dirty="0"/>
          </a:p>
        </p:txBody>
      </p:sp>
      <p:sp>
        <p:nvSpPr>
          <p:cNvPr id="4" name="Footer Placeholder 3"/>
          <p:cNvSpPr>
            <a:spLocks noGrp="1"/>
          </p:cNvSpPr>
          <p:nvPr>
            <p:ph type="ftr" sz="quarter" idx="3"/>
          </p:nvPr>
        </p:nvSpPr>
        <p:spPr>
          <a:xfrm>
            <a:off x="674392" y="6402161"/>
            <a:ext cx="6652839"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22</a:t>
            </a:fld>
            <a:endParaRPr lang="en-US" dirty="0"/>
          </a:p>
        </p:txBody>
      </p:sp>
    </p:spTree>
    <p:extLst>
      <p:ext uri="{BB962C8B-B14F-4D97-AF65-F5344CB8AC3E}">
        <p14:creationId xmlns:p14="http://schemas.microsoft.com/office/powerpoint/2010/main" val="5691478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Exigent Circumstances</a:t>
            </a:r>
            <a:endParaRPr lang="en-US" dirty="0"/>
          </a:p>
        </p:txBody>
      </p:sp>
      <p:sp>
        <p:nvSpPr>
          <p:cNvPr id="3" name="Content Placeholder 2"/>
          <p:cNvSpPr>
            <a:spLocks noGrp="1"/>
          </p:cNvSpPr>
          <p:nvPr>
            <p:ph idx="1"/>
          </p:nvPr>
        </p:nvSpPr>
        <p:spPr/>
        <p:txBody>
          <a:bodyPr>
            <a:normAutofit fontScale="92500" lnSpcReduction="10000"/>
          </a:bodyPr>
          <a:lstStyle/>
          <a:p>
            <a:pPr marL="457200" indent="-457200">
              <a:buFont typeface="Arial" panose="020B0604020202020204" pitchFamily="34" charset="0"/>
              <a:buChar char="•"/>
            </a:pPr>
            <a:r>
              <a:rPr lang="en-US" dirty="0" smtClean="0"/>
              <a:t>A situation is “exigent” when it requires immediate action.</a:t>
            </a:r>
          </a:p>
          <a:p>
            <a:pPr marL="457200" indent="-457200">
              <a:buFont typeface="Arial" panose="020B0604020202020204" pitchFamily="34" charset="0"/>
              <a:buChar char="•"/>
            </a:pPr>
            <a:r>
              <a:rPr lang="en-US" dirty="0" smtClean="0"/>
              <a:t>Exigent circumstances typically exist when:</a:t>
            </a:r>
          </a:p>
          <a:p>
            <a:pPr marL="1885950" lvl="2" indent="-514350">
              <a:buFont typeface="+mj-lt"/>
              <a:buAutoNum type="arabicPeriod"/>
            </a:pPr>
            <a:r>
              <a:rPr lang="en-US" dirty="0"/>
              <a:t>the delay required to obtain a warrant will result in the removal or destruction of </a:t>
            </a:r>
            <a:r>
              <a:rPr lang="en-US" dirty="0" smtClean="0"/>
              <a:t>evidence, or</a:t>
            </a:r>
          </a:p>
          <a:p>
            <a:pPr marL="1885950" lvl="2" indent="-514350">
              <a:buFont typeface="+mj-lt"/>
              <a:buAutoNum type="arabicPeriod"/>
            </a:pPr>
            <a:r>
              <a:rPr lang="en-US" dirty="0"/>
              <a:t>t</a:t>
            </a:r>
            <a:r>
              <a:rPr lang="en-US" dirty="0" smtClean="0"/>
              <a:t>he </a:t>
            </a:r>
            <a:r>
              <a:rPr lang="en-US" dirty="0"/>
              <a:t>delay would create a danger to the </a:t>
            </a:r>
            <a:r>
              <a:rPr lang="en-US" dirty="0" smtClean="0"/>
              <a:t>public.</a:t>
            </a:r>
          </a:p>
          <a:p>
            <a:pPr marL="457200" indent="-457200">
              <a:buFont typeface="Arial" panose="020B0604020202020204" pitchFamily="34" charset="0"/>
              <a:buChar char="•"/>
            </a:pPr>
            <a:r>
              <a:rPr lang="en-US" dirty="0" smtClean="0"/>
              <a:t>This is always assessed based on the totality of the circumstances.</a:t>
            </a:r>
          </a:p>
          <a:p>
            <a:pPr marL="457200" indent="-457200">
              <a:buFont typeface="Arial" panose="020B0604020202020204" pitchFamily="34" charset="0"/>
              <a:buChar char="•"/>
            </a:pPr>
            <a:r>
              <a:rPr lang="en-US" dirty="0" smtClean="0"/>
              <a:t>A court must </a:t>
            </a:r>
            <a:r>
              <a:rPr lang="en-US" dirty="0"/>
              <a:t>determine “if the exigencies of the situation make the needs of law enforcement so compelling that the warrantless search is objectively reasonable under the Fourth Amendment.”  </a:t>
            </a:r>
            <a:r>
              <a:rPr lang="en-US" i="1" dirty="0" err="1"/>
              <a:t>Mincey</a:t>
            </a:r>
            <a:r>
              <a:rPr lang="en-US" i="1" dirty="0"/>
              <a:t> v. Arizona</a:t>
            </a:r>
            <a:r>
              <a:rPr lang="en-US" dirty="0"/>
              <a:t>, 437 U.S. 385 (1978</a:t>
            </a:r>
            <a:r>
              <a:rPr lang="en-US" dirty="0" smtClean="0"/>
              <a:t>)</a:t>
            </a:r>
          </a:p>
        </p:txBody>
      </p:sp>
      <p:sp>
        <p:nvSpPr>
          <p:cNvPr id="4" name="Footer Placeholder 3"/>
          <p:cNvSpPr>
            <a:spLocks noGrp="1"/>
          </p:cNvSpPr>
          <p:nvPr>
            <p:ph type="ftr" sz="quarter" idx="3"/>
          </p:nvPr>
        </p:nvSpPr>
        <p:spPr>
          <a:xfrm>
            <a:off x="674393" y="6402161"/>
            <a:ext cx="6508460"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23</a:t>
            </a:fld>
            <a:endParaRPr lang="en-US" dirty="0"/>
          </a:p>
        </p:txBody>
      </p:sp>
    </p:spTree>
    <p:extLst>
      <p:ext uri="{BB962C8B-B14F-4D97-AF65-F5344CB8AC3E}">
        <p14:creationId xmlns:p14="http://schemas.microsoft.com/office/powerpoint/2010/main" val="9438992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Relief</a:t>
            </a:r>
            <a:endParaRPr lang="en-US" dirty="0"/>
          </a:p>
        </p:txBody>
      </p:sp>
      <p:sp>
        <p:nvSpPr>
          <p:cNvPr id="3" name="Content Placeholder 2"/>
          <p:cNvSpPr>
            <a:spLocks noGrp="1"/>
          </p:cNvSpPr>
          <p:nvPr>
            <p:ph idx="1"/>
          </p:nvPr>
        </p:nvSpPr>
        <p:spPr/>
        <p:txBody>
          <a:bodyPr>
            <a:normAutofit fontScale="85000" lnSpcReduction="10000"/>
          </a:bodyPr>
          <a:lstStyle/>
          <a:p>
            <a:pPr marL="457200" indent="-457200">
              <a:buFont typeface="Arial" panose="020B0604020202020204" pitchFamily="34" charset="0"/>
              <a:buChar char="•"/>
            </a:pPr>
            <a:r>
              <a:rPr lang="en-US" dirty="0" smtClean="0"/>
              <a:t>In a criminal case, the primary form of relief is to suppress any evidence that was obtained in violation of a person’s constitutional rights. The person can also demand return of the property. </a:t>
            </a:r>
            <a:r>
              <a:rPr lang="en-US" dirty="0"/>
              <a:t>(Minn. Stat. § </a:t>
            </a:r>
            <a:r>
              <a:rPr lang="en-US" dirty="0" smtClean="0"/>
              <a:t>626.21)</a:t>
            </a:r>
          </a:p>
          <a:p>
            <a:pPr marL="457200" indent="-457200">
              <a:buFont typeface="Arial" panose="020B0604020202020204" pitchFamily="34" charset="0"/>
              <a:buChar char="•"/>
            </a:pPr>
            <a:r>
              <a:rPr lang="en-US" dirty="0" smtClean="0"/>
              <a:t>The suppression may extend to evidence obtained based on information gained from the illegal search.  This is referred to as the “fruit of the poisonous tree.”</a:t>
            </a:r>
          </a:p>
          <a:p>
            <a:pPr marL="457200" indent="-457200">
              <a:buFont typeface="Arial" panose="020B0604020202020204" pitchFamily="34" charset="0"/>
              <a:buChar char="•"/>
            </a:pPr>
            <a:r>
              <a:rPr lang="en-US" dirty="0" smtClean="0"/>
              <a:t>Malicious procurement and willfully exceeding the scope of a warrant are misdemeanor offenses. </a:t>
            </a:r>
            <a:r>
              <a:rPr lang="en-US" dirty="0"/>
              <a:t>(Minn. Stat. § </a:t>
            </a:r>
            <a:r>
              <a:rPr lang="en-US" dirty="0" smtClean="0"/>
              <a:t>626.22)</a:t>
            </a:r>
          </a:p>
          <a:p>
            <a:pPr marL="457200" indent="-457200">
              <a:buFont typeface="Arial" panose="020B0604020202020204" pitchFamily="34" charset="0"/>
              <a:buChar char="•"/>
            </a:pPr>
            <a:r>
              <a:rPr lang="en-US" dirty="0" smtClean="0"/>
              <a:t>There may be internal discipline for an illegal search.</a:t>
            </a:r>
          </a:p>
          <a:p>
            <a:pPr marL="457200" indent="-457200">
              <a:buFont typeface="Arial" panose="020B0604020202020204" pitchFamily="34" charset="0"/>
              <a:buChar char="•"/>
            </a:pPr>
            <a:r>
              <a:rPr lang="en-US" dirty="0" smtClean="0"/>
              <a:t>The victim of an illegal search may have grounds to file a civil lawsuit.</a:t>
            </a:r>
            <a:endParaRPr lang="en-US" dirty="0"/>
          </a:p>
        </p:txBody>
      </p:sp>
      <p:sp>
        <p:nvSpPr>
          <p:cNvPr id="4" name="Footer Placeholder 3"/>
          <p:cNvSpPr>
            <a:spLocks noGrp="1"/>
          </p:cNvSpPr>
          <p:nvPr>
            <p:ph type="ftr" sz="quarter" idx="3"/>
          </p:nvPr>
        </p:nvSpPr>
        <p:spPr>
          <a:xfrm>
            <a:off x="674393" y="6402161"/>
            <a:ext cx="6472365"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24</a:t>
            </a:fld>
            <a:endParaRPr lang="en-US" dirty="0"/>
          </a:p>
        </p:txBody>
      </p:sp>
    </p:spTree>
    <p:extLst>
      <p:ext uri="{BB962C8B-B14F-4D97-AF65-F5344CB8AC3E}">
        <p14:creationId xmlns:p14="http://schemas.microsoft.com/office/powerpoint/2010/main" val="19758661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674394" y="6404666"/>
            <a:ext cx="6532522"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25</a:t>
            </a:fld>
            <a:endParaRPr lang="en-US" dirty="0"/>
          </a:p>
        </p:txBody>
      </p:sp>
    </p:spTree>
    <p:extLst>
      <p:ext uri="{BB962C8B-B14F-4D97-AF65-F5344CB8AC3E}">
        <p14:creationId xmlns:p14="http://schemas.microsoft.com/office/powerpoint/2010/main" val="584747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Floor not a Ceiling</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The Bill of Rights establishes limits to government action.</a:t>
            </a:r>
          </a:p>
          <a:p>
            <a:pPr marL="457200" indent="-457200">
              <a:buFont typeface="Arial" panose="020B0604020202020204" pitchFamily="34" charset="0"/>
              <a:buChar char="•"/>
            </a:pPr>
            <a:r>
              <a:rPr lang="en-US" dirty="0" smtClean="0"/>
              <a:t>Those protections are a floor. Laws that provide a lower level of protection to individuals are unconstitutional.</a:t>
            </a:r>
          </a:p>
          <a:p>
            <a:pPr marL="457200" indent="-457200">
              <a:buFont typeface="Arial" panose="020B0604020202020204" pitchFamily="34" charset="0"/>
              <a:buChar char="•"/>
            </a:pPr>
            <a:r>
              <a:rPr lang="en-US" dirty="0" smtClean="0"/>
              <a:t>Constitutional protections are not a ceiling. Laws can give individuals greater protection from government action.</a:t>
            </a:r>
            <a:endParaRPr lang="en-US" dirty="0"/>
          </a:p>
        </p:txBody>
      </p:sp>
      <p:sp>
        <p:nvSpPr>
          <p:cNvPr id="4" name="Footer Placeholder 3"/>
          <p:cNvSpPr>
            <a:spLocks noGrp="1"/>
          </p:cNvSpPr>
          <p:nvPr>
            <p:ph type="ftr" sz="quarter" idx="3"/>
          </p:nvPr>
        </p:nvSpPr>
        <p:spPr>
          <a:xfrm>
            <a:off x="674393" y="6402161"/>
            <a:ext cx="6484396"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3</a:t>
            </a:fld>
            <a:endParaRPr lang="en-US" dirty="0"/>
          </a:p>
        </p:txBody>
      </p:sp>
    </p:spTree>
    <p:extLst>
      <p:ext uri="{BB962C8B-B14F-4D97-AF65-F5344CB8AC3E}">
        <p14:creationId xmlns:p14="http://schemas.microsoft.com/office/powerpoint/2010/main" val="14323006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“Unreasonable Searches” </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The constitution only prohibits “unreasonable searches.”</a:t>
            </a:r>
          </a:p>
          <a:p>
            <a:pPr marL="457200" indent="-457200">
              <a:buFont typeface="Arial" panose="020B0604020202020204" pitchFamily="34" charset="0"/>
              <a:buChar char="•"/>
            </a:pPr>
            <a:r>
              <a:rPr lang="en-US" dirty="0" smtClean="0"/>
              <a:t>A search is unreasonable if it involves a place where a person has a reasonable expectation of privacy.</a:t>
            </a:r>
          </a:p>
          <a:p>
            <a:pPr marL="457200" indent="-457200">
              <a:buFont typeface="Arial" panose="020B0604020202020204" pitchFamily="34" charset="0"/>
              <a:buChar char="•"/>
            </a:pPr>
            <a:r>
              <a:rPr lang="en-US" dirty="0" smtClean="0"/>
              <a:t>If a person does not have a reasonable expectation of privacy, then the constitutional protection does not apply.</a:t>
            </a:r>
          </a:p>
          <a:p>
            <a:pPr marL="457200" indent="-457200">
              <a:buFont typeface="Arial" panose="020B0604020202020204" pitchFamily="34" charset="0"/>
              <a:buChar char="•"/>
            </a:pPr>
            <a:r>
              <a:rPr lang="en-US" dirty="0" smtClean="0"/>
              <a:t>This always depends on the specific facts of a situation.</a:t>
            </a:r>
          </a:p>
        </p:txBody>
      </p:sp>
      <p:sp>
        <p:nvSpPr>
          <p:cNvPr id="4" name="Footer Placeholder 3"/>
          <p:cNvSpPr>
            <a:spLocks noGrp="1"/>
          </p:cNvSpPr>
          <p:nvPr>
            <p:ph type="ftr" sz="quarter" idx="3"/>
          </p:nvPr>
        </p:nvSpPr>
        <p:spPr>
          <a:xfrm>
            <a:off x="674392" y="6402161"/>
            <a:ext cx="6472365"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4</a:t>
            </a:fld>
            <a:endParaRPr lang="en-US" dirty="0"/>
          </a:p>
        </p:txBody>
      </p:sp>
    </p:spTree>
    <p:extLst>
      <p:ext uri="{BB962C8B-B14F-4D97-AF65-F5344CB8AC3E}">
        <p14:creationId xmlns:p14="http://schemas.microsoft.com/office/powerpoint/2010/main" val="38292145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Reasonableness - Two Questions</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Did the person have an actual expectation of privacy in the place being searched (subjective)?</a:t>
            </a:r>
          </a:p>
          <a:p>
            <a:pPr marL="457200" indent="-457200">
              <a:buFont typeface="Arial" panose="020B0604020202020204" pitchFamily="34" charset="0"/>
              <a:buChar char="•"/>
            </a:pPr>
            <a:r>
              <a:rPr lang="en-US" dirty="0" smtClean="0"/>
              <a:t>Is that place one that society generally recognizes as private (objective)?</a:t>
            </a:r>
          </a:p>
          <a:p>
            <a:pPr marL="457200" indent="-457200">
              <a:buFont typeface="Arial" panose="020B0604020202020204" pitchFamily="34" charset="0"/>
              <a:buChar char="•"/>
            </a:pPr>
            <a:r>
              <a:rPr lang="en-US" dirty="0" smtClean="0"/>
              <a:t>If something is generally visible or accessible to the public, it is not likely to be private.</a:t>
            </a:r>
          </a:p>
          <a:p>
            <a:pPr marL="457200" indent="-457200">
              <a:buFont typeface="Arial" panose="020B0604020202020204" pitchFamily="34" charset="0"/>
              <a:buChar char="•"/>
            </a:pPr>
            <a:r>
              <a:rPr lang="en-US" dirty="0" smtClean="0"/>
              <a:t>The garbage can left at the curb for pickup is not likely to be private. The garbage can in your kitchen almost certainly is.</a:t>
            </a:r>
            <a:endParaRPr lang="en-US" dirty="0"/>
          </a:p>
        </p:txBody>
      </p:sp>
      <p:sp>
        <p:nvSpPr>
          <p:cNvPr id="4" name="Footer Placeholder 3"/>
          <p:cNvSpPr>
            <a:spLocks noGrp="1"/>
          </p:cNvSpPr>
          <p:nvPr>
            <p:ph type="ftr" sz="quarter" idx="3"/>
          </p:nvPr>
        </p:nvSpPr>
        <p:spPr>
          <a:xfrm>
            <a:off x="674393" y="6402161"/>
            <a:ext cx="6556586"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5</a:t>
            </a:fld>
            <a:endParaRPr lang="en-US" dirty="0"/>
          </a:p>
        </p:txBody>
      </p:sp>
    </p:spTree>
    <p:extLst>
      <p:ext uri="{BB962C8B-B14F-4D97-AF65-F5344CB8AC3E}">
        <p14:creationId xmlns:p14="http://schemas.microsoft.com/office/powerpoint/2010/main" val="9808944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Facts Matter</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A person’s expectation of privacy in a bag or purse may be reasonable while walking down the street, but not when trying to take that bag or purse though airport security.</a:t>
            </a:r>
          </a:p>
          <a:p>
            <a:pPr marL="457200" indent="-457200">
              <a:buFont typeface="Arial" panose="020B0604020202020204" pitchFamily="34" charset="0"/>
              <a:buChar char="•"/>
            </a:pPr>
            <a:r>
              <a:rPr lang="en-US" dirty="0" smtClean="0"/>
              <a:t>A homeowner may have a reasonable expectation of privacy in a home, but a short-term guest may not.</a:t>
            </a:r>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a:p>
        </p:txBody>
      </p:sp>
      <p:sp>
        <p:nvSpPr>
          <p:cNvPr id="4" name="Footer Placeholder 3"/>
          <p:cNvSpPr>
            <a:spLocks noGrp="1"/>
          </p:cNvSpPr>
          <p:nvPr>
            <p:ph type="ftr" sz="quarter" idx="3"/>
          </p:nvPr>
        </p:nvSpPr>
        <p:spPr>
          <a:xfrm>
            <a:off x="674393" y="6402161"/>
            <a:ext cx="6568618"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6</a:t>
            </a:fld>
            <a:endParaRPr lang="en-US" dirty="0"/>
          </a:p>
        </p:txBody>
      </p:sp>
    </p:spTree>
    <p:extLst>
      <p:ext uri="{BB962C8B-B14F-4D97-AF65-F5344CB8AC3E}">
        <p14:creationId xmlns:p14="http://schemas.microsoft.com/office/powerpoint/2010/main" val="37316313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Reasonable Searches</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If there is a reasonable expectation of privacy, a search is unreasonable unless:</a:t>
            </a:r>
          </a:p>
          <a:p>
            <a:pPr marL="1428750" lvl="1" indent="-514350">
              <a:buFont typeface="+mj-lt"/>
              <a:buAutoNum type="arabicPeriod"/>
            </a:pPr>
            <a:r>
              <a:rPr lang="en-US" dirty="0" smtClean="0"/>
              <a:t>the peace officer has a warrant, or</a:t>
            </a:r>
          </a:p>
          <a:p>
            <a:pPr marL="1428750" lvl="1" indent="-514350">
              <a:buFont typeface="+mj-lt"/>
              <a:buAutoNum type="arabicPeriod"/>
            </a:pPr>
            <a:r>
              <a:rPr lang="en-US" dirty="0"/>
              <a:t>a</a:t>
            </a:r>
            <a:r>
              <a:rPr lang="en-US" dirty="0" smtClean="0"/>
              <a:t>n exception to the warrant requirement applies.</a:t>
            </a:r>
          </a:p>
          <a:p>
            <a:pPr marL="1428750" lvl="1" indent="-514350">
              <a:buFont typeface="+mj-lt"/>
              <a:buAutoNum type="arabicPeriod"/>
            </a:pPr>
            <a:endParaRPr lang="en-US" dirty="0"/>
          </a:p>
        </p:txBody>
      </p:sp>
      <p:sp>
        <p:nvSpPr>
          <p:cNvPr id="4" name="Footer Placeholder 3"/>
          <p:cNvSpPr>
            <a:spLocks noGrp="1"/>
          </p:cNvSpPr>
          <p:nvPr>
            <p:ph type="ftr" sz="quarter" idx="3"/>
          </p:nvPr>
        </p:nvSpPr>
        <p:spPr>
          <a:xfrm>
            <a:off x="674392" y="6402161"/>
            <a:ext cx="6580649"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7</a:t>
            </a:fld>
            <a:endParaRPr lang="en-US" dirty="0"/>
          </a:p>
        </p:txBody>
      </p:sp>
    </p:spTree>
    <p:extLst>
      <p:ext uri="{BB962C8B-B14F-4D97-AF65-F5344CB8AC3E}">
        <p14:creationId xmlns:p14="http://schemas.microsoft.com/office/powerpoint/2010/main" val="21609930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Warrants</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Minnesota Statutes, sections 626.04 to 626.19</a:t>
            </a:r>
          </a:p>
          <a:p>
            <a:pPr marL="457200" indent="-457200">
              <a:buFont typeface="Arial" panose="020B0604020202020204" pitchFamily="34" charset="0"/>
              <a:buChar char="•"/>
            </a:pPr>
            <a:r>
              <a:rPr lang="en-US" dirty="0" smtClean="0"/>
              <a:t>Minnesota Rules of Criminal Procedure, Rules 36 and 37</a:t>
            </a:r>
          </a:p>
          <a:p>
            <a:pPr marL="457200" indent="-457200">
              <a:buFont typeface="Arial" panose="020B0604020202020204" pitchFamily="34" charset="0"/>
              <a:buChar char="•"/>
            </a:pPr>
            <a:r>
              <a:rPr lang="en-US" dirty="0" smtClean="0"/>
              <a:t>Case law</a:t>
            </a:r>
            <a:endParaRPr lang="en-US" dirty="0"/>
          </a:p>
        </p:txBody>
      </p:sp>
      <p:sp>
        <p:nvSpPr>
          <p:cNvPr id="4" name="Footer Placeholder 3"/>
          <p:cNvSpPr>
            <a:spLocks noGrp="1"/>
          </p:cNvSpPr>
          <p:nvPr>
            <p:ph type="ftr" sz="quarter" idx="3"/>
          </p:nvPr>
        </p:nvSpPr>
        <p:spPr>
          <a:xfrm>
            <a:off x="674393" y="6402161"/>
            <a:ext cx="6568618"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8</a:t>
            </a:fld>
            <a:endParaRPr lang="en-US" dirty="0"/>
          </a:p>
        </p:txBody>
      </p:sp>
    </p:spTree>
    <p:extLst>
      <p:ext uri="{BB962C8B-B14F-4D97-AF65-F5344CB8AC3E}">
        <p14:creationId xmlns:p14="http://schemas.microsoft.com/office/powerpoint/2010/main" val="40265199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Daytime, Knock-and-Announce Warrants</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Unless otherwise specified, a search warrant must be executed between 7:00 a.m. and 8:00 p.m</a:t>
            </a:r>
            <a:r>
              <a:rPr lang="en-US" dirty="0"/>
              <a:t>.</a:t>
            </a:r>
            <a:r>
              <a:rPr lang="en-US" dirty="0" smtClean="0"/>
              <a:t> (Minn. Stat. § 626.14)</a:t>
            </a:r>
          </a:p>
          <a:p>
            <a:pPr marL="457200" indent="-457200">
              <a:buFont typeface="Arial" panose="020B0604020202020204" pitchFamily="34" charset="0"/>
              <a:buChar char="•"/>
            </a:pPr>
            <a:r>
              <a:rPr lang="en-US" dirty="0" smtClean="0"/>
              <a:t>An officer must give notice of the authority and purpose of entry. (Minn. Stat. </a:t>
            </a:r>
            <a:r>
              <a:rPr lang="en-US" dirty="0"/>
              <a:t>§ </a:t>
            </a:r>
            <a:r>
              <a:rPr lang="en-US" dirty="0" smtClean="0"/>
              <a:t>629.33, applied to search warrants pursuant to </a:t>
            </a:r>
            <a:r>
              <a:rPr lang="en-US" i="1" dirty="0" smtClean="0"/>
              <a:t>State v. Parker</a:t>
            </a:r>
            <a:r>
              <a:rPr lang="en-US" dirty="0" smtClean="0"/>
              <a:t>, 166 N.W.2d 347 (Minn. 1969))</a:t>
            </a:r>
          </a:p>
          <a:p>
            <a:pPr marL="457200" indent="-457200">
              <a:buFont typeface="Arial" panose="020B0604020202020204" pitchFamily="34" charset="0"/>
              <a:buChar char="•"/>
            </a:pPr>
            <a:endParaRPr lang="en-US" dirty="0"/>
          </a:p>
        </p:txBody>
      </p:sp>
      <p:sp>
        <p:nvSpPr>
          <p:cNvPr id="4" name="Footer Placeholder 3"/>
          <p:cNvSpPr>
            <a:spLocks noGrp="1"/>
          </p:cNvSpPr>
          <p:nvPr>
            <p:ph type="ftr" sz="quarter" idx="3"/>
          </p:nvPr>
        </p:nvSpPr>
        <p:spPr>
          <a:xfrm>
            <a:off x="674393" y="6402161"/>
            <a:ext cx="6496428" cy="365125"/>
          </a:xfrm>
        </p:spPr>
        <p:txBody>
          <a:bodyPr/>
          <a:lstStyle/>
          <a:p>
            <a:r>
              <a:rPr lang="en-US" dirty="0" smtClean="0"/>
              <a:t>The fourth amendment and search warrants | Minnesota House Research Department</a:t>
            </a:r>
            <a:endParaRPr lang="en-US" dirty="0"/>
          </a:p>
        </p:txBody>
      </p:sp>
      <p:sp>
        <p:nvSpPr>
          <p:cNvPr id="5" name="Slide Number Placeholder 4"/>
          <p:cNvSpPr>
            <a:spLocks noGrp="1"/>
          </p:cNvSpPr>
          <p:nvPr>
            <p:ph type="sldNum" sz="quarter" idx="4"/>
          </p:nvPr>
        </p:nvSpPr>
        <p:spPr/>
        <p:txBody>
          <a:bodyPr/>
          <a:lstStyle/>
          <a:p>
            <a:fld id="{3202423E-7DDE-4D97-8661-882E4CB4F972}" type="slidenum">
              <a:rPr lang="en-US" smtClean="0"/>
              <a:pPr/>
              <a:t>9</a:t>
            </a:fld>
            <a:endParaRPr lang="en-US" dirty="0"/>
          </a:p>
        </p:txBody>
      </p:sp>
    </p:spTree>
    <p:extLst>
      <p:ext uri="{BB962C8B-B14F-4D97-AF65-F5344CB8AC3E}">
        <p14:creationId xmlns:p14="http://schemas.microsoft.com/office/powerpoint/2010/main" val="657013998"/>
      </p:ext>
    </p:extLst>
  </p:cSld>
  <p:clrMapOvr>
    <a:masterClrMapping/>
  </p:clrMapOvr>
  <p:timing>
    <p:tnLst>
      <p:par>
        <p:cTn id="1" dur="indefinite" restart="never" nodeType="tmRoot"/>
      </p:par>
    </p:tnLst>
  </p:timing>
</p:sld>
</file>

<file path=ppt/theme/theme1.xml><?xml version="1.0" encoding="utf-8"?>
<a:theme xmlns:a="http://schemas.openxmlformats.org/drawingml/2006/main" name="HRD Main">
  <a:themeElements>
    <a:clrScheme name="Custom 8">
      <a:dk1>
        <a:sysClr val="windowText" lastClr="000000"/>
      </a:dk1>
      <a:lt1>
        <a:sysClr val="window" lastClr="FFFFFF"/>
      </a:lt1>
      <a:dk2>
        <a:srgbClr val="455F51"/>
      </a:dk2>
      <a:lt2>
        <a:srgbClr val="E3DED1"/>
      </a:lt2>
      <a:accent1>
        <a:srgbClr val="006637"/>
      </a:accent1>
      <a:accent2>
        <a:srgbClr val="E4E8E6"/>
      </a:accent2>
      <a:accent3>
        <a:srgbClr val="789D89"/>
      </a:accent3>
      <a:accent4>
        <a:srgbClr val="86A795"/>
      </a:accent4>
      <a:accent5>
        <a:srgbClr val="4AB5C4"/>
      </a:accent5>
      <a:accent6>
        <a:srgbClr val="0989B1"/>
      </a:accent6>
      <a:hlink>
        <a:srgbClr val="006637"/>
      </a:hlink>
      <a:folHlink>
        <a:srgbClr val="BA6906"/>
      </a:folHlink>
    </a:clrScheme>
    <a:fontScheme name="Custom 1">
      <a:majorFont>
        <a:latin typeface="Segoe UI"/>
        <a:ea typeface=""/>
        <a:cs typeface=""/>
      </a:majorFont>
      <a:minorFont>
        <a:latin typeface="Calibri"/>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Fourth Amendment and Search Warrants.potx" id="{536012CD-8A6D-4487-BC01-4A4DE8D4D1AF}" vid="{534761BA-DF95-4F65-9CDF-82742A905D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5659</TotalTime>
  <Words>1849</Words>
  <Application>Microsoft Office PowerPoint</Application>
  <PresentationFormat>Widescreen</PresentationFormat>
  <Paragraphs>162</Paragraphs>
  <Slides>25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Courier New</vt:lpstr>
      <vt:lpstr>Segoe UI</vt:lpstr>
      <vt:lpstr>Wingdings</vt:lpstr>
      <vt:lpstr>HRD Main</vt:lpstr>
      <vt:lpstr>The Fourth Amendment and Search Warrants</vt:lpstr>
      <vt:lpstr>Constitutional Protection</vt:lpstr>
      <vt:lpstr>Floor not a Ceiling</vt:lpstr>
      <vt:lpstr>“Unreasonable Searches” </vt:lpstr>
      <vt:lpstr>Reasonableness - Two Questions</vt:lpstr>
      <vt:lpstr>Specific Facts Matter</vt:lpstr>
      <vt:lpstr>Reasonable Searches</vt:lpstr>
      <vt:lpstr>Warrants</vt:lpstr>
      <vt:lpstr>Daytime, Knock-and-Announce Warrants</vt:lpstr>
      <vt:lpstr>Warrant Application</vt:lpstr>
      <vt:lpstr>Application Contents</vt:lpstr>
      <vt:lpstr>Application Contents – cont.</vt:lpstr>
      <vt:lpstr>Issuance of a Warrant</vt:lpstr>
      <vt:lpstr>Determining Probable Cause</vt:lpstr>
      <vt:lpstr>Standards of Proof</vt:lpstr>
      <vt:lpstr>Nighttime Warrants</vt:lpstr>
      <vt:lpstr>No-Knock Warrants</vt:lpstr>
      <vt:lpstr>Limits on a Search</vt:lpstr>
      <vt:lpstr>Execution</vt:lpstr>
      <vt:lpstr>Warrant Summary</vt:lpstr>
      <vt:lpstr>Exceptions to the Warrant Requirement</vt:lpstr>
      <vt:lpstr>Common Exceptions</vt:lpstr>
      <vt:lpstr>Exigent Circumstances</vt:lpstr>
      <vt:lpstr>Relief</vt:lpstr>
      <vt:lpstr>PowerPoint Presentation</vt:lpstr>
    </vt:vector>
  </TitlesOfParts>
  <Company>HP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 Systems Overview</dc:title>
  <dc:creator>Matt Burress</dc:creator>
  <cp:lastModifiedBy>Ben Johnson</cp:lastModifiedBy>
  <cp:revision>290</cp:revision>
  <cp:lastPrinted>2019-09-25T14:37:48Z</cp:lastPrinted>
  <dcterms:created xsi:type="dcterms:W3CDTF">2020-09-11T14:29:50Z</dcterms:created>
  <dcterms:modified xsi:type="dcterms:W3CDTF">2022-02-20T15:10:53Z</dcterms:modified>
</cp:coreProperties>
</file>