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9" r:id="rId7"/>
    <p:sldId id="258" r:id="rId8"/>
    <p:sldId id="260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CD635-4C6D-4148-949D-2230900B2B03}" v="10" dt="2023-01-24T18:41:14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Thompson" userId="dd488bf6-e374-46df-b121-947225f3976b" providerId="ADAL" clId="{774CD635-4C6D-4148-949D-2230900B2B03}"/>
    <pc:docChg chg="undo custSel addSld delSld modSld sldOrd">
      <pc:chgData name="Mary Thompson" userId="dd488bf6-e374-46df-b121-947225f3976b" providerId="ADAL" clId="{774CD635-4C6D-4148-949D-2230900B2B03}" dt="2023-01-24T19:05:52.853" v="1957" actId="6549"/>
      <pc:docMkLst>
        <pc:docMk/>
      </pc:docMkLst>
      <pc:sldChg chg="delSp modSp mod modClrScheme chgLayout">
        <pc:chgData name="Mary Thompson" userId="dd488bf6-e374-46df-b121-947225f3976b" providerId="ADAL" clId="{774CD635-4C6D-4148-949D-2230900B2B03}" dt="2023-01-24T19:03:43.533" v="1859" actId="20577"/>
        <pc:sldMkLst>
          <pc:docMk/>
          <pc:sldMk cId="4039858493" sldId="258"/>
        </pc:sldMkLst>
        <pc:spChg chg="mod ord">
          <ac:chgData name="Mary Thompson" userId="dd488bf6-e374-46df-b121-947225f3976b" providerId="ADAL" clId="{774CD635-4C6D-4148-949D-2230900B2B03}" dt="2023-01-24T18:12:49.242" v="1" actId="700"/>
          <ac:spMkLst>
            <pc:docMk/>
            <pc:sldMk cId="4039858493" sldId="258"/>
            <ac:spMk id="2" creationId="{1C527BF4-5C62-4DCD-8B6F-D687A867BFCF}"/>
          </ac:spMkLst>
        </pc:spChg>
        <pc:spChg chg="mod ord">
          <ac:chgData name="Mary Thompson" userId="dd488bf6-e374-46df-b121-947225f3976b" providerId="ADAL" clId="{774CD635-4C6D-4148-949D-2230900B2B03}" dt="2023-01-24T19:03:43.533" v="1859" actId="20577"/>
          <ac:spMkLst>
            <pc:docMk/>
            <pc:sldMk cId="4039858493" sldId="258"/>
            <ac:spMk id="4" creationId="{4B104FA3-4CA4-428F-A16B-09C4C47D4D44}"/>
          </ac:spMkLst>
        </pc:spChg>
        <pc:spChg chg="del mod ord">
          <ac:chgData name="Mary Thompson" userId="dd488bf6-e374-46df-b121-947225f3976b" providerId="ADAL" clId="{774CD635-4C6D-4148-949D-2230900B2B03}" dt="2023-01-24T18:13:01.242" v="2" actId="478"/>
          <ac:spMkLst>
            <pc:docMk/>
            <pc:sldMk cId="4039858493" sldId="258"/>
            <ac:spMk id="5" creationId="{2BDFF86E-2C24-4C72-8F85-B97656B86468}"/>
          </ac:spMkLst>
        </pc:spChg>
        <pc:picChg chg="del">
          <ac:chgData name="Mary Thompson" userId="dd488bf6-e374-46df-b121-947225f3976b" providerId="ADAL" clId="{774CD635-4C6D-4148-949D-2230900B2B03}" dt="2023-01-24T18:12:38.624" v="0" actId="478"/>
          <ac:picMkLst>
            <pc:docMk/>
            <pc:sldMk cId="4039858493" sldId="258"/>
            <ac:picMk id="3" creationId="{D26559A7-80DD-1834-DF67-3AC7C078C7D5}"/>
          </ac:picMkLst>
        </pc:picChg>
      </pc:sldChg>
      <pc:sldChg chg="modSp mod">
        <pc:chgData name="Mary Thompson" userId="dd488bf6-e374-46df-b121-947225f3976b" providerId="ADAL" clId="{774CD635-4C6D-4148-949D-2230900B2B03}" dt="2023-01-24T19:02:28.654" v="1756" actId="20577"/>
        <pc:sldMkLst>
          <pc:docMk/>
          <pc:sldMk cId="2539813881" sldId="259"/>
        </pc:sldMkLst>
        <pc:spChg chg="mod">
          <ac:chgData name="Mary Thompson" userId="dd488bf6-e374-46df-b121-947225f3976b" providerId="ADAL" clId="{774CD635-4C6D-4148-949D-2230900B2B03}" dt="2023-01-24T19:02:28.654" v="1756" actId="20577"/>
          <ac:spMkLst>
            <pc:docMk/>
            <pc:sldMk cId="2539813881" sldId="259"/>
            <ac:spMk id="2" creationId="{8AEBDCB9-145D-42ED-B03A-415FEC3215FD}"/>
          </ac:spMkLst>
        </pc:spChg>
      </pc:sldChg>
      <pc:sldChg chg="addSp delSp modSp mod ord">
        <pc:chgData name="Mary Thompson" userId="dd488bf6-e374-46df-b121-947225f3976b" providerId="ADAL" clId="{774CD635-4C6D-4148-949D-2230900B2B03}" dt="2023-01-24T18:22:36.143" v="613" actId="20577"/>
        <pc:sldMkLst>
          <pc:docMk/>
          <pc:sldMk cId="4113336497" sldId="260"/>
        </pc:sldMkLst>
        <pc:spChg chg="add del mod">
          <ac:chgData name="Mary Thompson" userId="dd488bf6-e374-46df-b121-947225f3976b" providerId="ADAL" clId="{774CD635-4C6D-4148-949D-2230900B2B03}" dt="2023-01-24T18:22:36.143" v="613" actId="20577"/>
          <ac:spMkLst>
            <pc:docMk/>
            <pc:sldMk cId="4113336497" sldId="260"/>
            <ac:spMk id="8" creationId="{1784359E-82DC-8958-2718-DD04E34B5457}"/>
          </ac:spMkLst>
        </pc:spChg>
        <pc:picChg chg="add del mod">
          <ac:chgData name="Mary Thompson" userId="dd488bf6-e374-46df-b121-947225f3976b" providerId="ADAL" clId="{774CD635-4C6D-4148-949D-2230900B2B03}" dt="2023-01-24T18:18:02.310" v="256" actId="478"/>
          <ac:picMkLst>
            <pc:docMk/>
            <pc:sldMk cId="4113336497" sldId="260"/>
            <ac:picMk id="7" creationId="{B2032E63-E3E5-DEE5-3EDE-9AC6B3D2B23F}"/>
          </ac:picMkLst>
        </pc:picChg>
      </pc:sldChg>
      <pc:sldChg chg="del">
        <pc:chgData name="Mary Thompson" userId="dd488bf6-e374-46df-b121-947225f3976b" providerId="ADAL" clId="{774CD635-4C6D-4148-949D-2230900B2B03}" dt="2023-01-24T18:30:09.661" v="1012" actId="47"/>
        <pc:sldMkLst>
          <pc:docMk/>
          <pc:sldMk cId="3217384222" sldId="264"/>
        </pc:sldMkLst>
      </pc:sldChg>
      <pc:sldChg chg="addSp delSp modSp new mod ord">
        <pc:chgData name="Mary Thompson" userId="dd488bf6-e374-46df-b121-947225f3976b" providerId="ADAL" clId="{774CD635-4C6D-4148-949D-2230900B2B03}" dt="2023-01-24T19:05:52.853" v="1957" actId="6549"/>
        <pc:sldMkLst>
          <pc:docMk/>
          <pc:sldMk cId="304218250" sldId="267"/>
        </pc:sldMkLst>
        <pc:spChg chg="mod">
          <ac:chgData name="Mary Thompson" userId="dd488bf6-e374-46df-b121-947225f3976b" providerId="ADAL" clId="{774CD635-4C6D-4148-949D-2230900B2B03}" dt="2023-01-24T18:22:09.572" v="585" actId="20577"/>
          <ac:spMkLst>
            <pc:docMk/>
            <pc:sldMk cId="304218250" sldId="267"/>
            <ac:spMk id="2" creationId="{9828C773-9D34-7D2E-8D56-903DECE62755}"/>
          </ac:spMkLst>
        </pc:spChg>
        <pc:spChg chg="mod">
          <ac:chgData name="Mary Thompson" userId="dd488bf6-e374-46df-b121-947225f3976b" providerId="ADAL" clId="{774CD635-4C6D-4148-949D-2230900B2B03}" dt="2023-01-24T18:23:11.920" v="682" actId="20577"/>
          <ac:spMkLst>
            <pc:docMk/>
            <pc:sldMk cId="304218250" sldId="267"/>
            <ac:spMk id="3" creationId="{2FA062D0-32AE-4276-492E-FB93CB073A23}"/>
          </ac:spMkLst>
        </pc:spChg>
        <pc:spChg chg="del mod">
          <ac:chgData name="Mary Thompson" userId="dd488bf6-e374-46df-b121-947225f3976b" providerId="ADAL" clId="{774CD635-4C6D-4148-949D-2230900B2B03}" dt="2023-01-24T18:23:40.091" v="691" actId="3680"/>
          <ac:spMkLst>
            <pc:docMk/>
            <pc:sldMk cId="304218250" sldId="267"/>
            <ac:spMk id="4" creationId="{B5F0B7C4-0A62-AE3A-0B09-70A521EB56D4}"/>
          </ac:spMkLst>
        </pc:spChg>
        <pc:spChg chg="mod">
          <ac:chgData name="Mary Thompson" userId="dd488bf6-e374-46df-b121-947225f3976b" providerId="ADAL" clId="{774CD635-4C6D-4148-949D-2230900B2B03}" dt="2023-01-24T18:23:07.115" v="676" actId="20577"/>
          <ac:spMkLst>
            <pc:docMk/>
            <pc:sldMk cId="304218250" sldId="267"/>
            <ac:spMk id="5" creationId="{6E134BA1-73EB-00D7-A928-65C6053183E8}"/>
          </ac:spMkLst>
        </pc:spChg>
        <pc:spChg chg="del">
          <ac:chgData name="Mary Thompson" userId="dd488bf6-e374-46df-b121-947225f3976b" providerId="ADAL" clId="{774CD635-4C6D-4148-949D-2230900B2B03}" dt="2023-01-24T18:25:14.025" v="782" actId="3680"/>
          <ac:spMkLst>
            <pc:docMk/>
            <pc:sldMk cId="304218250" sldId="267"/>
            <ac:spMk id="6" creationId="{CF62DA0A-B33E-B7B2-2BA4-14555AAA86E0}"/>
          </ac:spMkLst>
        </pc:spChg>
        <pc:spChg chg="add mod">
          <ac:chgData name="Mary Thompson" userId="dd488bf6-e374-46df-b121-947225f3976b" providerId="ADAL" clId="{774CD635-4C6D-4148-949D-2230900B2B03}" dt="2023-01-24T19:05:52.853" v="1957" actId="6549"/>
          <ac:spMkLst>
            <pc:docMk/>
            <pc:sldMk cId="304218250" sldId="267"/>
            <ac:spMk id="9" creationId="{D021E2D9-9C0A-CB68-F553-F10BD8DC9192}"/>
          </ac:spMkLst>
        </pc:spChg>
        <pc:graphicFrameChg chg="add mod ord modGraphic">
          <ac:chgData name="Mary Thompson" userId="dd488bf6-e374-46df-b121-947225f3976b" providerId="ADAL" clId="{774CD635-4C6D-4148-949D-2230900B2B03}" dt="2023-01-24T18:48:50.594" v="1407" actId="20577"/>
          <ac:graphicFrameMkLst>
            <pc:docMk/>
            <pc:sldMk cId="304218250" sldId="267"/>
            <ac:graphicFrameMk id="7" creationId="{148E7DE3-27A1-ABAC-5729-EC85097DE248}"/>
          </ac:graphicFrameMkLst>
        </pc:graphicFrameChg>
        <pc:graphicFrameChg chg="add mod ord modGraphic">
          <ac:chgData name="Mary Thompson" userId="dd488bf6-e374-46df-b121-947225f3976b" providerId="ADAL" clId="{774CD635-4C6D-4148-949D-2230900B2B03}" dt="2023-01-24T18:49:08.662" v="1419" actId="20577"/>
          <ac:graphicFrameMkLst>
            <pc:docMk/>
            <pc:sldMk cId="304218250" sldId="267"/>
            <ac:graphicFrameMk id="8" creationId="{B4D2C446-A0C5-46EA-BF07-628C78563BFC}"/>
          </ac:graphicFrameMkLst>
        </pc:graphicFrameChg>
      </pc:sldChg>
      <pc:sldChg chg="addSp delSp modSp new mod">
        <pc:chgData name="Mary Thompson" userId="dd488bf6-e374-46df-b121-947225f3976b" providerId="ADAL" clId="{774CD635-4C6D-4148-949D-2230900B2B03}" dt="2023-01-24T18:57:16.025" v="1655" actId="20577"/>
        <pc:sldMkLst>
          <pc:docMk/>
          <pc:sldMk cId="1035052675" sldId="268"/>
        </pc:sldMkLst>
        <pc:spChg chg="mod">
          <ac:chgData name="Mary Thompson" userId="dd488bf6-e374-46df-b121-947225f3976b" providerId="ADAL" clId="{774CD635-4C6D-4148-949D-2230900B2B03}" dt="2023-01-24T18:57:16.025" v="1655" actId="20577"/>
          <ac:spMkLst>
            <pc:docMk/>
            <pc:sldMk cId="1035052675" sldId="268"/>
            <ac:spMk id="2" creationId="{74E5563A-5402-6B86-BFE0-D3BFE783FC1D}"/>
          </ac:spMkLst>
        </pc:spChg>
        <pc:spChg chg="del">
          <ac:chgData name="Mary Thompson" userId="dd488bf6-e374-46df-b121-947225f3976b" providerId="ADAL" clId="{774CD635-4C6D-4148-949D-2230900B2B03}" dt="2023-01-24T18:31:52.315" v="1028" actId="3680"/>
          <ac:spMkLst>
            <pc:docMk/>
            <pc:sldMk cId="1035052675" sldId="268"/>
            <ac:spMk id="3" creationId="{BEB87A24-1F42-6192-3327-6EC5DBC63DCF}"/>
          </ac:spMkLst>
        </pc:spChg>
        <pc:spChg chg="add mod">
          <ac:chgData name="Mary Thompson" userId="dd488bf6-e374-46df-b121-947225f3976b" providerId="ADAL" clId="{774CD635-4C6D-4148-949D-2230900B2B03}" dt="2023-01-24T18:51:51.544" v="1531" actId="20577"/>
          <ac:spMkLst>
            <pc:docMk/>
            <pc:sldMk cId="1035052675" sldId="268"/>
            <ac:spMk id="5" creationId="{4A630B3F-7D25-92A3-333A-B54B212A3826}"/>
          </ac:spMkLst>
        </pc:spChg>
        <pc:graphicFrameChg chg="add mod ord modGraphic">
          <ac:chgData name="Mary Thompson" userId="dd488bf6-e374-46df-b121-947225f3976b" providerId="ADAL" clId="{774CD635-4C6D-4148-949D-2230900B2B03}" dt="2023-01-24T18:56:38.048" v="1596" actId="2162"/>
          <ac:graphicFrameMkLst>
            <pc:docMk/>
            <pc:sldMk cId="1035052675" sldId="268"/>
            <ac:graphicFrameMk id="4" creationId="{9CD2B5F7-A54C-C7CB-BDAA-FE2279A14AA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742B-87CF-4F54-86D7-6D3117382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0E543-7F39-400C-88EC-5AC52862C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98C26-377C-43FD-AA3D-6195D39B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1AA1-611A-4F1C-A9A1-684D47B2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4F86-B7DB-4B32-8E32-31FF0AF8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63DE-FD58-4CAB-AC79-E7467BD7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639A1-3954-4403-91C1-160E940C1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CBC4-66FF-4A24-B495-EFA8A512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DF6D-544D-4FC8-8080-97E00F5F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0E97-FE97-46A6-A3B5-8521F5A6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BD338-D57B-4463-96A9-A99740C0F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3063F-6537-44E9-A034-220DAF7A1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C1F1B-D95B-4DC6-938C-932B29B8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62040-139D-47C1-81FD-FE990E59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C9A8-9B13-40DD-998D-3E1B3056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E172-F2D1-4D83-9CD7-4AF20838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9ED3-8637-46B5-B0C0-9D6EA4C9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8662-A13F-4AA4-98EF-178CCF2C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7E17-5BF1-473C-B053-6BAD1638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41814-E6AA-4684-94C8-88C10ECD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C75B-334E-4E03-9695-5FBEE527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5A7FC-6BCD-46C2-B96D-F37AA27F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B04E-A8F5-4DD4-89D7-9AA16327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0124D-B1EB-4062-A86F-4AFE4C4C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CB1ED-B492-4744-A803-498CD417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9951-C9CB-4A71-AE84-BB85C13B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8B17-749C-42E4-968E-464832FAC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5E726-F8E9-4EEF-9A8B-E114991E6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7CBEC-8D6D-434A-8C0D-C1DD6B36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A0394-E179-4598-8E1A-EA42E9C4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E9A17-2019-423C-9E96-9AEC47CB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2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6D54-6353-4711-9939-BEF43855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757CB-9E72-46E7-BFB0-DDA9D121B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A4B-58DE-430B-9FA9-00C02E095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B4FF1-AFE8-49C4-BD41-BA941B208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FBE18-3ACB-493D-B0BF-02B2C540B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E3A3F-0469-4CC8-9896-FB033634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41246-F419-4DE7-8521-1A707578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7B992-C455-445C-B2C0-D3E04877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6239-8F29-44EA-BC07-9B0EFB60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8B071-639A-41C4-A911-EB40DB23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D0FAC-832A-426A-9927-F6E6E171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653B-EA28-4A56-8766-A7A7B08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CA369-5FDA-43B4-87EB-D764D173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583C3-853F-428E-A857-DA13170E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1195-B78E-47B0-B74A-B8D3A862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810B-F112-4DCB-9D00-C92F3199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D6E5A-9BFA-4D1D-8198-C79B06CC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92310-C32C-4399-BFD3-D824E70E6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26C2A-8118-4E22-9047-A448FAF2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845EA-6A12-4F81-99B7-C4553DAF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4EF35-2017-4395-BAE8-D83B062E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9BDE-3D93-49D5-A8DA-474191CA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6FE25-E692-43FF-9908-C32A46383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21F93-9EC7-4B54-9203-BD13A158B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EE2E2-1797-4CF6-922D-1D83C2C6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31E89-56C7-44B6-AC11-97552E23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0B304-0938-4984-B458-DCBB7A99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88E55-BFB0-4C96-8168-F7D948AA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4CEFA-C9AF-4E86-9F02-11DAFCBF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0F24C-9271-49D5-9A72-9844F72C5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4EB2-A533-4440-9224-0444A756CDF8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CF73F-B3CB-41EC-9165-6972752C8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3C9BD-A84A-4B5B-806B-B1682DA4A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AA4C-3907-47D8-A89F-3A02E220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04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4FA5-C040-4D67-82BA-FDAD37EC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is an Economic Development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9ECA-1421-4B6D-A59C-6DD05953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Heartland Lakes Development Commission</a:t>
            </a:r>
          </a:p>
          <a:p>
            <a:r>
              <a:rPr lang="en-US" dirty="0"/>
              <a:t>Hubbard County Housing &amp; Redevelopment Authority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C30BB-9510-450D-9C52-4A2535E5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972" y="2905804"/>
            <a:ext cx="4812635" cy="35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DCB9-145D-42ED-B03A-415FEC32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Housing Profile of Hubbard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9DF7-3921-4370-92A3-AF72831C9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4037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Renter Households</a:t>
            </a:r>
          </a:p>
          <a:p>
            <a:r>
              <a:rPr lang="en-US" dirty="0"/>
              <a:t>Rents have gone up 23%</a:t>
            </a:r>
          </a:p>
          <a:p>
            <a:r>
              <a:rPr lang="en-US" dirty="0"/>
              <a:t>Incomes have gone down 3%</a:t>
            </a:r>
          </a:p>
          <a:p>
            <a:r>
              <a:rPr lang="en-US" dirty="0"/>
              <a:t>30% of the units were built prior to 1970.</a:t>
            </a:r>
          </a:p>
          <a:p>
            <a:r>
              <a:rPr lang="en-US" dirty="0"/>
              <a:t>39.7% are cost burdened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A2E5E-A0F5-4C7F-BE1E-6CBB7B018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4037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Owner Households</a:t>
            </a:r>
          </a:p>
          <a:p>
            <a:r>
              <a:rPr lang="en-US" dirty="0"/>
              <a:t>Home values have gone up 43%</a:t>
            </a:r>
          </a:p>
          <a:p>
            <a:r>
              <a:rPr lang="en-US" dirty="0"/>
              <a:t>Incomes have gone up 8%</a:t>
            </a:r>
          </a:p>
          <a:p>
            <a:r>
              <a:rPr lang="en-US" dirty="0"/>
              <a:t>23% of the units were built prior to 1970.</a:t>
            </a:r>
          </a:p>
          <a:p>
            <a:r>
              <a:rPr lang="en-US" dirty="0"/>
              <a:t>29.1% are cost burdened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272EC-D7FF-4A27-ACEB-A4F2BC5D8FB4}"/>
              </a:ext>
            </a:extLst>
          </p:cNvPr>
          <p:cNvSpPr txBox="1"/>
          <p:nvPr/>
        </p:nvSpPr>
        <p:spPr>
          <a:xfrm>
            <a:off x="838200" y="4503906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 the cost of housing continues to increase the number of cost burdened households will continue to rise.</a:t>
            </a:r>
          </a:p>
        </p:txBody>
      </p:sp>
    </p:spTree>
    <p:extLst>
      <p:ext uri="{BB962C8B-B14F-4D97-AF65-F5344CB8AC3E}">
        <p14:creationId xmlns:p14="http://schemas.microsoft.com/office/powerpoint/2010/main" val="253981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7BF4-5C62-4DCD-8B6F-D687A867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Housing Challenges in Greater Minnesota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04FA3-4CA4-428F-A16B-09C4C47D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Gap Resources</a:t>
            </a:r>
          </a:p>
          <a:p>
            <a:pPr lvl="1"/>
            <a:r>
              <a:rPr lang="en-US" dirty="0"/>
              <a:t>Expensive Application Costs</a:t>
            </a:r>
          </a:p>
          <a:p>
            <a:pPr lvl="1"/>
            <a:r>
              <a:rPr lang="en-US" dirty="0"/>
              <a:t>Long Timelines</a:t>
            </a:r>
          </a:p>
          <a:p>
            <a:pPr lvl="1"/>
            <a:r>
              <a:rPr lang="en-US" dirty="0"/>
              <a:t>Increased Requirements</a:t>
            </a:r>
          </a:p>
          <a:p>
            <a:r>
              <a:rPr lang="en-US" dirty="0"/>
              <a:t>Limited Land w/Services</a:t>
            </a:r>
          </a:p>
          <a:p>
            <a:r>
              <a:rPr lang="en-US" dirty="0"/>
              <a:t>Rising Construction Costs</a:t>
            </a:r>
          </a:p>
          <a:p>
            <a:r>
              <a:rPr lang="en-US" dirty="0"/>
              <a:t>Rising interest rates</a:t>
            </a:r>
          </a:p>
          <a:p>
            <a:r>
              <a:rPr lang="en-US" dirty="0"/>
              <a:t>Limited Expertise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5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046F-71DD-4F19-82CA-D17FF2C2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90894" cy="756024"/>
          </a:xfrm>
        </p:spPr>
        <p:txBody>
          <a:bodyPr>
            <a:normAutofit/>
          </a:bodyPr>
          <a:lstStyle/>
          <a:p>
            <a:r>
              <a:rPr lang="en-US" dirty="0"/>
              <a:t>Workforce Housing Project</a:t>
            </a:r>
            <a:endParaRPr lang="en-US" sz="2700" dirty="0"/>
          </a:p>
        </p:txBody>
      </p:sp>
      <p:pic>
        <p:nvPicPr>
          <p:cNvPr id="5" name="Content Placeholder 4" descr="A row of houses&#10;&#10;Description automatically generated with medium confidence">
            <a:extLst>
              <a:ext uri="{FF2B5EF4-FFF2-40B4-BE49-F238E27FC236}">
                <a16:creationId xmlns:a16="http://schemas.microsoft.com/office/drawing/2014/main" id="{1A63135B-16F5-43C1-93D0-B3A95E7C0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82" y="349882"/>
            <a:ext cx="4106319" cy="307911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5C9B8B-2A15-477E-8A14-EA198204A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3206"/>
            <a:ext cx="5381718" cy="23815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Apartment Buildings – 58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Studio - $700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BR - $800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BR - $1,000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BR - $1,200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Tenants responsible for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56B8E520-7C21-4AAC-8151-3E921FE1B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99" y="3968299"/>
            <a:ext cx="2448557" cy="183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84359E-82DC-8958-2718-DD04E34B5457}"/>
              </a:ext>
            </a:extLst>
          </p:cNvPr>
          <p:cNvSpPr txBox="1"/>
          <p:nvPr/>
        </p:nvSpPr>
        <p:spPr>
          <a:xfrm>
            <a:off x="5442802" y="3800890"/>
            <a:ext cx="5381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Minnesota Housing Workforce Housing Development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of 25% of TDC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Match funding of $1 for every $2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prevailing wages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Developer can not provide any match</a:t>
            </a:r>
          </a:p>
        </p:txBody>
      </p:sp>
    </p:spTree>
    <p:extLst>
      <p:ext uri="{BB962C8B-B14F-4D97-AF65-F5344CB8AC3E}">
        <p14:creationId xmlns:p14="http://schemas.microsoft.com/office/powerpoint/2010/main" val="411333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C773-9D34-7D2E-8D56-903DECE6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062D0-32AE-4276-492E-FB93CB073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Costs without Prevailing Wage Rates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48E7DE3-27A1-ABAC-5729-EC85097DE2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9518171"/>
              </p:ext>
            </p:extLst>
          </p:nvPr>
        </p:nvGraphicFramePr>
        <p:xfrm>
          <a:off x="839788" y="2505075"/>
          <a:ext cx="51577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val="1070987462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val="1561761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0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160,900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95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140,170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96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5,715,647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08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86,096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2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6,102,813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6642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34BA1-73EB-00D7-A928-65C60531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Costs using Prevailing Wage Rate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4D2C446-A0C5-46EA-BF07-628C78563BF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0131195"/>
              </p:ext>
            </p:extLst>
          </p:nvPr>
        </p:nvGraphicFramePr>
        <p:xfrm>
          <a:off x="6172200" y="2505075"/>
          <a:ext cx="51831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3179144382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3577087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0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160,900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11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140,170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2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6,563,286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76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86,096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6,810,282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636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21E2D9-9C0A-CB68-F553-F10BD8DC9192}"/>
              </a:ext>
            </a:extLst>
          </p:cNvPr>
          <p:cNvSpPr txBox="1"/>
          <p:nvPr/>
        </p:nvSpPr>
        <p:spPr>
          <a:xfrm>
            <a:off x="839788" y="527288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Difference is </a:t>
            </a:r>
            <a:r>
              <a:rPr lang="en-US" b="1" dirty="0"/>
              <a:t>$707,469 </a:t>
            </a:r>
            <a:r>
              <a:rPr lang="en-US" dirty="0"/>
              <a:t>using prevailing wage rates.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 a public/nonprofit developer there is no developer fee included in these costs.</a:t>
            </a:r>
          </a:p>
        </p:txBody>
      </p:sp>
    </p:spTree>
    <p:extLst>
      <p:ext uri="{BB962C8B-B14F-4D97-AF65-F5344CB8AC3E}">
        <p14:creationId xmlns:p14="http://schemas.microsoft.com/office/powerpoint/2010/main" val="30421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563A-5402-6B86-BFE0-D3BFE783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Workforce Funding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D2B5F7-A54C-C7CB-BDAA-FE2279A14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661015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8744453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61786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15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Bank Financing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4,158,737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2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Workforce Housing Development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1,702,571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7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Required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851,285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Additional Gap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97,689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727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630B3F-7D25-92A3-333A-B54B212A3826}"/>
              </a:ext>
            </a:extLst>
          </p:cNvPr>
          <p:cNvSpPr txBox="1"/>
          <p:nvPr/>
        </p:nvSpPr>
        <p:spPr>
          <a:xfrm>
            <a:off x="838200" y="4098554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Challenges of using this program in Greater Minnesota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Bank Financing (DCR vs LVR)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Capped contribution of program (25%)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Match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Timeline between application and approval</a:t>
            </a:r>
          </a:p>
        </p:txBody>
      </p:sp>
    </p:spTree>
    <p:extLst>
      <p:ext uri="{BB962C8B-B14F-4D97-AF65-F5344CB8AC3E}">
        <p14:creationId xmlns:p14="http://schemas.microsoft.com/office/powerpoint/2010/main" val="103505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E954-CADC-4B39-80BD-E609DBB3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FC3D3-4620-4DCA-B767-C41EBA09B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Heartland Lakes Development Commission</a:t>
            </a:r>
          </a:p>
          <a:p>
            <a:pPr marL="0" indent="0" algn="ctr">
              <a:buNone/>
            </a:pPr>
            <a:r>
              <a:rPr lang="en-US" dirty="0"/>
              <a:t>Mary Thompson, Executive Director</a:t>
            </a:r>
          </a:p>
          <a:p>
            <a:pPr marL="0" indent="0" algn="ctr">
              <a:buNone/>
            </a:pPr>
            <a:r>
              <a:rPr lang="en-US" dirty="0"/>
              <a:t>(218) 732-2256</a:t>
            </a:r>
          </a:p>
          <a:p>
            <a:pPr marL="0" indent="0" algn="ctr">
              <a:buNone/>
            </a:pPr>
            <a:r>
              <a:rPr lang="en-US" dirty="0"/>
              <a:t>mthompson@heartlandlakesdc.org</a:t>
            </a:r>
          </a:p>
        </p:txBody>
      </p:sp>
    </p:spTree>
    <p:extLst>
      <p:ext uri="{BB962C8B-B14F-4D97-AF65-F5344CB8AC3E}">
        <p14:creationId xmlns:p14="http://schemas.microsoft.com/office/powerpoint/2010/main" val="315707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3848FFEF4D884DA3037B733B98CC8F" ma:contentTypeVersion="16" ma:contentTypeDescription="Create a new document." ma:contentTypeScope="" ma:versionID="71f1f75d1875077183b60fa19f2a25fb">
  <xsd:schema xmlns:xsd="http://www.w3.org/2001/XMLSchema" xmlns:xs="http://www.w3.org/2001/XMLSchema" xmlns:p="http://schemas.microsoft.com/office/2006/metadata/properties" xmlns:ns2="3056e7f7-eec5-4d01-b9a7-e14da5304ded" xmlns:ns3="6f8ad8db-c63a-4aa2-b809-0537921f0824" targetNamespace="http://schemas.microsoft.com/office/2006/metadata/properties" ma:root="true" ma:fieldsID="37e51c8c4ac4bf48ee1a928ea101f0b8" ns2:_="" ns3:_="">
    <xsd:import namespace="3056e7f7-eec5-4d01-b9a7-e14da5304ded"/>
    <xsd:import namespace="6f8ad8db-c63a-4aa2-b809-0537921f08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6e7f7-eec5-4d01-b9a7-e14da5304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976520-1837-4161-8780-6c7ae9163d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ad8db-c63a-4aa2-b809-0537921f08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b46540-dbbb-4f48-a3cc-b6d53f6e2654}" ma:internalName="TaxCatchAll" ma:showField="CatchAllData" ma:web="6f8ad8db-c63a-4aa2-b809-0537921f08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56e7f7-eec5-4d01-b9a7-e14da5304ded">
      <Terms xmlns="http://schemas.microsoft.com/office/infopath/2007/PartnerControls"/>
    </lcf76f155ced4ddcb4097134ff3c332f>
    <TaxCatchAll xmlns="6f8ad8db-c63a-4aa2-b809-0537921f0824" xsi:nil="true"/>
  </documentManagement>
</p:properties>
</file>

<file path=customXml/itemProps1.xml><?xml version="1.0" encoding="utf-8"?>
<ds:datastoreItem xmlns:ds="http://schemas.openxmlformats.org/officeDocument/2006/customXml" ds:itemID="{167DD52F-E863-448A-A1A8-660DC51E8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6e7f7-eec5-4d01-b9a7-e14da5304ded"/>
    <ds:schemaRef ds:uri="6f8ad8db-c63a-4aa2-b809-0537921f08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49456-B774-4050-8AF1-848CC3076F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6837BA-285F-4EF2-9D86-6B4104AFB862}">
  <ds:schemaRefs>
    <ds:schemaRef ds:uri="http://schemas.microsoft.com/office/2006/metadata/properties"/>
    <ds:schemaRef ds:uri="http://schemas.microsoft.com/office/infopath/2007/PartnerControls"/>
    <ds:schemaRef ds:uri="3056e7f7-eec5-4d01-b9a7-e14da5304ded"/>
    <ds:schemaRef ds:uri="6f8ad8db-c63a-4aa2-b809-0537921f08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329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Housing is an Economic Development Issue</vt:lpstr>
      <vt:lpstr>Housing Profile of Hubbard County</vt:lpstr>
      <vt:lpstr>Housing Challenges in Greater Minnesota</vt:lpstr>
      <vt:lpstr>Workforce Housing Project</vt:lpstr>
      <vt:lpstr>Project Details</vt:lpstr>
      <vt:lpstr>Using Workforce Funding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Thompson</dc:creator>
  <cp:lastModifiedBy>Mary Thompson</cp:lastModifiedBy>
  <cp:revision>23</cp:revision>
  <dcterms:created xsi:type="dcterms:W3CDTF">2021-01-26T20:16:47Z</dcterms:created>
  <dcterms:modified xsi:type="dcterms:W3CDTF">2023-01-24T19:05:55Z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0x0101000D3848FFEF4D884DA3037B733B98CC8F</vt:lpwstr>
  </property>
  <property fmtid="{D5CDD505-2E9C-101B-9397-08002B2CF9AE}" pid="3" name="MediaServiceImageTags">
    <vt:lpwstr/>
  </property>
</Properties>
</file>