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58" r:id="rId4"/>
    <p:sldMasterId id="2147483839" r:id="rId5"/>
    <p:sldMasterId id="2147483867" r:id="rId6"/>
  </p:sldMasterIdLst>
  <p:notesMasterIdLst>
    <p:notesMasterId r:id="rId31"/>
  </p:notesMasterIdLst>
  <p:handoutMasterIdLst>
    <p:handoutMasterId r:id="rId32"/>
  </p:handoutMasterIdLst>
  <p:sldIdLst>
    <p:sldId id="275" r:id="rId7"/>
    <p:sldId id="443" r:id="rId8"/>
    <p:sldId id="464" r:id="rId9"/>
    <p:sldId id="257" r:id="rId10"/>
    <p:sldId id="465" r:id="rId11"/>
    <p:sldId id="308" r:id="rId12"/>
    <p:sldId id="309" r:id="rId13"/>
    <p:sldId id="445" r:id="rId14"/>
    <p:sldId id="441" r:id="rId15"/>
    <p:sldId id="444" r:id="rId16"/>
    <p:sldId id="297" r:id="rId17"/>
    <p:sldId id="264" r:id="rId18"/>
    <p:sldId id="450" r:id="rId19"/>
    <p:sldId id="449" r:id="rId20"/>
    <p:sldId id="458" r:id="rId21"/>
    <p:sldId id="263" r:id="rId22"/>
    <p:sldId id="446" r:id="rId23"/>
    <p:sldId id="260" r:id="rId24"/>
    <p:sldId id="258" r:id="rId25"/>
    <p:sldId id="259" r:id="rId26"/>
    <p:sldId id="457" r:id="rId27"/>
    <p:sldId id="456" r:id="rId28"/>
    <p:sldId id="460" r:id="rId29"/>
    <p:sldId id="453"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024" autoAdjust="0"/>
  </p:normalViewPr>
  <p:slideViewPr>
    <p:cSldViewPr snapToGrid="0">
      <p:cViewPr varScale="1">
        <p:scale>
          <a:sx n="98" d="100"/>
          <a:sy n="98" d="100"/>
        </p:scale>
        <p:origin x="1014" y="72"/>
      </p:cViewPr>
      <p:guideLst/>
    </p:cSldViewPr>
  </p:slid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carvercounty.sharepoint.com/sites/PW_Managers/Shared%20Documents/Annual%20Budget/2023%20BUDGET/Resurfacing%20Cost%20Histo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[Resurfacing Cost History.xlsx]CCI!PivotTable1</c:name>
    <c:fmtId val="-1"/>
  </c:pivotSource>
  <c:chart>
    <c:title>
      <c:tx>
        <c:rich>
          <a:bodyPr rot="0" spcFirstLastPara="1" vertOverflow="ellipsis" vert="horz" wrap="square" anchor="ctr" anchorCtr="1"/>
          <a:lstStyle/>
          <a:p>
            <a:pPr>
              <a:defRPr sz="2000" b="0" i="0" u="none" strike="noStrike" kern="1200" cap="none" spc="20" baseline="0">
                <a:solidFill>
                  <a:schemeClr val="dk1">
                    <a:lumMod val="50000"/>
                    <a:lumOff val="50000"/>
                  </a:schemeClr>
                </a:solidFill>
                <a:latin typeface="+mn-lt"/>
                <a:ea typeface="+mn-ea"/>
                <a:cs typeface="+mn-cs"/>
              </a:defRPr>
            </a:pPr>
            <a:r>
              <a:rPr lang="en-US" sz="2000"/>
              <a:t>Actual CCI Inflation </a:t>
            </a:r>
          </a:p>
        </c:rich>
      </c:tx>
      <c:overlay val="0"/>
      <c:spPr>
        <a:noFill/>
        <a:ln>
          <a:noFill/>
        </a:ln>
        <a:effectLst/>
      </c:spPr>
      <c:txPr>
        <a:bodyPr rot="0" spcFirstLastPara="1" vertOverflow="ellipsis" vert="horz" wrap="square" anchor="ctr" anchorCtr="1"/>
        <a:lstStyle/>
        <a:p>
          <a:pPr>
            <a:defRPr sz="2000" b="0" i="0" u="none" strike="noStrike" kern="1200" cap="none" spc="20" baseline="0">
              <a:solidFill>
                <a:schemeClr val="dk1">
                  <a:lumMod val="50000"/>
                  <a:lumOff val="50000"/>
                </a:schemeClr>
              </a:solidFill>
              <a:latin typeface="+mn-lt"/>
              <a:ea typeface="+mn-ea"/>
              <a:cs typeface="+mn-cs"/>
            </a:defRPr>
          </a:pPr>
          <a:endParaRPr lang="en-US"/>
        </a:p>
      </c:txPr>
    </c:title>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dLbl>
          <c:idx val="0"/>
          <c:showLegendKey val="0"/>
          <c:showVal val="0"/>
          <c:showCatName val="0"/>
          <c:showSerName val="0"/>
          <c:showPercent val="0"/>
          <c:showBubbleSize val="0"/>
          <c:extLst>
            <c:ext xmlns:c15="http://schemas.microsoft.com/office/drawing/2012/chart" uri="{CE6537A1-D6FC-4f65-9D91-7224C49458BB}"/>
          </c:extLst>
        </c:dLbl>
      </c:pivotFmt>
      <c:pivotFmt>
        <c:idx val="13"/>
        <c:dLbl>
          <c:idx val="0"/>
          <c:showLegendKey val="0"/>
          <c:showVal val="0"/>
          <c:showCatName val="0"/>
          <c:showSerName val="0"/>
          <c:showPercent val="0"/>
          <c:showBubbleSize val="0"/>
          <c:extLst>
            <c:ext xmlns:c15="http://schemas.microsoft.com/office/drawing/2012/chart" uri="{CE6537A1-D6FC-4f65-9D91-7224C49458BB}"/>
          </c:extLst>
        </c:dLbl>
      </c:pivotFmt>
      <c:pivotFmt>
        <c:idx val="14"/>
        <c:dLbl>
          <c:idx val="0"/>
          <c:showLegendKey val="0"/>
          <c:showVal val="0"/>
          <c:showCatName val="0"/>
          <c:showSerName val="0"/>
          <c:showPercent val="0"/>
          <c:showBubbleSize val="0"/>
          <c:extLst>
            <c:ext xmlns:c15="http://schemas.microsoft.com/office/drawing/2012/chart" uri="{CE6537A1-D6FC-4f65-9D91-7224C49458BB}"/>
          </c:extLst>
        </c:dLbl>
      </c:pivotFmt>
      <c:pivotFmt>
        <c:idx val="15"/>
        <c:dLbl>
          <c:idx val="0"/>
          <c:showLegendKey val="0"/>
          <c:showVal val="0"/>
          <c:showCatName val="0"/>
          <c:showSerName val="0"/>
          <c:showPercent val="0"/>
          <c:showBubbleSize val="0"/>
          <c:extLst>
            <c:ext xmlns:c15="http://schemas.microsoft.com/office/drawing/2012/chart" uri="{CE6537A1-D6FC-4f65-9D91-7224C49458BB}"/>
          </c:extLst>
        </c:dLbl>
      </c:pivotFmt>
      <c:pivotFmt>
        <c:idx val="16"/>
        <c:dLbl>
          <c:idx val="0"/>
          <c:showLegendKey val="0"/>
          <c:showVal val="0"/>
          <c:showCatName val="0"/>
          <c:showSerName val="0"/>
          <c:showPercent val="0"/>
          <c:showBubbleSize val="0"/>
          <c:extLst>
            <c:ext xmlns:c15="http://schemas.microsoft.com/office/drawing/2012/chart" uri="{CE6537A1-D6FC-4f65-9D91-7224C49458BB}"/>
          </c:extLst>
        </c:dLbl>
      </c:pivotFmt>
      <c:pivotFmt>
        <c:idx val="17"/>
        <c:dLbl>
          <c:idx val="0"/>
          <c:showLegendKey val="0"/>
          <c:showVal val="0"/>
          <c:showCatName val="0"/>
          <c:showSerName val="0"/>
          <c:showPercent val="0"/>
          <c:showBubbleSize val="0"/>
          <c:extLst>
            <c:ext xmlns:c15="http://schemas.microsoft.com/office/drawing/2012/chart" uri="{CE6537A1-D6FC-4f65-9D91-7224C49458BB}"/>
          </c:extLst>
        </c:dLbl>
      </c:pivotFmt>
      <c:pivotFmt>
        <c:idx val="18"/>
        <c:dLbl>
          <c:idx val="0"/>
          <c:showLegendKey val="0"/>
          <c:showVal val="0"/>
          <c:showCatName val="0"/>
          <c:showSerName val="0"/>
          <c:showPercent val="0"/>
          <c:showBubbleSize val="0"/>
          <c:extLst>
            <c:ext xmlns:c15="http://schemas.microsoft.com/office/drawing/2012/chart" uri="{CE6537A1-D6FC-4f65-9D91-7224C49458BB}"/>
          </c:extLst>
        </c:dLbl>
      </c:pivotFmt>
      <c:pivotFmt>
        <c:idx val="19"/>
        <c:dLbl>
          <c:idx val="0"/>
          <c:showLegendKey val="0"/>
          <c:showVal val="0"/>
          <c:showCatName val="0"/>
          <c:showSerName val="0"/>
          <c:showPercent val="0"/>
          <c:showBubbleSize val="0"/>
          <c:extLst>
            <c:ext xmlns:c15="http://schemas.microsoft.com/office/drawing/2012/chart" uri="{CE6537A1-D6FC-4f65-9D91-7224C49458BB}"/>
          </c:extLst>
        </c:dLbl>
      </c:pivotFmt>
      <c:pivotFmt>
        <c:idx val="20"/>
        <c:dLbl>
          <c:idx val="0"/>
          <c:showLegendKey val="0"/>
          <c:showVal val="0"/>
          <c:showCatName val="0"/>
          <c:showSerName val="0"/>
          <c:showPercent val="0"/>
          <c:showBubbleSize val="0"/>
          <c:extLst>
            <c:ext xmlns:c15="http://schemas.microsoft.com/office/drawing/2012/chart" uri="{CE6537A1-D6FC-4f65-9D91-7224C49458BB}"/>
          </c:extLst>
        </c:dLbl>
      </c:pivotFmt>
      <c:pivotFmt>
        <c:idx val="21"/>
        <c:dLbl>
          <c:idx val="0"/>
          <c:showLegendKey val="0"/>
          <c:showVal val="1"/>
          <c:showCatName val="0"/>
          <c:showSerName val="0"/>
          <c:showPercent val="0"/>
          <c:showBubbleSize val="0"/>
          <c:extLst>
            <c:ext xmlns:c15="http://schemas.microsoft.com/office/drawing/2012/chart" uri="{CE6537A1-D6FC-4f65-9D91-7224C49458BB}"/>
          </c:extLst>
        </c:dLbl>
      </c:pivotFmt>
      <c:pivotFmt>
        <c:idx val="22"/>
        <c:dLbl>
          <c:idx val="0"/>
          <c:showLegendKey val="0"/>
          <c:showVal val="1"/>
          <c:showCatName val="0"/>
          <c:showSerName val="0"/>
          <c:showPercent val="0"/>
          <c:showBubbleSize val="0"/>
          <c:extLst>
            <c:ext xmlns:c15="http://schemas.microsoft.com/office/drawing/2012/chart" uri="{CE6537A1-D6FC-4f65-9D91-7224C49458BB}"/>
          </c:extLst>
        </c:dLbl>
      </c:pivotFmt>
      <c:pivotFmt>
        <c:idx val="23"/>
        <c:dLbl>
          <c:idx val="0"/>
          <c:showLegendKey val="0"/>
          <c:showVal val="0"/>
          <c:showCatName val="0"/>
          <c:showSerName val="0"/>
          <c:showPercent val="0"/>
          <c:showBubbleSize val="0"/>
          <c:extLst>
            <c:ext xmlns:c15="http://schemas.microsoft.com/office/drawing/2012/chart" uri="{CE6537A1-D6FC-4f65-9D91-7224C49458BB}"/>
          </c:extLst>
        </c:dLbl>
      </c:pivotFmt>
      <c:pivotFmt>
        <c:idx val="24"/>
        <c:dLbl>
          <c:idx val="0"/>
          <c:showLegendKey val="0"/>
          <c:showVal val="0"/>
          <c:showCatName val="0"/>
          <c:showSerName val="0"/>
          <c:showPercent val="0"/>
          <c:showBubbleSize val="0"/>
          <c:extLst>
            <c:ext xmlns:c15="http://schemas.microsoft.com/office/drawing/2012/chart" uri="{CE6537A1-D6FC-4f65-9D91-7224C49458BB}"/>
          </c:extLst>
        </c:dLbl>
      </c:pivotFmt>
      <c:pivotFmt>
        <c:idx val="25"/>
        <c:dLbl>
          <c:idx val="0"/>
          <c:showLegendKey val="0"/>
          <c:showVal val="0"/>
          <c:showCatName val="0"/>
          <c:showSerName val="0"/>
          <c:showPercent val="0"/>
          <c:showBubbleSize val="0"/>
          <c:extLst>
            <c:ext xmlns:c15="http://schemas.microsoft.com/office/drawing/2012/chart" uri="{CE6537A1-D6FC-4f65-9D91-7224C49458BB}"/>
          </c:extLst>
        </c:dLbl>
      </c:pivotFmt>
      <c:pivotFmt>
        <c:idx val="26"/>
        <c:dLbl>
          <c:idx val="0"/>
          <c:showLegendKey val="0"/>
          <c:showVal val="0"/>
          <c:showCatName val="0"/>
          <c:showSerName val="0"/>
          <c:showPercent val="0"/>
          <c:showBubbleSize val="0"/>
          <c:extLst>
            <c:ext xmlns:c15="http://schemas.microsoft.com/office/drawing/2012/chart" uri="{CE6537A1-D6FC-4f65-9D91-7224C49458BB}"/>
          </c:extLst>
        </c:dLbl>
      </c:pivotFmt>
      <c:pivotFmt>
        <c:idx val="27"/>
        <c:dLbl>
          <c:idx val="0"/>
          <c:showLegendKey val="0"/>
          <c:showVal val="1"/>
          <c:showCatName val="0"/>
          <c:showSerName val="0"/>
          <c:showPercent val="0"/>
          <c:showBubbleSize val="0"/>
          <c:extLst>
            <c:ext xmlns:c15="http://schemas.microsoft.com/office/drawing/2012/chart" uri="{CE6537A1-D6FC-4f65-9D91-7224C49458BB}"/>
          </c:extLst>
        </c:dLbl>
      </c:pivotFmt>
      <c:pivotFmt>
        <c:idx val="28"/>
        <c:dLbl>
          <c:idx val="0"/>
          <c:showLegendKey val="0"/>
          <c:showVal val="0"/>
          <c:showCatName val="0"/>
          <c:showSerName val="0"/>
          <c:showPercent val="0"/>
          <c:showBubbleSize val="0"/>
          <c:extLst>
            <c:ext xmlns:c15="http://schemas.microsoft.com/office/drawing/2012/chart" uri="{CE6537A1-D6FC-4f65-9D91-7224C49458BB}"/>
          </c:extLst>
        </c:dLbl>
      </c:pivotFmt>
      <c:pivotFmt>
        <c:idx val="29"/>
        <c:dLbl>
          <c:idx val="0"/>
          <c:showLegendKey val="0"/>
          <c:showVal val="0"/>
          <c:showCatName val="0"/>
          <c:showSerName val="0"/>
          <c:showPercent val="0"/>
          <c:showBubbleSize val="0"/>
          <c:extLst>
            <c:ext xmlns:c15="http://schemas.microsoft.com/office/drawing/2012/chart" uri="{CE6537A1-D6FC-4f65-9D91-7224C49458BB}"/>
          </c:extLst>
        </c:dLbl>
      </c:pivotFmt>
      <c:pivotFmt>
        <c:idx val="30"/>
        <c:dLbl>
          <c:idx val="0"/>
          <c:showLegendKey val="0"/>
          <c:showVal val="1"/>
          <c:showCatName val="0"/>
          <c:showSerName val="0"/>
          <c:showPercent val="0"/>
          <c:showBubbleSize val="0"/>
          <c:extLst>
            <c:ext xmlns:c15="http://schemas.microsoft.com/office/drawing/2012/chart" uri="{CE6537A1-D6FC-4f65-9D91-7224C49458BB}"/>
          </c:extLst>
        </c:dLbl>
      </c:pivotFmt>
      <c:pivotFmt>
        <c:idx val="31"/>
        <c:dLbl>
          <c:idx val="0"/>
          <c:showLegendKey val="0"/>
          <c:showVal val="1"/>
          <c:showCatName val="0"/>
          <c:showSerName val="0"/>
          <c:showPercent val="0"/>
          <c:showBubbleSize val="0"/>
          <c:extLst>
            <c:ext xmlns:c15="http://schemas.microsoft.com/office/drawing/2012/chart" uri="{CE6537A1-D6FC-4f65-9D91-7224C49458BB}"/>
          </c:extLst>
        </c:dLbl>
      </c:pivotFmt>
      <c:pivotFmt>
        <c:idx val="3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
          <c:idx val="0"/>
          <c:layout>
            <c:manualLayout>
              <c:x val="-4.8929663608562726E-2"/>
              <c:y val="-4.310344827586207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
          <c:idx val="0"/>
          <c:layout>
            <c:manualLayout>
              <c:x val="-4.8929663608562726E-2"/>
              <c:y val="-4.310344827586207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9"/>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
          <c:idx val="0"/>
          <c:layout>
            <c:manualLayout>
              <c:x val="-4.8929663608562726E-2"/>
              <c:y val="-4.310344827586207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1"/>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1"/>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0767018926644217"/>
          <c:y val="0.20569397925213403"/>
          <c:w val="0.86804660845187542"/>
          <c:h val="0.75066050189771394"/>
        </c:manualLayout>
      </c:layout>
      <c:lineChart>
        <c:grouping val="standard"/>
        <c:varyColors val="0"/>
        <c:ser>
          <c:idx val="0"/>
          <c:order val="0"/>
          <c:tx>
            <c:strRef>
              <c:f>CCI!$B$15</c:f>
              <c:strCache>
                <c:ptCount val="1"/>
                <c:pt idx="0">
                  <c:v>CCI Inflation</c:v>
                </c:pt>
              </c:strCache>
            </c:strRef>
          </c:tx>
          <c:spPr>
            <a:ln w="28575" cap="rnd" cmpd="sng" algn="ctr">
              <a:solidFill>
                <a:schemeClr val="accent1"/>
              </a:solidFill>
              <a:round/>
            </a:ln>
            <a:effectLst/>
          </c:spPr>
          <c:marker>
            <c:symbol val="circle"/>
            <c:size val="4"/>
            <c:spPr>
              <a:solidFill>
                <a:schemeClr val="accent1"/>
              </a:solidFill>
              <a:ln w="28575" cap="flat" cmpd="sng" algn="ctr">
                <a:solidFill>
                  <a:schemeClr val="accent1"/>
                </a:solidFill>
                <a:round/>
              </a:ln>
              <a:effectLst/>
            </c:spPr>
          </c:marker>
          <c:dLbls>
            <c:dLbl>
              <c:idx val="1"/>
              <c:layout>
                <c:manualLayout>
                  <c:x val="-4.8929663608562726E-2"/>
                  <c:y val="-4.3103448275862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F4-4202-9484-8DB6B401B2D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CCI!$A$16:$A$22</c:f>
              <c:strCache>
                <c:ptCount val="6"/>
                <c:pt idx="0">
                  <c:v>2017</c:v>
                </c:pt>
                <c:pt idx="1">
                  <c:v>2018</c:v>
                </c:pt>
                <c:pt idx="2">
                  <c:v>2019</c:v>
                </c:pt>
                <c:pt idx="3">
                  <c:v>2020</c:v>
                </c:pt>
                <c:pt idx="4">
                  <c:v>2021</c:v>
                </c:pt>
                <c:pt idx="5">
                  <c:v>2022</c:v>
                </c:pt>
              </c:strCache>
            </c:strRef>
          </c:cat>
          <c:val>
            <c:numRef>
              <c:f>CCI!$B$16:$B$22</c:f>
              <c:numCache>
                <c:formatCode>0%</c:formatCode>
                <c:ptCount val="6"/>
                <c:pt idx="0">
                  <c:v>0.04</c:v>
                </c:pt>
                <c:pt idx="1">
                  <c:v>0.15</c:v>
                </c:pt>
                <c:pt idx="2">
                  <c:v>0.19</c:v>
                </c:pt>
                <c:pt idx="3">
                  <c:v>0.06</c:v>
                </c:pt>
                <c:pt idx="4">
                  <c:v>-0.1</c:v>
                </c:pt>
                <c:pt idx="5">
                  <c:v>0.13</c:v>
                </c:pt>
              </c:numCache>
            </c:numRef>
          </c:val>
          <c:smooth val="0"/>
          <c:extLst>
            <c:ext xmlns:c16="http://schemas.microsoft.com/office/drawing/2014/chart" uri="{C3380CC4-5D6E-409C-BE32-E72D297353CC}">
              <c16:uniqueId val="{00000001-F0F4-4202-9484-8DB6B401B2D4}"/>
            </c:ext>
          </c:extLst>
        </c:ser>
        <c:ser>
          <c:idx val="1"/>
          <c:order val="1"/>
          <c:tx>
            <c:strRef>
              <c:f>CCI!$C$15</c:f>
              <c:strCache>
                <c:ptCount val="1"/>
                <c:pt idx="0">
                  <c:v>Average</c:v>
                </c:pt>
              </c:strCache>
            </c:strRef>
          </c:tx>
          <c:spPr>
            <a:ln w="28575" cap="rnd" cmpd="sng" algn="ctr">
              <a:solidFill>
                <a:schemeClr val="accent2"/>
              </a:solidFill>
              <a:round/>
            </a:ln>
            <a:effectLst/>
          </c:spPr>
          <c:marker>
            <c:symbol val="circle"/>
            <c:size val="4"/>
            <c:spPr>
              <a:solidFill>
                <a:schemeClr val="accent2"/>
              </a:solidFill>
              <a:ln w="28575" cap="flat" cmpd="sng" algn="ctr">
                <a:solidFill>
                  <a:schemeClr val="accent2"/>
                </a:solidFill>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2-F0F4-4202-9484-8DB6B401B2D4}"/>
                </c:ext>
              </c:extLst>
            </c:dLbl>
            <c:dLbl>
              <c:idx val="1"/>
              <c:delete val="1"/>
              <c:extLst>
                <c:ext xmlns:c15="http://schemas.microsoft.com/office/drawing/2012/chart" uri="{CE6537A1-D6FC-4f65-9D91-7224C49458BB}"/>
                <c:ext xmlns:c16="http://schemas.microsoft.com/office/drawing/2014/chart" uri="{C3380CC4-5D6E-409C-BE32-E72D297353CC}">
                  <c16:uniqueId val="{00000003-F0F4-4202-9484-8DB6B401B2D4}"/>
                </c:ext>
              </c:extLst>
            </c:dLbl>
            <c:dLbl>
              <c:idx val="2"/>
              <c:delete val="1"/>
              <c:extLst>
                <c:ext xmlns:c15="http://schemas.microsoft.com/office/drawing/2012/chart" uri="{CE6537A1-D6FC-4f65-9D91-7224C49458BB}"/>
                <c:ext xmlns:c16="http://schemas.microsoft.com/office/drawing/2014/chart" uri="{C3380CC4-5D6E-409C-BE32-E72D297353CC}">
                  <c16:uniqueId val="{00000004-F0F4-4202-9484-8DB6B401B2D4}"/>
                </c:ext>
              </c:extLst>
            </c:dLbl>
            <c:dLbl>
              <c:idx val="3"/>
              <c:delete val="1"/>
              <c:extLst>
                <c:ext xmlns:c15="http://schemas.microsoft.com/office/drawing/2012/chart" uri="{CE6537A1-D6FC-4f65-9D91-7224C49458BB}"/>
                <c:ext xmlns:c16="http://schemas.microsoft.com/office/drawing/2014/chart" uri="{C3380CC4-5D6E-409C-BE32-E72D297353CC}">
                  <c16:uniqueId val="{00000005-F0F4-4202-9484-8DB6B401B2D4}"/>
                </c:ext>
              </c:extLst>
            </c:dLbl>
            <c:dLbl>
              <c:idx val="4"/>
              <c:delete val="1"/>
              <c:extLst>
                <c:ext xmlns:c15="http://schemas.microsoft.com/office/drawing/2012/chart" uri="{CE6537A1-D6FC-4f65-9D91-7224C49458BB}"/>
                <c:ext xmlns:c16="http://schemas.microsoft.com/office/drawing/2014/chart" uri="{C3380CC4-5D6E-409C-BE32-E72D297353CC}">
                  <c16:uniqueId val="{00000006-F0F4-4202-9484-8DB6B401B2D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CCI!$A$16:$A$22</c:f>
              <c:strCache>
                <c:ptCount val="6"/>
                <c:pt idx="0">
                  <c:v>2017</c:v>
                </c:pt>
                <c:pt idx="1">
                  <c:v>2018</c:v>
                </c:pt>
                <c:pt idx="2">
                  <c:v>2019</c:v>
                </c:pt>
                <c:pt idx="3">
                  <c:v>2020</c:v>
                </c:pt>
                <c:pt idx="4">
                  <c:v>2021</c:v>
                </c:pt>
                <c:pt idx="5">
                  <c:v>2022</c:v>
                </c:pt>
              </c:strCache>
            </c:strRef>
          </c:cat>
          <c:val>
            <c:numRef>
              <c:f>CCI!$C$16:$C$22</c:f>
              <c:numCache>
                <c:formatCode>0%</c:formatCode>
                <c:ptCount val="6"/>
                <c:pt idx="0">
                  <c:v>7.8333333333333324E-2</c:v>
                </c:pt>
                <c:pt idx="1">
                  <c:v>7.8333333333333324E-2</c:v>
                </c:pt>
                <c:pt idx="2">
                  <c:v>7.8333333333333324E-2</c:v>
                </c:pt>
                <c:pt idx="3">
                  <c:v>7.8333333333333324E-2</c:v>
                </c:pt>
                <c:pt idx="4">
                  <c:v>7.8333333333333324E-2</c:v>
                </c:pt>
                <c:pt idx="5">
                  <c:v>7.8333333333333324E-2</c:v>
                </c:pt>
              </c:numCache>
            </c:numRef>
          </c:val>
          <c:smooth val="0"/>
          <c:extLst>
            <c:ext xmlns:c16="http://schemas.microsoft.com/office/drawing/2014/chart" uri="{C3380CC4-5D6E-409C-BE32-E72D297353CC}">
              <c16:uniqueId val="{00000007-F0F4-4202-9484-8DB6B401B2D4}"/>
            </c:ext>
          </c:extLst>
        </c:ser>
        <c:dLbls>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307481360"/>
        <c:axId val="307483984"/>
      </c:lineChart>
      <c:catAx>
        <c:axId val="30748136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mn-lt"/>
                <a:ea typeface="+mn-ea"/>
                <a:cs typeface="+mn-cs"/>
              </a:defRPr>
            </a:pPr>
            <a:endParaRPr lang="en-US"/>
          </a:p>
        </c:txPr>
        <c:crossAx val="307483984"/>
        <c:crosses val="autoZero"/>
        <c:auto val="1"/>
        <c:lblAlgn val="ctr"/>
        <c:lblOffset val="100"/>
        <c:noMultiLvlLbl val="0"/>
      </c:catAx>
      <c:valAx>
        <c:axId val="3074839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dk1">
                    <a:lumMod val="65000"/>
                    <a:lumOff val="35000"/>
                  </a:schemeClr>
                </a:solidFill>
                <a:latin typeface="+mn-lt"/>
                <a:ea typeface="+mn-ea"/>
                <a:cs typeface="+mn-cs"/>
              </a:defRPr>
            </a:pPr>
            <a:endParaRPr lang="en-US"/>
          </a:p>
        </c:txPr>
        <c:crossAx val="307481360"/>
        <c:crosses val="autoZero"/>
        <c:crossBetween val="between"/>
      </c:valAx>
      <c:spPr>
        <a:gradFill>
          <a:gsLst>
            <a:gs pos="100000">
              <a:schemeClr val="lt1">
                <a:lumMod val="95000"/>
              </a:schemeClr>
            </a:gs>
            <a:gs pos="0">
              <a:schemeClr val="lt1"/>
            </a:gs>
          </a:gsLst>
          <a:lin ang="5400000" scaled="0"/>
        </a:grad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30920D-43C9-4FC5-A471-6256C7790AEA}"/>
              </a:ext>
            </a:extLst>
          </p:cNvPr>
          <p:cNvSpPr>
            <a:spLocks noGrp="1"/>
          </p:cNvSpPr>
          <p:nvPr>
            <p:ph type="hdr" sz="quarter"/>
          </p:nvPr>
        </p:nvSpPr>
        <p:spPr>
          <a:xfrm>
            <a:off x="1" y="3"/>
            <a:ext cx="3170583" cy="482027"/>
          </a:xfrm>
          <a:prstGeom prst="rect">
            <a:avLst/>
          </a:prstGeom>
        </p:spPr>
        <p:txBody>
          <a:bodyPr vert="horz" lIns="94823" tIns="47411" rIns="94823" bIns="47411" rtlCol="0"/>
          <a:lstStyle>
            <a:lvl1pPr algn="l">
              <a:defRPr sz="1300"/>
            </a:lvl1pPr>
          </a:lstStyle>
          <a:p>
            <a:endParaRPr lang="en-US"/>
          </a:p>
        </p:txBody>
      </p:sp>
      <p:sp>
        <p:nvSpPr>
          <p:cNvPr id="3" name="Date Placeholder 2">
            <a:extLst>
              <a:ext uri="{FF2B5EF4-FFF2-40B4-BE49-F238E27FC236}">
                <a16:creationId xmlns:a16="http://schemas.microsoft.com/office/drawing/2014/main" id="{C6C256C9-100C-4BE8-A673-E12E56E57B07}"/>
              </a:ext>
            </a:extLst>
          </p:cNvPr>
          <p:cNvSpPr>
            <a:spLocks noGrp="1"/>
          </p:cNvSpPr>
          <p:nvPr>
            <p:ph type="dt" sz="quarter" idx="1"/>
          </p:nvPr>
        </p:nvSpPr>
        <p:spPr>
          <a:xfrm>
            <a:off x="4142962" y="3"/>
            <a:ext cx="3170583" cy="482027"/>
          </a:xfrm>
          <a:prstGeom prst="rect">
            <a:avLst/>
          </a:prstGeom>
        </p:spPr>
        <p:txBody>
          <a:bodyPr vert="horz" lIns="94823" tIns="47411" rIns="94823" bIns="47411" rtlCol="0"/>
          <a:lstStyle>
            <a:lvl1pPr algn="r">
              <a:defRPr sz="1300"/>
            </a:lvl1pPr>
          </a:lstStyle>
          <a:p>
            <a:fld id="{09B1A0D2-EB8C-4485-8CEB-B38D1ED9E8AB}" type="datetimeFigureOut">
              <a:rPr lang="en-US" smtClean="0"/>
              <a:t>2/13/2023</a:t>
            </a:fld>
            <a:endParaRPr lang="en-US"/>
          </a:p>
        </p:txBody>
      </p:sp>
      <p:sp>
        <p:nvSpPr>
          <p:cNvPr id="4" name="Footer Placeholder 3">
            <a:extLst>
              <a:ext uri="{FF2B5EF4-FFF2-40B4-BE49-F238E27FC236}">
                <a16:creationId xmlns:a16="http://schemas.microsoft.com/office/drawing/2014/main" id="{61FBE185-DDE5-428F-B11D-EE5574C22261}"/>
              </a:ext>
            </a:extLst>
          </p:cNvPr>
          <p:cNvSpPr>
            <a:spLocks noGrp="1"/>
          </p:cNvSpPr>
          <p:nvPr>
            <p:ph type="ftr" sz="quarter" idx="2"/>
          </p:nvPr>
        </p:nvSpPr>
        <p:spPr>
          <a:xfrm>
            <a:off x="1" y="9119175"/>
            <a:ext cx="3170583" cy="482027"/>
          </a:xfrm>
          <a:prstGeom prst="rect">
            <a:avLst/>
          </a:prstGeom>
        </p:spPr>
        <p:txBody>
          <a:bodyPr vert="horz" lIns="94823" tIns="47411" rIns="94823" bIns="4741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C5D1B110-C2EA-458A-A6E8-617181AD536F}"/>
              </a:ext>
            </a:extLst>
          </p:cNvPr>
          <p:cNvSpPr>
            <a:spLocks noGrp="1"/>
          </p:cNvSpPr>
          <p:nvPr>
            <p:ph type="sldNum" sz="quarter" idx="3"/>
          </p:nvPr>
        </p:nvSpPr>
        <p:spPr>
          <a:xfrm>
            <a:off x="4142962" y="9119175"/>
            <a:ext cx="3170583" cy="482027"/>
          </a:xfrm>
          <a:prstGeom prst="rect">
            <a:avLst/>
          </a:prstGeom>
        </p:spPr>
        <p:txBody>
          <a:bodyPr vert="horz" lIns="94823" tIns="47411" rIns="94823" bIns="47411" rtlCol="0" anchor="b"/>
          <a:lstStyle>
            <a:lvl1pPr algn="r">
              <a:defRPr sz="1300"/>
            </a:lvl1pPr>
          </a:lstStyle>
          <a:p>
            <a:fld id="{350A9909-D4D2-47F1-BA19-9EBF5E97EA90}" type="slidenum">
              <a:rPr lang="en-US" smtClean="0"/>
              <a:t>‹#›</a:t>
            </a:fld>
            <a:endParaRPr lang="en-US"/>
          </a:p>
        </p:txBody>
      </p:sp>
    </p:spTree>
    <p:extLst>
      <p:ext uri="{BB962C8B-B14F-4D97-AF65-F5344CB8AC3E}">
        <p14:creationId xmlns:p14="http://schemas.microsoft.com/office/powerpoint/2010/main" val="19028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24" tIns="48312" rIns="96624" bIns="48312"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24" tIns="48312" rIns="96624" bIns="48312" rtlCol="0"/>
          <a:lstStyle>
            <a:lvl1pPr algn="r">
              <a:defRPr sz="1300"/>
            </a:lvl1pPr>
          </a:lstStyle>
          <a:p>
            <a:fld id="{73D9AFFB-8669-4D55-966B-5C91C1BA8C2E}" type="datetimeFigureOut">
              <a:rPr lang="en-US" smtClean="0"/>
              <a:t>2/13/2023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24" tIns="48312" rIns="96624" bIns="48312" rtlCol="0" anchor="ctr"/>
          <a:lstStyle/>
          <a:p>
            <a:endParaRPr lang="en-US"/>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24" tIns="48312" rIns="96624" bIns="483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6624" tIns="48312" rIns="96624" bIns="48312"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6624" tIns="48312" rIns="96624" bIns="48312" rtlCol="0" anchor="b"/>
          <a:lstStyle>
            <a:lvl1pPr algn="r">
              <a:defRPr sz="1300"/>
            </a:lvl1pPr>
          </a:lstStyle>
          <a:p>
            <a:fld id="{598037CF-332E-48D5-9E96-81FEAF01FB9E}" type="slidenum">
              <a:rPr lang="en-US" smtClean="0"/>
              <a:t>‹#›</a:t>
            </a:fld>
            <a:endParaRPr lang="en-US"/>
          </a:p>
        </p:txBody>
      </p:sp>
    </p:spTree>
    <p:extLst>
      <p:ext uri="{BB962C8B-B14F-4D97-AF65-F5344CB8AC3E}">
        <p14:creationId xmlns:p14="http://schemas.microsoft.com/office/powerpoint/2010/main" val="27414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obcat.com/na/en/equipment/loaders/compact-track-loaders/t76"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deere.com/en/excavators/mid-size-excavators/250g-excavator/" TargetMode="External"/><Relationship Id="rId4" Type="http://schemas.openxmlformats.org/officeDocument/2006/relationships/hyperlink" Target="https://www.deere.com/en/loaders/wheel-loaders/mid-size-wheel-loaders/644-p-wheel-loade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C:\Users\lrobjent\Downloads\2020%20and%202021%20LRIP%20solicitation%20program%20and%20project%20update-19743053-v1.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a:p>
            <a:pPr rtl="0"/>
            <a:endParaRPr lang="en-US" dirty="0"/>
          </a:p>
          <a:p>
            <a:endParaRPr lang="en-US" dirty="0"/>
          </a:p>
        </p:txBody>
      </p:sp>
      <p:sp>
        <p:nvSpPr>
          <p:cNvPr id="4" name="Slide Number Placeholder 3"/>
          <p:cNvSpPr>
            <a:spLocks noGrp="1"/>
          </p:cNvSpPr>
          <p:nvPr>
            <p:ph type="sldNum" sz="quarter" idx="10"/>
          </p:nvPr>
        </p:nvSpPr>
        <p:spPr/>
        <p:txBody>
          <a:bodyPr/>
          <a:lstStyle/>
          <a:p>
            <a:pPr defTabSz="948222">
              <a:defRPr/>
            </a:pPr>
            <a:fld id="{D155F174-B1D2-47E9-9AD8-4A92805C1C2A}" type="slidenum">
              <a:rPr lang="en-US">
                <a:solidFill>
                  <a:prstClr val="black"/>
                </a:solidFill>
                <a:latin typeface="Calibri" panose="020F0502020204030204"/>
              </a:rPr>
              <a:pPr defTabSz="948222">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01793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there were 19,829 Bridges in Minnesota</a:t>
            </a:r>
          </a:p>
          <a:p>
            <a:pPr marL="171399" indent="-171399">
              <a:buFont typeface="Arial" panose="020B0604020202020204" pitchFamily="34" charset="0"/>
              <a:buChar char="•"/>
            </a:pPr>
            <a:r>
              <a:rPr lang="en-US" dirty="0"/>
              <a:t>3988 Trunk Highways</a:t>
            </a:r>
          </a:p>
          <a:p>
            <a:pPr marL="171399" indent="-171399">
              <a:buFont typeface="Arial" panose="020B0604020202020204" pitchFamily="34" charset="0"/>
              <a:buChar char="•"/>
            </a:pPr>
            <a:r>
              <a:rPr lang="en-US" dirty="0"/>
              <a:t>15842 Local Roads:</a:t>
            </a:r>
          </a:p>
          <a:p>
            <a:pPr marL="628461" lvl="1" indent="-171399">
              <a:buFont typeface="Arial" panose="020B0604020202020204" pitchFamily="34" charset="0"/>
              <a:buChar char="•"/>
            </a:pPr>
            <a:r>
              <a:rPr lang="en-US" dirty="0"/>
              <a:t>8178 County</a:t>
            </a:r>
          </a:p>
          <a:p>
            <a:pPr marL="628461" lvl="1" indent="-171399">
              <a:buFont typeface="Arial" panose="020B0604020202020204" pitchFamily="34" charset="0"/>
              <a:buChar char="•"/>
            </a:pPr>
            <a:r>
              <a:rPr lang="en-US" dirty="0"/>
              <a:t>1413 City</a:t>
            </a:r>
          </a:p>
          <a:p>
            <a:pPr marL="628461" lvl="1" indent="-171399">
              <a:buFont typeface="Arial" panose="020B0604020202020204" pitchFamily="34" charset="0"/>
              <a:buChar char="•"/>
            </a:pPr>
            <a:r>
              <a:rPr lang="en-US" dirty="0"/>
              <a:t>6250 Township</a:t>
            </a:r>
          </a:p>
          <a:p>
            <a:endParaRPr lang="en-US" dirty="0"/>
          </a:p>
          <a:p>
            <a:pPr defTabSz="948222">
              <a:defRPr/>
            </a:pPr>
            <a:r>
              <a:rPr lang="en-US" dirty="0"/>
              <a:t>Locals submit their 5-year priorities on an annual basis.  Bridges must be eligible for replacement or rehabilitation based on condition ratings.   (In 2020 1124 were eligible)</a:t>
            </a:r>
          </a:p>
          <a:p>
            <a:endParaRPr lang="en-US" dirty="0"/>
          </a:p>
          <a:p>
            <a:pPr marL="171399" indent="-171399">
              <a:buFont typeface="Arial" panose="020B0604020202020204" pitchFamily="34" charset="0"/>
              <a:buChar char="•"/>
            </a:pPr>
            <a:r>
              <a:rPr lang="en-US" dirty="0"/>
              <a:t>The LBRP is funded with State Bridge Bonds and Leased Motor Vehicle Sales Tax.  13% of LMVST goes to local bridges.  (LMVST: $9M in 2022.  Expected to drop to $6M in 2023.)  In 2020 the $30 Million in GO bonds went to bridges and in 2021 $14M in State General Funds went to local bridges.</a:t>
            </a:r>
          </a:p>
          <a:p>
            <a:pPr marL="171399" indent="-171399">
              <a:buFont typeface="Arial" panose="020B0604020202020204" pitchFamily="34" charset="0"/>
              <a:buChar char="•"/>
            </a:pPr>
            <a:r>
              <a:rPr lang="en-US" dirty="0"/>
              <a:t>The program is administered by MNDOT Office of State Aid.  Projects are funded on a first come first serve basis.  The program is extremely efficient.</a:t>
            </a:r>
          </a:p>
          <a:p>
            <a:pPr marL="171399" indent="-171399">
              <a:buFont typeface="Arial" panose="020B0604020202020204" pitchFamily="34" charset="0"/>
              <a:buChar char="•"/>
            </a:pPr>
            <a:r>
              <a:rPr lang="en-US" dirty="0"/>
              <a:t>Locals submit their 5-year priorities on an annual basis.</a:t>
            </a:r>
          </a:p>
          <a:p>
            <a:pPr marL="171399" indent="-171399">
              <a:buFont typeface="Arial" panose="020B0604020202020204" pitchFamily="34" charset="0"/>
              <a:buChar char="•"/>
            </a:pPr>
            <a:r>
              <a:rPr lang="en-US" dirty="0"/>
              <a:t>Most County Bridges are funded 50-50 LBRP/County</a:t>
            </a:r>
          </a:p>
          <a:p>
            <a:pPr marL="171399" indent="-171399">
              <a:buFont typeface="Arial" panose="020B0604020202020204" pitchFamily="34" charset="0"/>
              <a:buChar char="•"/>
            </a:pPr>
            <a:r>
              <a:rPr lang="en-US" dirty="0"/>
              <a:t>Maximum award is $7M, above which must be a special legislative appropriation.</a:t>
            </a:r>
          </a:p>
          <a:p>
            <a:endParaRPr lang="en-US" dirty="0"/>
          </a:p>
        </p:txBody>
      </p:sp>
      <p:sp>
        <p:nvSpPr>
          <p:cNvPr id="4" name="Slide Number Placeholder 3"/>
          <p:cNvSpPr>
            <a:spLocks noGrp="1"/>
          </p:cNvSpPr>
          <p:nvPr>
            <p:ph type="sldNum" sz="quarter" idx="10"/>
          </p:nvPr>
        </p:nvSpPr>
        <p:spPr/>
        <p:txBody>
          <a:bodyPr/>
          <a:lstStyle/>
          <a:p>
            <a:fld id="{154F972D-738A-4AA7-B0D9-25D99B3B0A60}" type="slidenum">
              <a:rPr lang="en-US" smtClean="0"/>
              <a:t>10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662219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TFAC</a:t>
            </a:r>
          </a:p>
          <a:p>
            <a:r>
              <a:rPr lang="en-US" dirty="0"/>
              <a:t> • Scenario 1 Status Quo — This scenario assumes no new funding or inflationary adjustments to the current funding stream.  </a:t>
            </a:r>
          </a:p>
          <a:p>
            <a:r>
              <a:rPr lang="en-US" dirty="0"/>
              <a:t> • Scenario 2 -  Maintaining Current Performance — This scenario assumes sufficient funding to maintain and operate the system in a condition equal to today, including existing service levels and condition ratings.  </a:t>
            </a:r>
          </a:p>
          <a:p>
            <a:r>
              <a:rPr lang="en-US" dirty="0"/>
              <a:t> • Scenario 3 - Economically Competitive / World Class — This scenario assumes a greatly improved road surface and bridge condition, additional safety improvements, congestion reduction and some regional highway expansions, as well as significant transit and modal enhancements.  </a:t>
            </a:r>
          </a:p>
          <a:p>
            <a:endParaRPr lang="en-US" dirty="0"/>
          </a:p>
          <a:p>
            <a:r>
              <a:rPr lang="en-US" dirty="0"/>
              <a:t>County Road Funding Gap is estimated but is reasonable as revenue for County Roads is very limited.  County Levy, Wheelage Tax.  Not eligible for HUTDF</a:t>
            </a:r>
          </a:p>
          <a:p>
            <a:endParaRPr lang="en-US" dirty="0"/>
          </a:p>
          <a:p>
            <a:r>
              <a:rPr lang="en-US" dirty="0"/>
              <a:t>CSAH Needs Study:</a:t>
            </a:r>
          </a:p>
          <a:p>
            <a:pPr defTabSz="948222">
              <a:defRPr/>
            </a:pPr>
            <a:r>
              <a:rPr lang="en-US" dirty="0"/>
              <a:t>The Screening Board looks at 25-year construction</a:t>
            </a:r>
            <a:r>
              <a:rPr lang="en-US" baseline="0" dirty="0"/>
              <a:t> needs. The needs system is a “look back” that considers actual average unit prices for the past 5 years (2016-2020 here).  The NEEDs system calculates a 60-year Lifecyle Cost of the county system, annualized and then applied for 25 years.  Reporting 25 years' worth is a statutory requirement.</a:t>
            </a: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11</a:t>
            </a:fld>
            <a:endParaRPr lang="en-US"/>
          </a:p>
        </p:txBody>
      </p:sp>
    </p:spTree>
    <p:extLst>
      <p:ext uri="{BB962C8B-B14F-4D97-AF65-F5344CB8AC3E}">
        <p14:creationId xmlns:p14="http://schemas.microsoft.com/office/powerpoint/2010/main" val="1743365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Carver County budgets $2million in County Levy for roadway resurfacing.</a:t>
            </a:r>
          </a:p>
        </p:txBody>
      </p:sp>
      <p:sp>
        <p:nvSpPr>
          <p:cNvPr id="4" name="Slide Number Placeholder 3"/>
          <p:cNvSpPr>
            <a:spLocks noGrp="1"/>
          </p:cNvSpPr>
          <p:nvPr>
            <p:ph type="sldNum" sz="quarter" idx="5"/>
          </p:nvPr>
        </p:nvSpPr>
        <p:spPr/>
        <p:txBody>
          <a:bodyPr/>
          <a:lstStyle/>
          <a:p>
            <a:fld id="{598037CF-332E-48D5-9E96-81FEAF01FB9E}" type="slidenum">
              <a:rPr lang="en-US" smtClean="0"/>
              <a:t>12</a:t>
            </a:fld>
            <a:endParaRPr lang="en-US"/>
          </a:p>
        </p:txBody>
      </p:sp>
    </p:spTree>
    <p:extLst>
      <p:ext uri="{BB962C8B-B14F-4D97-AF65-F5344CB8AC3E}">
        <p14:creationId xmlns:p14="http://schemas.microsoft.com/office/powerpoint/2010/main" val="137314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defTabSz="948222">
              <a:buFont typeface="Arial" panose="020B0604020202020204" pitchFamily="34" charset="0"/>
              <a:buChar char="•"/>
              <a:defRPr/>
            </a:pPr>
            <a:r>
              <a:rPr lang="en-US" dirty="0">
                <a:solidFill>
                  <a:schemeClr val="tx1"/>
                </a:solidFill>
                <a:latin typeface="+mn-lt"/>
                <a:ea typeface="Calibri" panose="020F0502020204030204" pitchFamily="34" charset="0"/>
              </a:rPr>
              <a:t>The precast concrete culvert costs escalated up 80 - 100 % in some counties.  </a:t>
            </a:r>
          </a:p>
          <a:p>
            <a:pPr marL="171399" indent="-171399" defTabSz="948222">
              <a:buFont typeface="Arial" panose="020B0604020202020204" pitchFamily="34" charset="0"/>
              <a:buChar char="•"/>
              <a:defRPr/>
            </a:pPr>
            <a:r>
              <a:rPr lang="en-US" dirty="0">
                <a:solidFill>
                  <a:schemeClr val="tx1"/>
                </a:solidFill>
                <a:latin typeface="+mn-lt"/>
                <a:ea typeface="Calibri" panose="020F0502020204030204" pitchFamily="34" charset="0"/>
              </a:rPr>
              <a:t>We have only two Minnesota </a:t>
            </a:r>
            <a:r>
              <a:rPr lang="en-US" dirty="0" err="1">
                <a:solidFill>
                  <a:schemeClr val="tx1"/>
                </a:solidFill>
                <a:latin typeface="+mn-lt"/>
                <a:ea typeface="Calibri" panose="020F0502020204030204" pitchFamily="34" charset="0"/>
              </a:rPr>
              <a:t>precasters</a:t>
            </a:r>
            <a:r>
              <a:rPr lang="en-US" dirty="0">
                <a:solidFill>
                  <a:schemeClr val="tx1"/>
                </a:solidFill>
                <a:latin typeface="+mn-lt"/>
                <a:ea typeface="Calibri" panose="020F0502020204030204" pitchFamily="34" charset="0"/>
              </a:rPr>
              <a:t> fabricating box culverts.  Rinker in Elk River and Oldcastle in Hancock/Cannon Falls.  </a:t>
            </a:r>
          </a:p>
          <a:p>
            <a:pPr marL="171399" indent="-171399" defTabSz="948222">
              <a:buFont typeface="Arial" panose="020B0604020202020204" pitchFamily="34" charset="0"/>
              <a:buChar char="•"/>
              <a:defRPr/>
            </a:pPr>
            <a:r>
              <a:rPr lang="en-US" dirty="0">
                <a:solidFill>
                  <a:schemeClr val="tx1"/>
                </a:solidFill>
                <a:latin typeface="+mn-lt"/>
                <a:ea typeface="Calibri" panose="020F0502020204030204" pitchFamily="34" charset="0"/>
              </a:rPr>
              <a:t>Skilled labor and welded wire fabric shortages have exasperated the situation. </a:t>
            </a:r>
            <a:endParaRPr lang="en-US"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13</a:t>
            </a:fld>
            <a:endParaRPr lang="en-US"/>
          </a:p>
        </p:txBody>
      </p:sp>
    </p:spTree>
    <p:extLst>
      <p:ext uri="{BB962C8B-B14F-4D97-AF65-F5344CB8AC3E}">
        <p14:creationId xmlns:p14="http://schemas.microsoft.com/office/powerpoint/2010/main" val="402328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spcAft>
                <a:spcPts val="599"/>
              </a:spcAft>
              <a:buFont typeface="Arial" panose="020B0604020202020204" pitchFamily="34" charset="0"/>
              <a:buChar char="•"/>
            </a:pPr>
            <a:r>
              <a:rPr lang="en-US" dirty="0">
                <a:solidFill>
                  <a:schemeClr val="tx1"/>
                </a:solidFill>
                <a:latin typeface="+mn-lt"/>
              </a:rPr>
              <a:t>Stable prices 2015-2020.</a:t>
            </a:r>
          </a:p>
          <a:p>
            <a:pPr marL="171399" indent="-171399">
              <a:spcAft>
                <a:spcPts val="599"/>
              </a:spcAft>
              <a:buFont typeface="Arial" panose="020B0604020202020204" pitchFamily="34" charset="0"/>
              <a:buChar char="•"/>
            </a:pPr>
            <a:r>
              <a:rPr lang="en-US" dirty="0">
                <a:solidFill>
                  <a:schemeClr val="tx1"/>
                </a:solidFill>
                <a:latin typeface="+mn-lt"/>
              </a:rPr>
              <a:t>Bridge 57526, CSAH8 over the Red Lake River, Thief River Falls, Pennington County.</a:t>
            </a:r>
          </a:p>
          <a:p>
            <a:pPr marL="171399" indent="-171399" defTabSz="948222">
              <a:spcAft>
                <a:spcPts val="599"/>
              </a:spcAft>
              <a:buFont typeface="Arial" panose="020B0604020202020204" pitchFamily="34" charset="0"/>
              <a:buChar char="•"/>
              <a:defRPr/>
            </a:pPr>
            <a:r>
              <a:rPr lang="en-US" dirty="0">
                <a:solidFill>
                  <a:schemeClr val="tx1"/>
                </a:solidFill>
                <a:latin typeface="+mn-lt"/>
                <a:ea typeface="Calibri" panose="020F0502020204030204" pitchFamily="34" charset="0"/>
              </a:rPr>
              <a:t>Note, C-Slab means cast-in-place concrete slab bridge, and PCB means prestressed concrete beam bridge.  Minnesota Locals predominately build C-Slabs and PCB type bridges.  They build roughly 50 bridges annually and 95% of them are generally either C-slabs or PCB bridges.  PCB structure cost was up 6 percent and  C-SLAB structure cost was up 16 percent in 2022.  </a:t>
            </a:r>
          </a:p>
          <a:p>
            <a:pPr marL="171399" indent="-171399" defTabSz="948222">
              <a:spcAft>
                <a:spcPts val="599"/>
              </a:spcAft>
              <a:buFont typeface="Arial" panose="020B0604020202020204" pitchFamily="34" charset="0"/>
              <a:buChar char="•"/>
              <a:defRPr/>
            </a:pPr>
            <a:r>
              <a:rPr lang="en-US" dirty="0">
                <a:solidFill>
                  <a:schemeClr val="tx1"/>
                </a:solidFill>
                <a:latin typeface="+mn-lt"/>
                <a:ea typeface="Calibri" panose="020F0502020204030204" pitchFamily="34" charset="0"/>
              </a:rPr>
              <a:t>Regarding PCBs, Rinker in Elk River pretty much supplies Minnesota’s PCB needs right now.  With essentially only one fabricator in Minnesota producing PCBs we’re likely headed into more supply and demand issues. </a:t>
            </a:r>
            <a:r>
              <a:rPr lang="en-US" dirty="0">
                <a:solidFill>
                  <a:srgbClr val="1F497D"/>
                </a:solidFill>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14</a:t>
            </a:fld>
            <a:endParaRPr lang="en-US"/>
          </a:p>
        </p:txBody>
      </p:sp>
    </p:spTree>
    <p:extLst>
      <p:ext uri="{BB962C8B-B14F-4D97-AF65-F5344CB8AC3E}">
        <p14:creationId xmlns:p14="http://schemas.microsoft.com/office/powerpoint/2010/main" val="68297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15</a:t>
            </a:fld>
            <a:endParaRPr lang="en-US"/>
          </a:p>
        </p:txBody>
      </p:sp>
    </p:spTree>
    <p:extLst>
      <p:ext uri="{BB962C8B-B14F-4D97-AF65-F5344CB8AC3E}">
        <p14:creationId xmlns:p14="http://schemas.microsoft.com/office/powerpoint/2010/main" val="1292908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buFont typeface="Arial" panose="020B0604020202020204" pitchFamily="34" charset="0"/>
              <a:buChar char="•"/>
            </a:pPr>
            <a:r>
              <a:rPr lang="en-US" dirty="0">
                <a:ea typeface="Calibri" panose="020F0502020204030204" pitchFamily="34" charset="0"/>
              </a:rPr>
              <a:t>Western Star 4700SF Tandem Plow Truck Cab &amp; Chassis.  $123,056.87 to $144,761.00</a:t>
            </a:r>
          </a:p>
          <a:p>
            <a:endParaRPr lang="en-US" dirty="0">
              <a:ea typeface="Calibri" panose="020F0502020204030204" pitchFamily="34" charset="0"/>
            </a:endParaRPr>
          </a:p>
          <a:p>
            <a:pPr marL="171399" indent="-171399">
              <a:buFont typeface="Arial" panose="020B0604020202020204" pitchFamily="34" charset="0"/>
              <a:buChar char="•"/>
            </a:pPr>
            <a:r>
              <a:rPr lang="en-US" dirty="0" err="1">
                <a:ea typeface="Calibri" panose="020F0502020204030204" pitchFamily="34" charset="0"/>
              </a:rPr>
              <a:t>Towmaster</a:t>
            </a:r>
            <a:r>
              <a:rPr lang="en-US" dirty="0">
                <a:ea typeface="Calibri" panose="020F0502020204030204" pitchFamily="34" charset="0"/>
              </a:rPr>
              <a:t> Up-Fit Dump Box and Plows.  $137,581.00 to $193,723.00</a:t>
            </a:r>
          </a:p>
          <a:p>
            <a:endParaRPr lang="en-US" dirty="0">
              <a:ea typeface="Calibri" panose="020F0502020204030204" pitchFamily="34" charset="0"/>
            </a:endParaRPr>
          </a:p>
          <a:p>
            <a:pPr marL="171399" indent="-171399">
              <a:buFont typeface="Arial" panose="020B0604020202020204" pitchFamily="34" charset="0"/>
              <a:buChar char="•"/>
            </a:pPr>
            <a:r>
              <a:rPr lang="en-US" dirty="0">
                <a:ea typeface="Calibri" panose="020F0502020204030204" pitchFamily="34" charset="0"/>
              </a:rPr>
              <a:t>Tandem Plow Truck with Up-Fit Complete Total.  $260,637.87 to $338,484.00</a:t>
            </a:r>
          </a:p>
          <a:p>
            <a:endParaRPr lang="en-US" dirty="0">
              <a:ea typeface="Calibri" panose="020F0502020204030204" pitchFamily="34" charset="0"/>
            </a:endParaRPr>
          </a:p>
          <a:p>
            <a:pPr marL="171399" indent="-171399">
              <a:buFont typeface="Arial" panose="020B0604020202020204" pitchFamily="34" charset="0"/>
              <a:buChar char="•"/>
            </a:pPr>
            <a:r>
              <a:rPr lang="en-US" dirty="0">
                <a:ea typeface="Calibri" panose="020F0502020204030204" pitchFamily="34" charset="0"/>
              </a:rPr>
              <a:t>Bobcat T76 T4 Skid Steer.  $54,389.78 to $73,925.00 </a:t>
            </a:r>
            <a:r>
              <a:rPr lang="en-US" dirty="0">
                <a:hlinkClick r:id="rId3"/>
              </a:rPr>
              <a:t>T76 Compact Track Loader - Bobcat Company</a:t>
            </a:r>
            <a:endParaRPr lang="en-US" dirty="0">
              <a:ea typeface="Calibri" panose="020F0502020204030204" pitchFamily="34" charset="0"/>
            </a:endParaRPr>
          </a:p>
          <a:p>
            <a:endParaRPr lang="en-US" dirty="0">
              <a:ea typeface="Calibri" panose="020F0502020204030204" pitchFamily="34" charset="0"/>
            </a:endParaRPr>
          </a:p>
          <a:p>
            <a:pPr marL="171399" indent="-171399">
              <a:buFont typeface="Arial" panose="020B0604020202020204" pitchFamily="34" charset="0"/>
              <a:buChar char="•"/>
            </a:pPr>
            <a:r>
              <a:rPr lang="en-US" dirty="0">
                <a:ea typeface="Calibri" panose="020F0502020204030204" pitchFamily="34" charset="0"/>
              </a:rPr>
              <a:t>John Deere 644P Wheel loader.  $233,723.83 to $277,845.00  </a:t>
            </a:r>
            <a:r>
              <a:rPr lang="en-US" dirty="0">
                <a:hlinkClick r:id="rId4"/>
              </a:rPr>
              <a:t>644 P-Tier | Mid-Size Wheel Loader | John Deere US</a:t>
            </a:r>
            <a:endParaRPr lang="en-US" dirty="0">
              <a:ea typeface="Calibri" panose="020F0502020204030204" pitchFamily="34" charset="0"/>
            </a:endParaRPr>
          </a:p>
          <a:p>
            <a:endParaRPr lang="en-US" dirty="0">
              <a:ea typeface="Calibri" panose="020F0502020204030204" pitchFamily="34" charset="0"/>
            </a:endParaRPr>
          </a:p>
          <a:p>
            <a:pPr marL="171399" indent="-171399">
              <a:buFont typeface="Arial" panose="020B0604020202020204" pitchFamily="34" charset="0"/>
              <a:buChar char="•"/>
            </a:pPr>
            <a:r>
              <a:rPr lang="en-US" dirty="0">
                <a:ea typeface="Calibri" panose="020F0502020204030204" pitchFamily="34" charset="0"/>
              </a:rPr>
              <a:t>John Deere 250G Excavator.  $232,755.77 to $275,309.75  </a:t>
            </a:r>
            <a:r>
              <a:rPr lang="en-US" dirty="0">
                <a:hlinkClick r:id="rId5"/>
              </a:rPr>
              <a:t>250G LC | Mid-Size Excavator | John Deere US</a:t>
            </a:r>
            <a:endParaRPr lang="en-US" dirty="0">
              <a:ea typeface="Calibri" panose="020F0502020204030204" pitchFamily="34" charset="0"/>
            </a:endParaRPr>
          </a:p>
          <a:p>
            <a:endParaRPr lang="en-US" dirty="0">
              <a:ea typeface="Calibri" panose="020F0502020204030204" pitchFamily="34" charset="0"/>
            </a:endParaRPr>
          </a:p>
          <a:p>
            <a:pPr marL="171399" indent="-171399">
              <a:buFont typeface="Arial" panose="020B0604020202020204" pitchFamily="34" charset="0"/>
              <a:buChar char="•"/>
            </a:pPr>
            <a:r>
              <a:rPr lang="en-US" dirty="0">
                <a:ea typeface="Calibri" panose="020F0502020204030204" pitchFamily="34" charset="0"/>
              </a:rPr>
              <a:t>Toro </a:t>
            </a:r>
            <a:r>
              <a:rPr lang="en-US" dirty="0" err="1">
                <a:ea typeface="Calibri" panose="020F0502020204030204" pitchFamily="34" charset="0"/>
              </a:rPr>
              <a:t>Groundsmaster</a:t>
            </a:r>
            <a:r>
              <a:rPr lang="en-US" dirty="0">
                <a:ea typeface="Calibri" panose="020F0502020204030204" pitchFamily="34" charset="0"/>
              </a:rPr>
              <a:t> 4000-D Turf Mower.  $58,368.17 to $80,581.02</a:t>
            </a:r>
          </a:p>
          <a:p>
            <a:endParaRPr lang="en-US" sz="19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598037CF-332E-48D5-9E96-81FEAF01FB9E}" type="slidenum">
              <a:rPr lang="en-US" smtClean="0"/>
              <a:t>16</a:t>
            </a:fld>
            <a:endParaRPr lang="en-US"/>
          </a:p>
        </p:txBody>
      </p:sp>
    </p:spTree>
    <p:extLst>
      <p:ext uri="{BB962C8B-B14F-4D97-AF65-F5344CB8AC3E}">
        <p14:creationId xmlns:p14="http://schemas.microsoft.com/office/powerpoint/2010/main" val="1631676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preservation on historic bridges eligible for LBRP.  We support HF1349  - Rep. </a:t>
            </a:r>
            <a:r>
              <a:rPr lang="en-US" dirty="0" err="1"/>
              <a:t>Tabke</a:t>
            </a:r>
            <a:r>
              <a:rPr lang="en-US" dirty="0"/>
              <a:t>  (MnDOT housekeeping bill)</a:t>
            </a:r>
          </a:p>
        </p:txBody>
      </p:sp>
      <p:sp>
        <p:nvSpPr>
          <p:cNvPr id="4" name="Slide Number Placeholder 3"/>
          <p:cNvSpPr>
            <a:spLocks noGrp="1"/>
          </p:cNvSpPr>
          <p:nvPr>
            <p:ph type="sldNum" sz="quarter" idx="5"/>
          </p:nvPr>
        </p:nvSpPr>
        <p:spPr/>
        <p:txBody>
          <a:bodyPr/>
          <a:lstStyle/>
          <a:p>
            <a:fld id="{598037CF-332E-48D5-9E96-81FEAF01FB9E}" type="slidenum">
              <a:rPr lang="en-US" smtClean="0"/>
              <a:t>17</a:t>
            </a:fld>
            <a:endParaRPr lang="en-US"/>
          </a:p>
        </p:txBody>
      </p:sp>
    </p:spTree>
    <p:extLst>
      <p:ext uri="{BB962C8B-B14F-4D97-AF65-F5344CB8AC3E}">
        <p14:creationId xmlns:p14="http://schemas.microsoft.com/office/powerpoint/2010/main" val="172217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Governors proposal for License Tab fees for information only. Other proposals were considered last legislative session.</a:t>
            </a:r>
          </a:p>
          <a:p>
            <a:endParaRPr lang="en-US" dirty="0"/>
          </a:p>
          <a:p>
            <a:pPr defTabSz="914125">
              <a:defRPr/>
            </a:pPr>
            <a:r>
              <a:rPr lang="en-US" dirty="0"/>
              <a:t>License (TAB) Fees: Current law sets a base fee of $10 to register your vehicle, but then adds an additional cost of 1.25 percent of the value of the vehicle. 1.285% for 2020 and newer.  The value of the vehicle is depreciated by 10 percent each year until year 11. For year 11 and on, the minimum amount paid is $35.  100% to Road and Bridges</a:t>
            </a:r>
          </a:p>
          <a:p>
            <a:endParaRPr lang="en-US" dirty="0"/>
          </a:p>
          <a:p>
            <a:endParaRPr lang="en-US" dirty="0"/>
          </a:p>
          <a:p>
            <a:r>
              <a:rPr lang="en-US" dirty="0"/>
              <a:t>EV fee increase or per KWH charge is needed as most EVs are much heavier than gasoline engines and produce more wear and tear on the road and bridge system.</a:t>
            </a:r>
          </a:p>
          <a:p>
            <a:r>
              <a:rPr lang="en-US" dirty="0"/>
              <a:t>EV estimate is based on 45,000 EVs registered in MN.  Number is increasing.  Using a KWH charge would be beneficial as it would generate revenue from EVs outside Mn.</a:t>
            </a:r>
          </a:p>
        </p:txBody>
      </p:sp>
      <p:sp>
        <p:nvSpPr>
          <p:cNvPr id="4" name="Slide Number Placeholder 3"/>
          <p:cNvSpPr>
            <a:spLocks noGrp="1"/>
          </p:cNvSpPr>
          <p:nvPr>
            <p:ph type="sldNum" sz="quarter" idx="5"/>
          </p:nvPr>
        </p:nvSpPr>
        <p:spPr/>
        <p:txBody>
          <a:bodyPr/>
          <a:lstStyle/>
          <a:p>
            <a:fld id="{598037CF-332E-48D5-9E96-81FEAF01FB9E}" type="slidenum">
              <a:rPr lang="en-US" smtClean="0"/>
              <a:t>18</a:t>
            </a:fld>
            <a:endParaRPr lang="en-US"/>
          </a:p>
        </p:txBody>
      </p:sp>
    </p:spTree>
    <p:extLst>
      <p:ext uri="{BB962C8B-B14F-4D97-AF65-F5344CB8AC3E}">
        <p14:creationId xmlns:p14="http://schemas.microsoft.com/office/powerpoint/2010/main" val="3864777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buFont typeface="Arial" panose="020B0604020202020204" pitchFamily="34" charset="0"/>
              <a:buChar char="•"/>
            </a:pPr>
            <a:r>
              <a:rPr lang="en-US" dirty="0"/>
              <a:t>Alternative proposal includes transit and small cities.  </a:t>
            </a:r>
          </a:p>
          <a:p>
            <a:pPr marL="628461" lvl="1" indent="-171399">
              <a:buFont typeface="Arial" panose="020B0604020202020204" pitchFamily="34" charset="0"/>
              <a:buChar char="•"/>
            </a:pPr>
            <a:r>
              <a:rPr lang="en-US" dirty="0"/>
              <a:t>If this formula is used to bring in small cities and townships, the Counties and MSA cities are requesting a direct allocation percentage as shown, instead of going through the HUTDF formula.  We would get less than a 100% allocation through the HUTDF but it is close ($32.8M vs $49.6M).</a:t>
            </a:r>
          </a:p>
          <a:p>
            <a:pPr marL="628461" lvl="1" indent="-171399">
              <a:buFont typeface="Arial" panose="020B0604020202020204" pitchFamily="34" charset="0"/>
              <a:buChar char="•"/>
            </a:pPr>
            <a:r>
              <a:rPr lang="en-US" dirty="0"/>
              <a:t>To do this MnDOT would not get any of the additional allocation beyond what current law gives them.</a:t>
            </a:r>
          </a:p>
        </p:txBody>
      </p:sp>
      <p:sp>
        <p:nvSpPr>
          <p:cNvPr id="4" name="Slide Number Placeholder 3"/>
          <p:cNvSpPr>
            <a:spLocks noGrp="1"/>
          </p:cNvSpPr>
          <p:nvPr>
            <p:ph type="sldNum" sz="quarter" idx="5"/>
          </p:nvPr>
        </p:nvSpPr>
        <p:spPr/>
        <p:txBody>
          <a:bodyPr/>
          <a:lstStyle/>
          <a:p>
            <a:fld id="{598037CF-332E-48D5-9E96-81FEAF01FB9E}" type="slidenum">
              <a:rPr lang="en-US" smtClean="0"/>
              <a:t>19</a:t>
            </a:fld>
            <a:endParaRPr lang="en-US"/>
          </a:p>
        </p:txBody>
      </p:sp>
    </p:spTree>
    <p:extLst>
      <p:ext uri="{BB962C8B-B14F-4D97-AF65-F5344CB8AC3E}">
        <p14:creationId xmlns:p14="http://schemas.microsoft.com/office/powerpoint/2010/main" val="88641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483120" defTabSz="966238">
              <a:spcAft>
                <a:spcPts val="599"/>
              </a:spcAft>
              <a:defRPr/>
            </a:pPr>
            <a:r>
              <a:rPr lang="en-US" dirty="0">
                <a:effectLst>
                  <a:outerShdw blurRad="38100" dist="38100" dir="2700000" algn="tl">
                    <a:srgbClr val="000000">
                      <a:alpha val="43137"/>
                    </a:srgbClr>
                  </a:outerShdw>
                </a:effectLst>
              </a:rPr>
              <a:t>AMC</a:t>
            </a:r>
          </a:p>
          <a:p>
            <a:pPr marL="0" lvl="1" indent="-483120" defTabSz="966238">
              <a:spcAft>
                <a:spcPts val="599"/>
              </a:spcAft>
              <a:defRPr/>
            </a:pPr>
            <a:r>
              <a:rPr lang="en-US" dirty="0">
                <a:effectLst>
                  <a:outerShdw blurRad="38100" dist="38100" dir="2700000" algn="tl">
                    <a:srgbClr val="000000">
                      <a:alpha val="43137"/>
                    </a:srgbClr>
                  </a:outerShdw>
                </a:effectLst>
              </a:rPr>
              <a:t>447 county commissioners</a:t>
            </a:r>
          </a:p>
          <a:p>
            <a:pPr marL="0" lvl="1" indent="-483120" defTabSz="966238">
              <a:spcAft>
                <a:spcPts val="599"/>
              </a:spcAft>
              <a:buFont typeface="Arial" panose="020B0604020202020204" pitchFamily="34" charset="0"/>
              <a:buChar char="•"/>
              <a:defRPr/>
            </a:pPr>
            <a:r>
              <a:rPr lang="en-US" dirty="0">
                <a:effectLst>
                  <a:outerShdw blurRad="38100" dist="38100" dir="2700000" algn="tl">
                    <a:srgbClr val="000000">
                      <a:alpha val="43137"/>
                    </a:srgbClr>
                  </a:outerShdw>
                </a:effectLst>
              </a:rPr>
              <a:t>81 boards have five county commissioners. </a:t>
            </a:r>
          </a:p>
          <a:p>
            <a:pPr marL="0" lvl="1" indent="-483120" defTabSz="966238">
              <a:spcAft>
                <a:spcPts val="599"/>
              </a:spcAft>
              <a:buFont typeface="Arial" panose="020B0604020202020204" pitchFamily="34" charset="0"/>
              <a:buChar char="•"/>
              <a:defRPr/>
            </a:pPr>
            <a:r>
              <a:rPr lang="en-US" dirty="0">
                <a:effectLst>
                  <a:outerShdw blurRad="38100" dist="38100" dir="2700000" algn="tl">
                    <a:srgbClr val="000000">
                      <a:alpha val="43137"/>
                    </a:srgbClr>
                  </a:outerShdw>
                </a:effectLst>
              </a:rPr>
              <a:t>6 boards have seven county commissioners.</a:t>
            </a:r>
          </a:p>
          <a:p>
            <a:pPr marL="0" lvl="1" indent="-483120" defTabSz="966238">
              <a:spcAft>
                <a:spcPts val="599"/>
              </a:spcAft>
              <a:buFont typeface="Arial" panose="020B0604020202020204" pitchFamily="34" charset="0"/>
              <a:buChar char="•"/>
              <a:defRPr/>
            </a:pPr>
            <a:r>
              <a:rPr lang="en-US" baseline="0" dirty="0">
                <a:latin typeface="+mn-lt"/>
              </a:rPr>
              <a:t>We also have more than 20 affiliates, generally made up of specific county functions, like the MN County Engineers Association</a:t>
            </a:r>
          </a:p>
          <a:p>
            <a:pPr marL="0" lvl="1" defTabSz="966238">
              <a:spcAft>
                <a:spcPts val="599"/>
              </a:spcAft>
              <a:defRPr/>
            </a:pPr>
            <a:endParaRPr lang="en-US" baseline="0" dirty="0">
              <a:latin typeface="+mn-lt"/>
            </a:endParaRPr>
          </a:p>
          <a:p>
            <a:pPr>
              <a:spcAft>
                <a:spcPts val="599"/>
              </a:spcAft>
            </a:pPr>
            <a:r>
              <a:rPr lang="en-US" b="0" i="0" dirty="0">
                <a:solidFill>
                  <a:srgbClr val="252525"/>
                </a:solidFill>
                <a:effectLst/>
                <a:latin typeface="+mn-lt"/>
              </a:rPr>
              <a:t>MCEA is an association of the County Engineers in the state of Minnesota organized under the Articles of Incorporation to promote the county engineering profession and uphold the Code of Ethics</a:t>
            </a:r>
          </a:p>
          <a:p>
            <a:pPr marL="177792" indent="-177792">
              <a:spcAft>
                <a:spcPts val="599"/>
              </a:spcAft>
              <a:buFont typeface="Arial" panose="020B0604020202020204" pitchFamily="34" charset="0"/>
              <a:buChar char="•"/>
            </a:pPr>
            <a:r>
              <a:rPr lang="en-US" dirty="0">
                <a:latin typeface="+mn-lt"/>
              </a:rPr>
              <a:t>Minnesota highway engineers are appointed by the local county board according to MN Statute 163.07 </a:t>
            </a:r>
          </a:p>
          <a:p>
            <a:pPr marL="177792" indent="-177792">
              <a:spcAft>
                <a:spcPts val="599"/>
              </a:spcAft>
              <a:buFont typeface="Arial" panose="020B0604020202020204" pitchFamily="34" charset="0"/>
              <a:buChar char="•"/>
            </a:pPr>
            <a:r>
              <a:rPr lang="en-US" dirty="0">
                <a:latin typeface="+mn-lt"/>
              </a:rPr>
              <a:t>Must be a registered professional engineer</a:t>
            </a:r>
          </a:p>
          <a:p>
            <a:pPr marL="177792" indent="-177792">
              <a:spcAft>
                <a:spcPts val="599"/>
              </a:spcAft>
              <a:buFont typeface="Arial" panose="020B0604020202020204" pitchFamily="34" charset="0"/>
              <a:buChar char="•"/>
            </a:pPr>
            <a:r>
              <a:rPr lang="en-US" dirty="0">
                <a:latin typeface="+mn-lt"/>
              </a:rPr>
              <a:t>Associate members also must be PE</a:t>
            </a: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2</a:t>
            </a:fld>
            <a:endParaRPr lang="en-US"/>
          </a:p>
        </p:txBody>
      </p:sp>
    </p:spTree>
    <p:extLst>
      <p:ext uri="{BB962C8B-B14F-4D97-AF65-F5344CB8AC3E}">
        <p14:creationId xmlns:p14="http://schemas.microsoft.com/office/powerpoint/2010/main" val="885315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the buying power of the total fund, the impact of inflation is dramatic:</a:t>
            </a:r>
          </a:p>
          <a:p>
            <a:r>
              <a:rPr lang="en-US" dirty="0"/>
              <a:t>With </a:t>
            </a:r>
            <a:r>
              <a:rPr lang="en-US" dirty="0">
                <a:solidFill>
                  <a:srgbClr val="FF0000"/>
                </a:solidFill>
              </a:rPr>
              <a:t>8% </a:t>
            </a:r>
            <a:r>
              <a:rPr lang="en-US" dirty="0"/>
              <a:t>Inflation:</a:t>
            </a:r>
          </a:p>
          <a:p>
            <a:pPr marL="313228" indent="-313228">
              <a:buFont typeface="Arial" panose="020B0604020202020204" pitchFamily="34" charset="0"/>
              <a:buChar char="•"/>
            </a:pPr>
            <a:r>
              <a:rPr lang="en-US" dirty="0"/>
              <a:t>$759.9M needed in 2023 to match buying power of 2022</a:t>
            </a:r>
          </a:p>
          <a:p>
            <a:pPr marL="313228" indent="-313228">
              <a:buFont typeface="Arial" panose="020B0604020202020204" pitchFamily="34" charset="0"/>
              <a:buChar char="•"/>
            </a:pPr>
            <a:r>
              <a:rPr lang="en-US" dirty="0"/>
              <a:t>2023 CSAH Fund $686.1M</a:t>
            </a:r>
          </a:p>
          <a:p>
            <a:pPr marL="313228" indent="-313228">
              <a:buFont typeface="Wingdings" panose="05000000000000000000" pitchFamily="2" charset="2"/>
              <a:buChar char="à"/>
            </a:pPr>
            <a:r>
              <a:rPr lang="en-US" dirty="0">
                <a:sym typeface="Wingdings" panose="05000000000000000000" pitchFamily="2" charset="2"/>
              </a:rPr>
              <a:t>$73.8M Less</a:t>
            </a:r>
          </a:p>
          <a:p>
            <a:r>
              <a:rPr lang="en-US" dirty="0">
                <a:sym typeface="Wingdings" panose="05000000000000000000" pitchFamily="2" charset="2"/>
              </a:rPr>
              <a:t>If you look ahead the picture is not bright either.  MnDOT is projecting a HUTDF increase of 1.2% in 2024, 1.4% in 2025, 1.9 % in 2026.  If inflation doe not stabilize we will be further and further behind.</a:t>
            </a: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20</a:t>
            </a:fld>
            <a:endParaRPr lang="en-US"/>
          </a:p>
        </p:txBody>
      </p:sp>
    </p:spTree>
    <p:extLst>
      <p:ext uri="{BB962C8B-B14F-4D97-AF65-F5344CB8AC3E}">
        <p14:creationId xmlns:p14="http://schemas.microsoft.com/office/powerpoint/2010/main" val="2504044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21</a:t>
            </a:fld>
            <a:endParaRPr lang="en-US"/>
          </a:p>
        </p:txBody>
      </p:sp>
    </p:spTree>
    <p:extLst>
      <p:ext uri="{BB962C8B-B14F-4D97-AF65-F5344CB8AC3E}">
        <p14:creationId xmlns:p14="http://schemas.microsoft.com/office/powerpoint/2010/main" val="130577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22</a:t>
            </a:fld>
            <a:endParaRPr lang="en-US"/>
          </a:p>
        </p:txBody>
      </p:sp>
    </p:spTree>
    <p:extLst>
      <p:ext uri="{BB962C8B-B14F-4D97-AF65-F5344CB8AC3E}">
        <p14:creationId xmlns:p14="http://schemas.microsoft.com/office/powerpoint/2010/main" val="444197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buFont typeface="Arial" panose="020B0604020202020204" pitchFamily="34" charset="0"/>
              <a:buChar char="•"/>
            </a:pPr>
            <a:r>
              <a:rPr lang="en-US" dirty="0"/>
              <a:t>Estimated Annual Gap for CSAH = $387M  20% increase in CSAH funds reduces this by $140 million or 36%</a:t>
            </a:r>
          </a:p>
          <a:p>
            <a:pPr marL="171399" indent="-171399">
              <a:buFont typeface="Arial" panose="020B0604020202020204" pitchFamily="34" charset="0"/>
              <a:buChar char="•"/>
            </a:pPr>
            <a:r>
              <a:rPr lang="en-US" dirty="0"/>
              <a:t>Estimated Annual Gap for CR = $250M.  County Levy, Wheelage Tax, LOST only options.</a:t>
            </a: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23</a:t>
            </a:fld>
            <a:endParaRPr lang="en-US"/>
          </a:p>
        </p:txBody>
      </p:sp>
    </p:spTree>
    <p:extLst>
      <p:ext uri="{BB962C8B-B14F-4D97-AF65-F5344CB8AC3E}">
        <p14:creationId xmlns:p14="http://schemas.microsoft.com/office/powerpoint/2010/main" val="908002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24</a:t>
            </a:fld>
            <a:endParaRPr lang="en-US"/>
          </a:p>
        </p:txBody>
      </p:sp>
    </p:spTree>
    <p:extLst>
      <p:ext uri="{BB962C8B-B14F-4D97-AF65-F5344CB8AC3E}">
        <p14:creationId xmlns:p14="http://schemas.microsoft.com/office/powerpoint/2010/main" val="145265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483120" defTabSz="966238">
              <a:lnSpc>
                <a:spcPct val="120000"/>
              </a:lnSpc>
              <a:spcAft>
                <a:spcPts val="1269"/>
              </a:spcAft>
              <a:defRPr/>
            </a:pPr>
            <a:r>
              <a:rPr lang="en-US" sz="1100" dirty="0">
                <a:effectLst>
                  <a:outerShdw blurRad="38100" dist="38100" dir="2700000" algn="tl">
                    <a:srgbClr val="000000">
                      <a:alpha val="43137"/>
                    </a:srgbClr>
                  </a:outerShdw>
                </a:effectLst>
              </a:rPr>
              <a:t>Roads: 142,865 miles Statewide		Bridges: 19,829 Total</a:t>
            </a:r>
          </a:p>
          <a:p>
            <a:pPr marL="0" lvl="1" indent="-483120" defTabSz="966238">
              <a:spcAft>
                <a:spcPts val="599"/>
              </a:spcAft>
              <a:buFont typeface="Arial" panose="020B0604020202020204" pitchFamily="34" charset="0"/>
              <a:buChar char="•"/>
              <a:defRPr/>
            </a:pPr>
            <a:r>
              <a:rPr lang="en-US" sz="1100" dirty="0">
                <a:effectLst>
                  <a:outerShdw blurRad="38100" dist="38100" dir="2700000" algn="tl">
                    <a:srgbClr val="000000">
                      <a:alpha val="43137"/>
                    </a:srgbClr>
                  </a:outerShdw>
                </a:effectLst>
              </a:rPr>
              <a:t>County 44,526 (31%) 		County 8,178 – 586  on 5-year replacement list</a:t>
            </a:r>
          </a:p>
          <a:p>
            <a:pPr marL="0" lvl="1" indent="-483120" defTabSz="966238">
              <a:spcAft>
                <a:spcPts val="599"/>
              </a:spcAft>
              <a:buFont typeface="Arial" panose="020B0604020202020204" pitchFamily="34" charset="0"/>
              <a:buChar char="•"/>
              <a:defRPr/>
            </a:pPr>
            <a:r>
              <a:rPr lang="en-US" sz="1100" dirty="0">
                <a:effectLst>
                  <a:outerShdw blurRad="38100" dist="38100" dir="2700000" algn="tl">
                    <a:srgbClr val="000000">
                      <a:alpha val="43137"/>
                    </a:srgbClr>
                  </a:outerShdw>
                </a:effectLst>
              </a:rPr>
              <a:t>MnDOT 11,703 		Trunk Highway 3,988</a:t>
            </a:r>
          </a:p>
          <a:p>
            <a:pPr marL="0" lvl="1" indent="-483120" defTabSz="966238">
              <a:spcAft>
                <a:spcPts val="599"/>
              </a:spcAft>
              <a:buFont typeface="Arial" panose="020B0604020202020204" pitchFamily="34" charset="0"/>
              <a:buChar char="•"/>
              <a:defRPr/>
            </a:pPr>
            <a:r>
              <a:rPr lang="en-US" sz="1100" dirty="0">
                <a:effectLst>
                  <a:outerShdw blurRad="38100" dist="38100" dir="2700000" algn="tl">
                    <a:srgbClr val="000000">
                      <a:alpha val="43137"/>
                    </a:srgbClr>
                  </a:outerShdw>
                </a:effectLst>
              </a:rPr>
              <a:t>City	23,146 		City 1,413</a:t>
            </a:r>
          </a:p>
          <a:p>
            <a:pPr marL="0" lvl="1" indent="-483120" defTabSz="966238">
              <a:spcAft>
                <a:spcPts val="599"/>
              </a:spcAft>
              <a:buFont typeface="Arial" panose="020B0604020202020204" pitchFamily="34" charset="0"/>
              <a:buChar char="•"/>
              <a:defRPr/>
            </a:pPr>
            <a:r>
              <a:rPr lang="en-US" sz="1100" dirty="0">
                <a:effectLst>
                  <a:outerShdw blurRad="38100" dist="38100" dir="2700000" algn="tl">
                    <a:srgbClr val="000000">
                      <a:alpha val="43137"/>
                    </a:srgbClr>
                  </a:outerShdw>
                </a:effectLst>
              </a:rPr>
              <a:t>Township 55,548 		Township 6,250</a:t>
            </a:r>
          </a:p>
          <a:p>
            <a:pPr marL="0" lvl="1" indent="-483120" defTabSz="966238">
              <a:spcAft>
                <a:spcPts val="599"/>
              </a:spcAft>
              <a:buFont typeface="Arial" panose="020B0604020202020204" pitchFamily="34" charset="0"/>
              <a:buChar char="•"/>
              <a:defRPr/>
            </a:pPr>
            <a:r>
              <a:rPr lang="en-US" sz="1100" dirty="0">
                <a:effectLst>
                  <a:outerShdw blurRad="38100" dist="38100" dir="2700000" algn="tl">
                    <a:srgbClr val="000000">
                      <a:alpha val="43137"/>
                    </a:srgbClr>
                  </a:outerShdw>
                </a:effectLst>
              </a:rPr>
              <a:t>Other	7,939		88 HISTORIC BRIDGES on local system	</a:t>
            </a:r>
          </a:p>
          <a:p>
            <a:pPr marL="0" lvl="1" defTabSz="966238">
              <a:spcAft>
                <a:spcPts val="599"/>
              </a:spcAft>
              <a:defRPr/>
            </a:pPr>
            <a:r>
              <a:rPr lang="en-US" sz="1000" dirty="0">
                <a:ea typeface="Calibri" panose="020F0502020204030204" pitchFamily="34" charset="0"/>
                <a:cs typeface="Times New Roman" panose="02020603050405020304" pitchFamily="18" charset="0"/>
              </a:rPr>
              <a:t>County highways are farm to market routes.  They are the designated truck routes in our local communities – allow for freight, farming and construction.  They are our major commuter routes – connecting communities to the state highway systems.  Our county highways are increasingly multimodal – serving as key bus routes, and important bike and pedestrian corridors.  And in many areas, they serve as the main streets – providing commercial access and helping to define our communities. </a:t>
            </a:r>
          </a:p>
          <a:p>
            <a:pPr marL="0" lvl="1" indent="-483120" defTabSz="966238">
              <a:spcAft>
                <a:spcPts val="599"/>
              </a:spcAft>
              <a:defRPr/>
            </a:pPr>
            <a:r>
              <a:rPr lang="en-US" sz="1000" dirty="0">
                <a:effectLst>
                  <a:outerShdw blurRad="38100" dist="38100" dir="2700000" algn="tl">
                    <a:srgbClr val="000000">
                      <a:alpha val="43137"/>
                    </a:srgbClr>
                  </a:outerShdw>
                </a:effectLst>
              </a:rPr>
              <a:t>County State Aid Highway System (CSAH) : </a:t>
            </a:r>
            <a:r>
              <a:rPr lang="en-US" sz="1000" dirty="0"/>
              <a:t>30,659 miles of roadway – 69% of total county mileage. </a:t>
            </a:r>
          </a:p>
          <a:p>
            <a:pPr marL="0" lvl="1" indent="-483120" defTabSz="966238">
              <a:spcAft>
                <a:spcPts val="599"/>
              </a:spcAft>
              <a:defRPr/>
            </a:pPr>
            <a:r>
              <a:rPr lang="en-US" sz="1000" dirty="0"/>
              <a:t>CSAH funds can be used towards assisting in road construction, improvements, and maintenance of highways on the state aid system.  State aid funding is established by the Minnesota Constitution and administered by MnDOT’s State Aid for Local Transportation Division through the HUTDF.</a:t>
            </a:r>
          </a:p>
          <a:p>
            <a:r>
              <a:rPr lang="en-US" sz="1000" dirty="0"/>
              <a:t>County Roads (CR): 13,855 miles – 31% of county system.  HUTDF funds can not be used for CRs.  Property Tax, Wheelage tax and other county revenue funds these.</a:t>
            </a:r>
          </a:p>
        </p:txBody>
      </p:sp>
      <p:sp>
        <p:nvSpPr>
          <p:cNvPr id="4" name="Slide Number Placeholder 3"/>
          <p:cNvSpPr>
            <a:spLocks noGrp="1"/>
          </p:cNvSpPr>
          <p:nvPr>
            <p:ph type="sldNum" sz="quarter" idx="10"/>
          </p:nvPr>
        </p:nvSpPr>
        <p:spPr/>
        <p:txBody>
          <a:bodyPr/>
          <a:lstStyle/>
          <a:p>
            <a:fld id="{154F972D-738A-4AA7-B0D9-25D99B3B0A60}" type="slidenum">
              <a:rPr lang="en-US" smtClean="0"/>
              <a:t>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596324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HUTDF fund sources are mostly constitutionally dedicated  except for GF transfer for Sales Tax on Auto Repair Parts and Rental Sales Tax and LMVST.  These are Statutorily dedicated.</a:t>
            </a:r>
          </a:p>
          <a:p>
            <a:endParaRPr lang="en-US" dirty="0"/>
          </a:p>
          <a:p>
            <a:r>
              <a:rPr lang="en-US" dirty="0"/>
              <a:t>Remainder of funding sources are local government initiated, grants, or one-time funds.</a:t>
            </a:r>
          </a:p>
        </p:txBody>
      </p:sp>
      <p:sp>
        <p:nvSpPr>
          <p:cNvPr id="4" name="Slide Number Placeholder 3"/>
          <p:cNvSpPr>
            <a:spLocks noGrp="1"/>
          </p:cNvSpPr>
          <p:nvPr>
            <p:ph type="sldNum" sz="quarter" idx="5"/>
          </p:nvPr>
        </p:nvSpPr>
        <p:spPr/>
        <p:txBody>
          <a:bodyPr/>
          <a:lstStyle/>
          <a:p>
            <a:fld id="{598037CF-332E-48D5-9E96-81FEAF01FB9E}" type="slidenum">
              <a:rPr lang="en-US" smtClean="0"/>
              <a:t>4</a:t>
            </a:fld>
            <a:endParaRPr lang="en-US"/>
          </a:p>
        </p:txBody>
      </p:sp>
    </p:spTree>
    <p:extLst>
      <p:ext uri="{BB962C8B-B14F-4D97-AF65-F5344CB8AC3E}">
        <p14:creationId xmlns:p14="http://schemas.microsoft.com/office/powerpoint/2010/main" val="417333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Fuel Tax: 28.5c/G Mn- 100% to Road and Bridges (sidewalks, on road bicycling).  3.5c used for MnDOT Debt Service.   0% to Transit.   </a:t>
            </a:r>
            <a:r>
              <a:rPr lang="en-US" sz="1000" i="1" dirty="0"/>
              <a:t>Federal tax 18.4c/G – R&amp;B &amp; transit</a:t>
            </a:r>
          </a:p>
          <a:p>
            <a:endParaRPr lang="en-US" sz="1000" dirty="0"/>
          </a:p>
          <a:p>
            <a:r>
              <a:rPr lang="en-US" sz="1000" dirty="0"/>
              <a:t>License (TAB) Fees: Current law sets a base fee of $10 to register your vehicle, but then adds an additional cost of 1.25 percent of the value of the vehicle. 1.285% for 2020 and newer.  The value of the vehicle is depreciated by 10 percent each year until year 11. For year 11 and on, the minimum amount paid is $35.  100% to Road and Bridges</a:t>
            </a:r>
          </a:p>
          <a:p>
            <a:endParaRPr lang="en-US" sz="1000" dirty="0"/>
          </a:p>
          <a:p>
            <a:r>
              <a:rPr lang="en-US" sz="1000" dirty="0"/>
              <a:t>MVST: 6.5% Sales Tax. Minimum 40% to Transit.  Rest to HUTDF.  Currently 40-60</a:t>
            </a:r>
          </a:p>
          <a:p>
            <a:endParaRPr lang="en-US" sz="1000" dirty="0"/>
          </a:p>
          <a:p>
            <a:r>
              <a:rPr lang="en-US" sz="1000" dirty="0"/>
              <a:t>Interest/Other: Fees on Vehicles, Interest on HUTDF, LMVST (11% or $6.7M).  Only HUTDF portion shown.  Remainder of LMVST($60.7M Total in 2023) +/- adjustments split 38% GM Transit, 38% 5-Metro Suburban Counties, 13% Local bridges.</a:t>
            </a:r>
          </a:p>
          <a:p>
            <a:endParaRPr lang="en-US" sz="1000" dirty="0"/>
          </a:p>
          <a:p>
            <a:r>
              <a:rPr lang="en-US" sz="1000" dirty="0"/>
              <a:t>Sales Tax on Auto Repair Parts and Rental Cars –Starting in 2020 100% of rental sales tax and $145.64 from sales tax on auto repair parts (approx. 55%) was transferred to HUDTF.</a:t>
            </a:r>
          </a:p>
          <a:p>
            <a:endParaRPr lang="en-US" sz="1000" dirty="0"/>
          </a:p>
          <a:p>
            <a:r>
              <a:rPr lang="en-US" sz="1000" dirty="0"/>
              <a:t>CSAH Funds distributed by:</a:t>
            </a:r>
          </a:p>
          <a:p>
            <a:r>
              <a:rPr lang="en-US" sz="1000" b="1" dirty="0"/>
              <a:t>62% Apportionment Sum:</a:t>
            </a:r>
            <a:r>
              <a:rPr lang="en-US" sz="1000" dirty="0"/>
              <a:t>		</a:t>
            </a:r>
            <a:r>
              <a:rPr lang="en-US" sz="1000" b="1" dirty="0"/>
              <a:t>38% Excess Sum:</a:t>
            </a:r>
          </a:p>
          <a:p>
            <a:pPr marL="191490" indent="-191490">
              <a:buFont typeface="Arial" pitchFamily="34" charset="0"/>
              <a:buChar char="•"/>
            </a:pPr>
            <a:r>
              <a:rPr lang="en-US" sz="1000" dirty="0"/>
              <a:t>10% Equalization		40% Motor Vehicle Registration</a:t>
            </a:r>
          </a:p>
          <a:p>
            <a:pPr marL="191490" indent="-191490">
              <a:buFont typeface="Arial" pitchFamily="34" charset="0"/>
              <a:buChar char="•"/>
            </a:pPr>
            <a:r>
              <a:rPr lang="en-US" sz="1000" dirty="0"/>
              <a:t>10% Motor Vehicle Registration</a:t>
            </a:r>
            <a:r>
              <a:rPr lang="en-US" sz="1000"/>
              <a:t>		60</a:t>
            </a:r>
            <a:r>
              <a:rPr lang="en-US" sz="1000" dirty="0"/>
              <a:t>% Money Needs</a:t>
            </a:r>
          </a:p>
          <a:p>
            <a:pPr marL="191490" indent="-191490">
              <a:buFont typeface="Arial" pitchFamily="34" charset="0"/>
              <a:buChar char="•"/>
            </a:pPr>
            <a:r>
              <a:rPr lang="en-US" sz="1000" dirty="0"/>
              <a:t>30% lane miles</a:t>
            </a:r>
          </a:p>
          <a:p>
            <a:pPr marL="191490" indent="-191490">
              <a:buFont typeface="Arial" pitchFamily="34" charset="0"/>
              <a:buChar char="•"/>
            </a:pPr>
            <a:r>
              <a:rPr lang="en-US" sz="1000" dirty="0"/>
              <a:t>50% CSAH money needs – complex computer program based on traffic, actual costs, 60 year lifecycle.</a:t>
            </a:r>
          </a:p>
          <a:p>
            <a:endParaRPr lang="en-US" sz="1100" dirty="0"/>
          </a:p>
          <a:p>
            <a:endParaRPr lang="en-US" sz="1100" dirty="0"/>
          </a:p>
          <a:p>
            <a:endParaRPr lang="en-US" sz="1100" dirty="0"/>
          </a:p>
          <a:p>
            <a:endParaRPr lang="en-US" dirty="0"/>
          </a:p>
        </p:txBody>
      </p:sp>
      <p:sp>
        <p:nvSpPr>
          <p:cNvPr id="4" name="Slide Number Placeholder 3"/>
          <p:cNvSpPr>
            <a:spLocks noGrp="1"/>
          </p:cNvSpPr>
          <p:nvPr>
            <p:ph type="sldNum" sz="quarter" idx="5"/>
          </p:nvPr>
        </p:nvSpPr>
        <p:spPr/>
        <p:txBody>
          <a:bodyPr/>
          <a:lstStyle/>
          <a:p>
            <a:fld id="{C2B4F239-C3C7-46B5-ADAE-6293596D8929}" type="slidenum">
              <a:rPr lang="en-US" smtClean="0"/>
              <a:t>5</a:t>
            </a:fld>
            <a:endParaRPr lang="en-US"/>
          </a:p>
        </p:txBody>
      </p:sp>
    </p:spTree>
    <p:extLst>
      <p:ext uri="{BB962C8B-B14F-4D97-AF65-F5344CB8AC3E}">
        <p14:creationId xmlns:p14="http://schemas.microsoft.com/office/powerpoint/2010/main" val="3416414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25">
              <a:defRPr/>
            </a:pPr>
            <a:r>
              <a:rPr lang="en-US" b="0" i="0" dirty="0">
                <a:solidFill>
                  <a:schemeClr val="tx1"/>
                </a:solidFill>
                <a:effectLst/>
                <a:latin typeface="+mn-lt"/>
              </a:rPr>
              <a:t>$54 M total, 36 M in Metro (2/3), 18M GM (1/3)</a:t>
            </a:r>
          </a:p>
          <a:p>
            <a:pPr defTabSz="914125">
              <a:defRPr/>
            </a:pPr>
            <a:endParaRPr lang="en-US" b="0" i="0" dirty="0">
              <a:solidFill>
                <a:schemeClr val="tx1"/>
              </a:solidFill>
              <a:effectLst/>
              <a:latin typeface="+mn-lt"/>
            </a:endParaRPr>
          </a:p>
          <a:p>
            <a:r>
              <a:rPr lang="en-US" dirty="0">
                <a:solidFill>
                  <a:schemeClr val="tx1"/>
                </a:solidFill>
                <a:latin typeface="+mn-lt"/>
              </a:rPr>
              <a:t>$10, $15, or $20 per vehicle</a:t>
            </a:r>
          </a:p>
          <a:p>
            <a:r>
              <a:rPr lang="en-US" dirty="0">
                <a:solidFill>
                  <a:schemeClr val="tx1"/>
                </a:solidFill>
                <a:latin typeface="+mn-lt"/>
              </a:rPr>
              <a:t>Vehicles that do not require a registration don’t pay.</a:t>
            </a:r>
          </a:p>
          <a:p>
            <a:pPr algn="l"/>
            <a:r>
              <a:rPr lang="en-US" dirty="0">
                <a:solidFill>
                  <a:schemeClr val="tx1"/>
                </a:solidFill>
                <a:latin typeface="+mn-lt"/>
              </a:rPr>
              <a:t>Also exempt vehicles include: </a:t>
            </a:r>
          </a:p>
          <a:p>
            <a:pPr algn="l"/>
            <a:r>
              <a:rPr lang="en-US" b="0" i="0" dirty="0">
                <a:solidFill>
                  <a:schemeClr val="tx1"/>
                </a:solidFill>
                <a:effectLst/>
                <a:latin typeface="+mn-lt"/>
              </a:rPr>
              <a:t>• Motorcycles</a:t>
            </a:r>
          </a:p>
          <a:p>
            <a:pPr algn="l"/>
            <a:r>
              <a:rPr lang="en-US" b="0" i="0" dirty="0">
                <a:solidFill>
                  <a:schemeClr val="tx1"/>
                </a:solidFill>
                <a:effectLst/>
                <a:latin typeface="+mn-lt"/>
              </a:rPr>
              <a:t>• Motorized bicycles</a:t>
            </a:r>
          </a:p>
          <a:p>
            <a:pPr algn="l"/>
            <a:r>
              <a:rPr lang="en-US" b="0" i="0" dirty="0">
                <a:solidFill>
                  <a:schemeClr val="tx1"/>
                </a:solidFill>
                <a:effectLst/>
                <a:latin typeface="+mn-lt"/>
              </a:rPr>
              <a:t>• Trailers</a:t>
            </a:r>
          </a:p>
          <a:p>
            <a:pPr algn="l"/>
            <a:r>
              <a:rPr lang="en-US" b="0" i="0" dirty="0">
                <a:solidFill>
                  <a:schemeClr val="tx1"/>
                </a:solidFill>
                <a:effectLst/>
                <a:latin typeface="+mn-lt"/>
              </a:rPr>
              <a:t>• Mopeds </a:t>
            </a:r>
          </a:p>
          <a:p>
            <a:endParaRPr lang="en-US" dirty="0"/>
          </a:p>
        </p:txBody>
      </p:sp>
      <p:sp>
        <p:nvSpPr>
          <p:cNvPr id="4" name="Slide Number Placeholder 3"/>
          <p:cNvSpPr>
            <a:spLocks noGrp="1"/>
          </p:cNvSpPr>
          <p:nvPr>
            <p:ph type="sldNum" sz="quarter" idx="10"/>
          </p:nvPr>
        </p:nvSpPr>
        <p:spPr/>
        <p:txBody>
          <a:bodyPr/>
          <a:lstStyle/>
          <a:p>
            <a:fld id="{154F972D-738A-4AA7-B0D9-25D99B3B0A60}" type="slidenum">
              <a:rPr lang="en-US" smtClean="0"/>
              <a:t>6</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54412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Revenue Statewide in 2021 = $420 M.  Hennepin $138M, Ramsey $46M, or $184M, 44% from 2 counties.</a:t>
            </a:r>
          </a:p>
          <a:p>
            <a:endParaRPr lang="en-US" dirty="0"/>
          </a:p>
          <a:p>
            <a:r>
              <a:rPr lang="en-US" dirty="0"/>
              <a:t>$259M from 8 Metro counties,  $161M from 43 GM Counties.</a:t>
            </a:r>
          </a:p>
          <a:p>
            <a:endParaRPr lang="en-US" dirty="0"/>
          </a:p>
          <a:p>
            <a:r>
              <a:rPr lang="en-US" dirty="0"/>
              <a:t>In the Metro the revenue is used for a combination of transit and roads.  Hennepin and Ramsey Counties use most of their funds for Transitways.</a:t>
            </a:r>
          </a:p>
          <a:p>
            <a:endParaRPr lang="en-US" dirty="0"/>
          </a:p>
          <a:p>
            <a:r>
              <a:rPr lang="en-US" dirty="0"/>
              <a:t>Suburban Counties use a substantial amount of their revenue for Trunk Highway Projects</a:t>
            </a:r>
          </a:p>
          <a:p>
            <a:endParaRPr lang="en-US" dirty="0"/>
          </a:p>
          <a:p>
            <a:r>
              <a:rPr lang="en-US" dirty="0"/>
              <a:t>GM Counties don’t generate much revenue unless they have a regional center.</a:t>
            </a:r>
          </a:p>
          <a:p>
            <a:endParaRPr lang="en-US" dirty="0"/>
          </a:p>
          <a:p>
            <a:r>
              <a:rPr lang="en-US" dirty="0"/>
              <a:t>Rural counties rely on the HUTDF way more than the sales and wheelage tax.</a:t>
            </a:r>
          </a:p>
        </p:txBody>
      </p:sp>
      <p:sp>
        <p:nvSpPr>
          <p:cNvPr id="4" name="Slide Number Placeholder 3"/>
          <p:cNvSpPr>
            <a:spLocks noGrp="1"/>
          </p:cNvSpPr>
          <p:nvPr>
            <p:ph type="sldNum" sz="quarter" idx="10"/>
          </p:nvPr>
        </p:nvSpPr>
        <p:spPr/>
        <p:txBody>
          <a:bodyPr/>
          <a:lstStyle/>
          <a:p>
            <a:fld id="{154F972D-738A-4AA7-B0D9-25D99B3B0A60}" type="slidenum">
              <a:rPr lang="en-US" smtClean="0"/>
              <a:t>7</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084524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22">
              <a:spcAft>
                <a:spcPts val="599"/>
              </a:spcAft>
              <a:defRPr/>
            </a:pPr>
            <a:r>
              <a:rPr lang="en-US" sz="1100" dirty="0"/>
              <a:t>Estimate of funds is based on MnDOT Targets.  Actual awarded funds can vary form these.</a:t>
            </a:r>
          </a:p>
          <a:p>
            <a:pPr defTabSz="948222">
              <a:spcAft>
                <a:spcPts val="500"/>
              </a:spcAft>
              <a:defRPr/>
            </a:pPr>
            <a:r>
              <a:rPr lang="en-US" sz="1100" dirty="0"/>
              <a:t> IIJA is a 5-year bill.  2022- 2026.  Total $4.6Billion.  70-30 MnDOT-Locals. $1.4B local or $280M per year.   Majority of local share of funds are distributed through ATP/MPOs.  </a:t>
            </a:r>
          </a:p>
          <a:p>
            <a:pPr marL="628461" lvl="1" indent="-171399">
              <a:spcAft>
                <a:spcPts val="500"/>
              </a:spcAft>
              <a:buFont typeface="Arial" panose="020B0604020202020204" pitchFamily="34" charset="0"/>
              <a:buChar char="•"/>
            </a:pPr>
            <a:r>
              <a:rPr lang="en-US" sz="1100" dirty="0"/>
              <a:t>It should be noted that approximately half of the roadway funds in the Metro area are used for TH Projects led by local agencies  (~$70 million in 2-year cycle).</a:t>
            </a:r>
          </a:p>
          <a:p>
            <a:pPr marL="171399" indent="-171399">
              <a:spcAft>
                <a:spcPts val="500"/>
              </a:spcAft>
              <a:buFont typeface="Arial" panose="020B0604020202020204" pitchFamily="34" charset="0"/>
              <a:buChar char="•"/>
            </a:pPr>
            <a:r>
              <a:rPr lang="en-US" sz="1100" dirty="0"/>
              <a:t>It is estimated that County Road and Bridges will get about $150 M per year in federal funds Statewide</a:t>
            </a:r>
            <a:r>
              <a:rPr lang="en-US" sz="1100" i="1" dirty="0"/>
              <a:t>.  Took out CMAQ(Transit), TA(trails), MnDOT (TH Projects) and Cities (assume cities get 20%).</a:t>
            </a:r>
          </a:p>
          <a:p>
            <a:pPr marL="171399" indent="-171399">
              <a:spcAft>
                <a:spcPts val="500"/>
              </a:spcAft>
              <a:buFont typeface="Arial" panose="020B0604020202020204" pitchFamily="34" charset="0"/>
              <a:buChar char="•"/>
            </a:pPr>
            <a:r>
              <a:rPr lang="en-US" sz="1100" dirty="0"/>
              <a:t>Takeaway: Significantly more money than in the past, however GM Counties still have a limited pot of money to compete for.  Counties also struggle coming up with local match, usually 20% match (10% for HSIP, 0%? for off system bridges)</a:t>
            </a:r>
          </a:p>
          <a:p>
            <a:pPr marL="171399" indent="-171399">
              <a:spcAft>
                <a:spcPts val="500"/>
              </a:spcAft>
              <a:buFont typeface="Arial" panose="020B0604020202020204" pitchFamily="34" charset="0"/>
              <a:buChar char="•"/>
            </a:pPr>
            <a:r>
              <a:rPr lang="en-US" sz="1100" dirty="0"/>
              <a:t>Local match needs for IIJA local roads and bridge projects = $33 Million</a:t>
            </a:r>
          </a:p>
          <a:p>
            <a:pPr marL="171399" indent="-171399">
              <a:spcAft>
                <a:spcPts val="500"/>
              </a:spcAft>
              <a:buFont typeface="Arial" panose="020B0604020202020204" pitchFamily="34" charset="0"/>
              <a:buChar char="•"/>
            </a:pPr>
            <a:r>
              <a:rPr lang="en-US" sz="1100" dirty="0"/>
              <a:t>HSIP, SRTS administered by MnDOT.  SRTS considered a state program.</a:t>
            </a:r>
          </a:p>
          <a:p>
            <a:pPr marL="171399" indent="-171399">
              <a:spcAft>
                <a:spcPts val="500"/>
              </a:spcAft>
              <a:buFont typeface="Arial" panose="020B0604020202020204" pitchFamily="34" charset="0"/>
              <a:buChar char="•"/>
            </a:pPr>
            <a:r>
              <a:rPr lang="en-US" sz="1100" dirty="0"/>
              <a:t>Some Other Programs are available</a:t>
            </a:r>
          </a:p>
          <a:p>
            <a:pPr marL="171399" indent="-171399">
              <a:spcAft>
                <a:spcPts val="500"/>
              </a:spcAft>
              <a:buFont typeface="Arial" panose="020B0604020202020204" pitchFamily="34" charset="0"/>
              <a:buChar char="•"/>
            </a:pPr>
            <a:r>
              <a:rPr lang="en-US" sz="1100" dirty="0"/>
              <a:t>Locals can also apply for DOT Discretionary Grants.  RAISE, BUILD, INFRA etc. These are highly competitive programs and require significant resources and planning.  Applications cost $30-40k.  Projects require significant planning and predesign to be competitive.  Awards almost always require a local match of more than 20%.</a:t>
            </a:r>
          </a:p>
          <a:p>
            <a:endParaRPr lang="en-US" dirty="0"/>
          </a:p>
        </p:txBody>
      </p:sp>
      <p:sp>
        <p:nvSpPr>
          <p:cNvPr id="4" name="Slide Number Placeholder 3"/>
          <p:cNvSpPr>
            <a:spLocks noGrp="1"/>
          </p:cNvSpPr>
          <p:nvPr>
            <p:ph type="sldNum" sz="quarter" idx="5"/>
          </p:nvPr>
        </p:nvSpPr>
        <p:spPr/>
        <p:txBody>
          <a:bodyPr/>
          <a:lstStyle/>
          <a:p>
            <a:fld id="{598037CF-332E-48D5-9E96-81FEAF01FB9E}" type="slidenum">
              <a:rPr lang="en-US" smtClean="0"/>
              <a:t>8</a:t>
            </a:fld>
            <a:endParaRPr lang="en-US"/>
          </a:p>
        </p:txBody>
      </p:sp>
    </p:spTree>
    <p:extLst>
      <p:ext uri="{BB962C8B-B14F-4D97-AF65-F5344CB8AC3E}">
        <p14:creationId xmlns:p14="http://schemas.microsoft.com/office/powerpoint/2010/main" val="287376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99" indent="-171399">
              <a:buFont typeface="Arial" panose="020B0604020202020204" pitchFamily="34" charset="0"/>
              <a:buChar char="•"/>
            </a:pPr>
            <a:r>
              <a:rPr lang="en-US" dirty="0"/>
              <a:t>First funding for LRIP was in 2003.</a:t>
            </a:r>
          </a:p>
          <a:p>
            <a:pPr marL="171399" indent="-171399">
              <a:buFont typeface="Arial" panose="020B0604020202020204" pitchFamily="34" charset="0"/>
              <a:buChar char="•"/>
            </a:pPr>
            <a:r>
              <a:rPr lang="en-US" dirty="0"/>
              <a:t>Extremely high demand for funding.</a:t>
            </a:r>
          </a:p>
          <a:p>
            <a:pPr marL="171399" indent="-171399">
              <a:buFont typeface="Arial" panose="020B0604020202020204" pitchFamily="34" charset="0"/>
              <a:buChar char="•"/>
            </a:pPr>
            <a:r>
              <a:rPr lang="en-US" dirty="0"/>
              <a:t>Last solicitation 2020.  425 Submittals.  Total request $344M.  83 Funded, $80.5 Million with total project cost $261 million. </a:t>
            </a:r>
          </a:p>
          <a:p>
            <a:pPr marL="171399" indent="-171399">
              <a:buFont typeface="Arial" panose="020B0604020202020204" pitchFamily="34" charset="0"/>
              <a:buChar char="•"/>
            </a:pPr>
            <a:r>
              <a:rPr lang="en-US" dirty="0"/>
              <a:t>38% went to Counties, 29% MSA Cities, 20% Small Cities, 13% Townships.   Balanced by District throughout the state.</a:t>
            </a:r>
          </a:p>
          <a:p>
            <a:pPr marL="171399" indent="-171399">
              <a:buFont typeface="Arial" panose="020B0604020202020204" pitchFamily="34" charset="0"/>
              <a:buChar char="•"/>
            </a:pPr>
            <a:r>
              <a:rPr lang="en-US" dirty="0"/>
              <a:t>Additional 33 projects funded through direct appropriation (earmarks). $140.8 million</a:t>
            </a:r>
          </a:p>
          <a:p>
            <a:pPr marL="171399" indent="-171399">
              <a:buFont typeface="Arial" panose="020B0604020202020204" pitchFamily="34" charset="0"/>
              <a:buChar char="•"/>
            </a:pPr>
            <a:r>
              <a:rPr lang="en-US" dirty="0">
                <a:hlinkClick r:id="rId3"/>
              </a:rPr>
              <a:t>2020 and 2021 LRIP solicitation program and project update-19743053-v1.PDF</a:t>
            </a:r>
            <a:endParaRPr lang="en-US" dirty="0"/>
          </a:p>
          <a:p>
            <a:pPr marL="171399" indent="-171399">
              <a:buFont typeface="Arial" panose="020B0604020202020204" pitchFamily="34" charset="0"/>
              <a:buChar char="•"/>
            </a:pPr>
            <a:endParaRPr lang="en-US" dirty="0"/>
          </a:p>
          <a:p>
            <a:pPr marL="171399" indent="-171399">
              <a:buFont typeface="Arial" panose="020B0604020202020204" pitchFamily="34" charset="0"/>
              <a:buChar char="•"/>
            </a:pPr>
            <a:r>
              <a:rPr lang="en-US" dirty="0"/>
              <a:t>The committee is made up of one county commissioner, one county engineer, one city engineer, two city council members or city administrators (one each from cities with population less than and greater than 5,000), and one town board member (appointed by the Minnesota Association of Townships)</a:t>
            </a:r>
          </a:p>
        </p:txBody>
      </p:sp>
      <p:sp>
        <p:nvSpPr>
          <p:cNvPr id="4" name="Slide Number Placeholder 3"/>
          <p:cNvSpPr>
            <a:spLocks noGrp="1"/>
          </p:cNvSpPr>
          <p:nvPr>
            <p:ph type="sldNum" sz="quarter" idx="10"/>
          </p:nvPr>
        </p:nvSpPr>
        <p:spPr/>
        <p:txBody>
          <a:bodyPr/>
          <a:lstStyle/>
          <a:p>
            <a:fld id="{154F972D-738A-4AA7-B0D9-25D99B3B0A60}" type="slidenum">
              <a:rPr lang="en-US" smtClean="0"/>
              <a:t>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047546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15" name="Rectangle 14"/>
          <p:cNvSpPr/>
          <p:nvPr/>
        </p:nvSpPr>
        <p:spPr>
          <a:xfrm>
            <a:off x="0" y="0"/>
            <a:ext cx="12192000" cy="4864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3" name="Title 1"/>
          <p:cNvSpPr>
            <a:spLocks noGrp="1"/>
          </p:cNvSpPr>
          <p:nvPr>
            <p:ph type="title" hasCustomPrompt="1"/>
          </p:nvPr>
        </p:nvSpPr>
        <p:spPr>
          <a:xfrm>
            <a:off x="838200" y="1769268"/>
            <a:ext cx="10515600" cy="1325563"/>
          </a:xfrm>
        </p:spPr>
        <p:txBody>
          <a:bodyPr>
            <a:normAutofit/>
          </a:bodyPr>
          <a:lstStyle>
            <a:lvl1pPr algn="ctr">
              <a:defRPr sz="6600" b="1">
                <a:solidFill>
                  <a:schemeClr val="bg1"/>
                </a:solidFill>
              </a:defRPr>
            </a:lvl1pPr>
          </a:lstStyle>
          <a:p>
            <a:r>
              <a:rPr lang="en-US" dirty="0"/>
              <a:t>Title Slide</a:t>
            </a:r>
          </a:p>
        </p:txBody>
      </p:sp>
      <p:sp>
        <p:nvSpPr>
          <p:cNvPr id="11" name="Rectangle 10"/>
          <p:cNvSpPr/>
          <p:nvPr userDrawn="1"/>
        </p:nvSpPr>
        <p:spPr>
          <a:xfrm>
            <a:off x="0" y="5021705"/>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629" y="5344748"/>
            <a:ext cx="1430741" cy="1437895"/>
          </a:xfrm>
          <a:prstGeom prst="rect">
            <a:avLst/>
          </a:prstGeom>
        </p:spPr>
      </p:pic>
    </p:spTree>
    <p:extLst>
      <p:ext uri="{BB962C8B-B14F-4D97-AF65-F5344CB8AC3E}">
        <p14:creationId xmlns:p14="http://schemas.microsoft.com/office/powerpoint/2010/main" val="1808182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Rectangle 7"/>
          <p:cNvSpPr/>
          <p:nvPr/>
        </p:nvSpPr>
        <p:spPr>
          <a:xfrm>
            <a:off x="6111022" y="0"/>
            <a:ext cx="6080978" cy="6887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244699" y="270456"/>
            <a:ext cx="5576552" cy="59509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Content Placeholder 2"/>
          <p:cNvSpPr>
            <a:spLocks noGrp="1"/>
          </p:cNvSpPr>
          <p:nvPr>
            <p:ph idx="13" hasCustomPrompt="1"/>
          </p:nvPr>
        </p:nvSpPr>
        <p:spPr>
          <a:xfrm>
            <a:off x="6330842" y="1825625"/>
            <a:ext cx="5022957" cy="3765550"/>
          </a:xfrm>
        </p:spPr>
        <p:txBody>
          <a:bodyPr/>
          <a:lstStyle>
            <a:lvl1pPr marL="171450" indent="-171450">
              <a:buFont typeface="Arial" panose="020B0604020202020204" pitchFamily="34" charset="0"/>
              <a:buChar char="•"/>
              <a:defRPr sz="2800">
                <a:solidFill>
                  <a:schemeClr val="bg1"/>
                </a:solidFill>
              </a:defRPr>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Washington County’s 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sp>
        <p:nvSpPr>
          <p:cNvPr id="19" name="Title 1"/>
          <p:cNvSpPr>
            <a:spLocks noGrp="1"/>
          </p:cNvSpPr>
          <p:nvPr>
            <p:ph type="title" hasCustomPrompt="1"/>
          </p:nvPr>
        </p:nvSpPr>
        <p:spPr>
          <a:xfrm>
            <a:off x="6330842" y="333688"/>
            <a:ext cx="3469981" cy="1325563"/>
          </a:xfrm>
        </p:spPr>
        <p:txBody>
          <a:bodyPr>
            <a:normAutofit/>
          </a:bodyPr>
          <a:lstStyle>
            <a:lvl1pPr>
              <a:defRPr sz="5400" b="1">
                <a:solidFill>
                  <a:schemeClr val="bg1"/>
                </a:solidFill>
              </a:defRPr>
            </a:lvl1pPr>
          </a:lstStyle>
          <a:p>
            <a:r>
              <a:rPr lang="en-US" dirty="0"/>
              <a:t>Title</a:t>
            </a:r>
          </a:p>
        </p:txBody>
      </p:sp>
      <p:sp>
        <p:nvSpPr>
          <p:cNvPr id="26" name="Rectangle 25"/>
          <p:cNvSpPr/>
          <p:nvPr userDrawn="1"/>
        </p:nvSpPr>
        <p:spPr>
          <a:xfrm>
            <a:off x="0" y="6448928"/>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5" name="Picture 24"/>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85233" y="136525"/>
            <a:ext cx="1182806" cy="1188720"/>
          </a:xfrm>
          <a:prstGeom prst="rect">
            <a:avLst/>
          </a:prstGeom>
        </p:spPr>
      </p:pic>
      <p:sp>
        <p:nvSpPr>
          <p:cNvPr id="7" name="Slide Number Placeholder 6"/>
          <p:cNvSpPr>
            <a:spLocks noGrp="1"/>
          </p:cNvSpPr>
          <p:nvPr>
            <p:ph type="sldNum" sz="quarter" idx="12"/>
          </p:nvPr>
        </p:nvSpPr>
        <p:spPr/>
        <p:txBody>
          <a:bodyPr/>
          <a:lstStyle>
            <a:lvl1pPr>
              <a:defRPr sz="1600" b="1">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1353687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in Green Line Layout">
    <p:spTree>
      <p:nvGrpSpPr>
        <p:cNvPr id="1" name=""/>
        <p:cNvGrpSpPr/>
        <p:nvPr/>
      </p:nvGrpSpPr>
      <p:grpSpPr>
        <a:xfrm>
          <a:off x="0" y="0"/>
          <a:ext cx="0" cy="0"/>
          <a:chOff x="0" y="0"/>
          <a:chExt cx="0" cy="0"/>
        </a:xfrm>
      </p:grpSpPr>
      <p:sp>
        <p:nvSpPr>
          <p:cNvPr id="28" name="Title 1"/>
          <p:cNvSpPr>
            <a:spLocks noGrp="1"/>
          </p:cNvSpPr>
          <p:nvPr>
            <p:ph type="title" hasCustomPrompt="1"/>
          </p:nvPr>
        </p:nvSpPr>
        <p:spPr>
          <a:xfrm>
            <a:off x="838200" y="328949"/>
            <a:ext cx="8962623" cy="1035294"/>
          </a:xfrm>
        </p:spPr>
        <p:txBody>
          <a:bodyPr>
            <a:normAutofit/>
          </a:bodyPr>
          <a:lstStyle>
            <a:lvl1pPr>
              <a:defRPr sz="5400" b="1">
                <a:solidFill>
                  <a:srgbClr val="002060"/>
                </a:solidFill>
              </a:defRPr>
            </a:lvl1pPr>
          </a:lstStyle>
          <a:p>
            <a:r>
              <a:rPr lang="en-US" dirty="0"/>
              <a:t>Title</a:t>
            </a:r>
          </a:p>
        </p:txBody>
      </p:sp>
      <p:sp>
        <p:nvSpPr>
          <p:cNvPr id="29" name="Content Placeholder 2"/>
          <p:cNvSpPr>
            <a:spLocks noGrp="1"/>
          </p:cNvSpPr>
          <p:nvPr>
            <p:ph idx="1" hasCustomPrompt="1"/>
          </p:nvPr>
        </p:nvSpPr>
        <p:spPr>
          <a:xfrm>
            <a:off x="838200" y="1364243"/>
            <a:ext cx="10515600" cy="4688314"/>
          </a:xfrm>
        </p:spPr>
        <p:txBody>
          <a:bodyPr/>
          <a:lstStyle>
            <a:lvl1pPr marL="171450" indent="-171450">
              <a:buFont typeface="Arial" panose="020B0604020202020204" pitchFamily="34" charset="0"/>
              <a:buChar char="•"/>
              <a:defRPr sz="2800"/>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Washington County’s 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7999" y="139535"/>
            <a:ext cx="1182806" cy="1188720"/>
          </a:xfrm>
          <a:prstGeom prst="rect">
            <a:avLst/>
          </a:prstGeom>
        </p:spPr>
      </p:pic>
      <p:sp>
        <p:nvSpPr>
          <p:cNvPr id="19" name="Rectangle 18"/>
          <p:cNvSpPr/>
          <p:nvPr userDrawn="1"/>
        </p:nvSpPr>
        <p:spPr>
          <a:xfrm>
            <a:off x="0" y="6052557"/>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0" y="6356350"/>
            <a:ext cx="12192000" cy="5382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4035809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Questions?">
    <p:spTree>
      <p:nvGrpSpPr>
        <p:cNvPr id="1" name=""/>
        <p:cNvGrpSpPr/>
        <p:nvPr/>
      </p:nvGrpSpPr>
      <p:grpSpPr>
        <a:xfrm>
          <a:off x="0" y="0"/>
          <a:ext cx="0" cy="0"/>
          <a:chOff x="0" y="0"/>
          <a:chExt cx="0" cy="0"/>
        </a:xfrm>
      </p:grpSpPr>
      <p:sp>
        <p:nvSpPr>
          <p:cNvPr id="15" name="Rectangle 14"/>
          <p:cNvSpPr/>
          <p:nvPr userDrawn="1"/>
        </p:nvSpPr>
        <p:spPr>
          <a:xfrm>
            <a:off x="0" y="0"/>
            <a:ext cx="12192000" cy="4864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title" hasCustomPrompt="1"/>
          </p:nvPr>
        </p:nvSpPr>
        <p:spPr>
          <a:xfrm>
            <a:off x="838200" y="1769268"/>
            <a:ext cx="10515600" cy="1325563"/>
          </a:xfrm>
        </p:spPr>
        <p:txBody>
          <a:bodyPr>
            <a:normAutofit/>
          </a:bodyPr>
          <a:lstStyle>
            <a:lvl1pPr algn="ctr">
              <a:defRPr sz="6600" b="1">
                <a:solidFill>
                  <a:schemeClr val="bg1"/>
                </a:solidFill>
              </a:defRPr>
            </a:lvl1pPr>
          </a:lstStyle>
          <a:p>
            <a:r>
              <a:rPr lang="en-US" dirty="0"/>
              <a:t>Questions?</a:t>
            </a:r>
          </a:p>
        </p:txBody>
      </p:sp>
      <p:grpSp>
        <p:nvGrpSpPr>
          <p:cNvPr id="27" name="Group 26"/>
          <p:cNvGrpSpPr/>
          <p:nvPr userDrawn="1"/>
        </p:nvGrpSpPr>
        <p:grpSpPr>
          <a:xfrm>
            <a:off x="0" y="5007176"/>
            <a:ext cx="12191999" cy="194497"/>
            <a:chOff x="0" y="5007176"/>
            <a:chExt cx="12191999" cy="194497"/>
          </a:xfrm>
        </p:grpSpPr>
        <p:sp>
          <p:nvSpPr>
            <p:cNvPr id="28" name="Rectangle 27"/>
            <p:cNvSpPr/>
            <p:nvPr/>
          </p:nvSpPr>
          <p:spPr>
            <a:xfrm>
              <a:off x="0" y="5012551"/>
              <a:ext cx="2067057" cy="189122"/>
            </a:xfrm>
            <a:prstGeom prst="rect">
              <a:avLst/>
            </a:prstGeom>
            <a:solidFill>
              <a:srgbClr val="468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11021" y="5007176"/>
              <a:ext cx="2021982" cy="194496"/>
            </a:xfrm>
            <a:prstGeom prst="rect">
              <a:avLst/>
            </a:prstGeom>
            <a:solidFill>
              <a:srgbClr val="F7E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2067057" y="5007176"/>
              <a:ext cx="2021982" cy="1944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4089039" y="5012551"/>
              <a:ext cx="2021982" cy="1891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8133003" y="5007176"/>
              <a:ext cx="2021982" cy="194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10154984" y="5007176"/>
              <a:ext cx="2037015" cy="1944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629" y="5344748"/>
            <a:ext cx="1430741" cy="1437895"/>
          </a:xfrm>
          <a:prstGeom prst="rect">
            <a:avLst/>
          </a:prstGeom>
        </p:spPr>
      </p:pic>
      <p:sp>
        <p:nvSpPr>
          <p:cNvPr id="13" name="Rectangle 12"/>
          <p:cNvSpPr/>
          <p:nvPr userDrawn="1"/>
        </p:nvSpPr>
        <p:spPr>
          <a:xfrm>
            <a:off x="0" y="5021705"/>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6253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A8C87-06D2-4ABF-8317-4A08B4164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D2A9BB-088D-46AB-B95E-B565151DE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35DB25-414F-49FA-BB7B-659F389D02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3EDEEC-7450-4347-9E95-BDC9B469C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ACEE6-8B74-495D-A8FF-1E209BECBF48}"/>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3170401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4804-01BB-4B9C-940C-0F6188D6B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09CB2-D48D-481C-A25C-4EA3FA5FF8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846AF-4FC6-413A-B8CB-9E27C65C4E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81E195-7CCA-4BC7-987D-6A9B2D9A6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0B20-DD88-44A0-9FBC-4EF2D1BC8844}"/>
              </a:ext>
            </a:extLst>
          </p:cNvPr>
          <p:cNvSpPr>
            <a:spLocks noGrp="1"/>
          </p:cNvSpPr>
          <p:nvPr>
            <p:ph type="sldNum" sz="quarter" idx="12"/>
          </p:nvPr>
        </p:nvSpPr>
        <p:spPr>
          <a:xfrm>
            <a:off x="9250680" y="6356350"/>
            <a:ext cx="2743200" cy="365125"/>
          </a:xfrm>
        </p:spPr>
        <p:txBody>
          <a:bodyPr/>
          <a:lstStyle>
            <a:lvl1pPr>
              <a:defRPr sz="1600" b="1"/>
            </a:lvl1pPr>
          </a:lstStyle>
          <a:p>
            <a:fld id="{5EFFA021-A102-45C1-9900-DFF672336F5B}" type="slidenum">
              <a:rPr lang="en-US" smtClean="0"/>
              <a:pPr/>
              <a:t>‹#›</a:t>
            </a:fld>
            <a:endParaRPr lang="en-US" dirty="0"/>
          </a:p>
        </p:txBody>
      </p:sp>
    </p:spTree>
    <p:extLst>
      <p:ext uri="{BB962C8B-B14F-4D97-AF65-F5344CB8AC3E}">
        <p14:creationId xmlns:p14="http://schemas.microsoft.com/office/powerpoint/2010/main" val="227132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79DE0-B0C4-4A5D-A30C-C04F3F9ED2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B3CCEC-839C-402F-9650-EBFA5D6EA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0E2EEB-6927-4208-82C3-440A355E0E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A9F125-8021-4EF5-A5E3-E8EFB63DD2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9E3D3-8C92-4FB9-8D8F-9C806F1E7D32}"/>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2621615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748E-BD1A-4B26-9FF3-BE65AD8301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0B73A-C1EE-4A1F-A9EE-D16993A716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5503F0-F750-451B-AF29-C7C12951EA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B4C55-35A5-4F09-8D38-1E673A25CE8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A5DF8F-CCBD-4DEC-B537-665527616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F13C1F-849D-4B50-810F-9E6DB0F1F664}"/>
              </a:ext>
            </a:extLst>
          </p:cNvPr>
          <p:cNvSpPr>
            <a:spLocks noGrp="1"/>
          </p:cNvSpPr>
          <p:nvPr>
            <p:ph type="sldNum" sz="quarter" idx="12"/>
          </p:nvPr>
        </p:nvSpPr>
        <p:spPr>
          <a:xfrm>
            <a:off x="9325494" y="6361776"/>
            <a:ext cx="2743200" cy="365125"/>
          </a:xfrm>
        </p:spPr>
        <p:txBody>
          <a:bodyPr/>
          <a:lstStyle>
            <a:lvl1pPr>
              <a:defRPr sz="1600" b="1"/>
            </a:lvl1pPr>
          </a:lstStyle>
          <a:p>
            <a:fld id="{5EFFA021-A102-45C1-9900-DFF672336F5B}" type="slidenum">
              <a:rPr lang="en-US" smtClean="0"/>
              <a:pPr/>
              <a:t>‹#›</a:t>
            </a:fld>
            <a:endParaRPr lang="en-US" dirty="0"/>
          </a:p>
        </p:txBody>
      </p:sp>
    </p:spTree>
    <p:extLst>
      <p:ext uri="{BB962C8B-B14F-4D97-AF65-F5344CB8AC3E}">
        <p14:creationId xmlns:p14="http://schemas.microsoft.com/office/powerpoint/2010/main" val="3426499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AA0D-A760-4E07-A282-991CF0AE6E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3039F6-1B86-4662-A62A-4ACD5970C4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6898E-565B-46A0-9D60-FF33407C7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D2C74-A03C-4378-A030-004DA4313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1DC3E8-4E97-41A5-A8FF-3CCB112A57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3C4A74-05C4-42FA-AD33-6489C2385FD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24EF629-70A1-40DA-BA7E-F2FE5EA352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6704D2-73C1-411C-8881-314FC603400E}"/>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2060137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737-0BEC-4866-9D18-C45E66B77C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941ED-1D85-4830-8208-F6AEB29B66F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5321386-C86D-484F-84F5-95FF44465E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9C2309-F2EE-45CB-B056-412F83673200}"/>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1664414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7D03D-14A3-4A50-9E2D-42B8450F5D0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46ECA6E-533F-4F16-87EC-1ADB6719DA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1EFE2F-B57F-4764-8AF5-8F441620F28A}"/>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161085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Rectangle 14"/>
          <p:cNvSpPr/>
          <p:nvPr userDrawn="1"/>
        </p:nvSpPr>
        <p:spPr>
          <a:xfrm>
            <a:off x="0" y="6356348"/>
            <a:ext cx="12192000" cy="501651"/>
          </a:xfrm>
          <a:prstGeom prst="rect">
            <a:avLst/>
          </a:prstGeom>
          <a:solidFill>
            <a:srgbClr val="009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8200" y="368680"/>
            <a:ext cx="8962623" cy="832148"/>
          </a:xfrm>
        </p:spPr>
        <p:txBody>
          <a:bodyPr>
            <a:normAutofit/>
          </a:bodyPr>
          <a:lstStyle>
            <a:lvl1pPr>
              <a:defRPr sz="5400" b="1">
                <a:solidFill>
                  <a:srgbClr val="002060"/>
                </a:solidFill>
              </a:defRPr>
            </a:lvl1pPr>
          </a:lstStyle>
          <a:p>
            <a:r>
              <a:rPr lang="en-US" dirty="0"/>
              <a:t>Title</a:t>
            </a:r>
          </a:p>
        </p:txBody>
      </p:sp>
      <p:sp>
        <p:nvSpPr>
          <p:cNvPr id="3" name="Content Placeholder 2"/>
          <p:cNvSpPr>
            <a:spLocks noGrp="1"/>
          </p:cNvSpPr>
          <p:nvPr>
            <p:ph idx="1" hasCustomPrompt="1"/>
          </p:nvPr>
        </p:nvSpPr>
        <p:spPr>
          <a:xfrm>
            <a:off x="838200" y="1337352"/>
            <a:ext cx="10515600" cy="4659057"/>
          </a:xfrm>
        </p:spPr>
        <p:txBody>
          <a:bodyPr/>
          <a:lstStyle>
            <a:lvl1pPr marL="0" indent="0">
              <a:buFont typeface="Arial" panose="020B0604020202020204" pitchFamily="34" charset="0"/>
              <a:buNone/>
              <a:defRPr sz="2800"/>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sp>
        <p:nvSpPr>
          <p:cNvPr id="7" name="Rectangle 6"/>
          <p:cNvSpPr/>
          <p:nvPr/>
        </p:nvSpPr>
        <p:spPr>
          <a:xfrm>
            <a:off x="-1"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90277" y="148631"/>
            <a:ext cx="1182806" cy="1188720"/>
          </a:xfrm>
          <a:prstGeom prst="rect">
            <a:avLst/>
          </a:prstGeom>
        </p:spPr>
      </p:pic>
      <p:sp>
        <p:nvSpPr>
          <p:cNvPr id="17" name="Rectangle 16"/>
          <p:cNvSpPr/>
          <p:nvPr userDrawn="1"/>
        </p:nvSpPr>
        <p:spPr>
          <a:xfrm>
            <a:off x="0" y="6086395"/>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477479" y="6424610"/>
            <a:ext cx="595604" cy="365125"/>
          </a:xfrm>
        </p:spPr>
        <p:txBody>
          <a:bodyPr/>
          <a:lstStyle>
            <a:lvl1pPr>
              <a:defRPr sz="1600" b="1">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30591242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067D-D96C-44B2-9385-69DA40FBB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3F3E6-53BB-49F9-B3F9-EC282F89C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A4BD1-487D-4AEF-8DE8-8233EFB20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3AD29F-0305-4625-BEAC-02BB9805EBD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952B36-5B21-4324-8CC9-65685189D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D13B3-84CF-4A86-AB77-5B06730234B1}"/>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1187037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EFE7-10B5-4D18-80FC-5E49FA597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1FE46C-C2F8-4C8F-A83D-D208829F1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EE623-37CB-474F-87D1-559C5D18E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0684D8-9D99-4D8F-8896-BFF55F7819D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3C7AA1F-2921-48CF-B564-F063ABB244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E4E3B-62C0-4152-82D0-134299F8882F}"/>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2042073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2D4F-79E5-4BC6-9606-86FDCAE067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71BF74-2B02-4AC4-8103-8341F8CB21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197ED-1696-4B6D-9823-00D1FE0BF10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923E983-ADC6-419F-8D9C-328DB4E20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5CB7C-01E3-4F07-B455-C4222FC9EA6A}"/>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82394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9D7F6C-FF2E-4E19-90BF-DAED169CC0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93E20-1B4D-42E2-8D3D-28504CA4A1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3B407-CA61-433F-AB4F-C1E2520055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46994AE-C7E4-418E-BF91-5D9A998B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DFDA7-6A0B-4EC4-A1F6-13D7D86335C2}"/>
              </a:ext>
            </a:extLst>
          </p:cNvPr>
          <p:cNvSpPr>
            <a:spLocks noGrp="1"/>
          </p:cNvSpPr>
          <p:nvPr>
            <p:ph type="sldNum" sz="quarter" idx="12"/>
          </p:nvPr>
        </p:nvSpPr>
        <p:spPr/>
        <p:txBody>
          <a:bodyPr/>
          <a:lstStyle/>
          <a:p>
            <a:fld id="{5EFFA021-A102-45C1-9900-DFF672336F5B}" type="slidenum">
              <a:rPr lang="en-US" smtClean="0"/>
              <a:t>‹#›</a:t>
            </a:fld>
            <a:endParaRPr lang="en-US"/>
          </a:p>
        </p:txBody>
      </p:sp>
    </p:spTree>
    <p:extLst>
      <p:ext uri="{BB962C8B-B14F-4D97-AF65-F5344CB8AC3E}">
        <p14:creationId xmlns:p14="http://schemas.microsoft.com/office/powerpoint/2010/main" val="3601811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7E159-E03B-0A3F-82C4-03949F682C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DF38A1-9723-242F-97CF-DE46B064B1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5359AE-5EB2-BD94-72F3-366099A8B080}"/>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5" name="Footer Placeholder 4">
            <a:extLst>
              <a:ext uri="{FF2B5EF4-FFF2-40B4-BE49-F238E27FC236}">
                <a16:creationId xmlns:a16="http://schemas.microsoft.com/office/drawing/2014/main" id="{D4495086-4F43-751B-A323-1084D2D58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D92B1-5E4E-A890-08F9-03AD0FF1C583}"/>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1936817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2877-A629-AC2D-1E1A-F0FA65450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5633-B40A-7201-ADD9-C603B9588E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BDC542-A185-7417-6B0E-BD721D8084CE}"/>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5" name="Footer Placeholder 4">
            <a:extLst>
              <a:ext uri="{FF2B5EF4-FFF2-40B4-BE49-F238E27FC236}">
                <a16:creationId xmlns:a16="http://schemas.microsoft.com/office/drawing/2014/main" id="{50B87208-EC37-0152-A33C-209BB8FD0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9F571-B1FE-06BB-2155-40498BCDAD88}"/>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2887434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6455-C1F8-1B0C-0FAF-9D973B8D08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02332A-5E26-2CA2-6955-A38D993C9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C83C0B-38BA-7AEF-4ECF-54EAC3BE5182}"/>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5" name="Footer Placeholder 4">
            <a:extLst>
              <a:ext uri="{FF2B5EF4-FFF2-40B4-BE49-F238E27FC236}">
                <a16:creationId xmlns:a16="http://schemas.microsoft.com/office/drawing/2014/main" id="{89C5FA4B-17AB-FE41-92FA-6F5C5E455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C7026-4174-BF23-ABA9-2D181412F46A}"/>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318637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1A51D-CF4B-E08F-02B5-5068F3086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61B974-595B-6858-29BF-61030A377D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7500D6-DFB3-E0FB-95A2-CC8B6B854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9D2348-3EE2-5A68-46FA-5C8A0A404CBD}"/>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6" name="Footer Placeholder 5">
            <a:extLst>
              <a:ext uri="{FF2B5EF4-FFF2-40B4-BE49-F238E27FC236}">
                <a16:creationId xmlns:a16="http://schemas.microsoft.com/office/drawing/2014/main" id="{4C960976-9A74-5AD3-F00F-6099734C0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041357-CC63-D6E6-6E20-3013132D65C2}"/>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294365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E70F8-A1FD-2C07-F59D-43930A129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9FF09D-BBEA-7D42-EA66-CDB389B4F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593F9-05CA-A07B-EB28-F53FB9696F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B20F05-4E3E-5E92-18D1-01B491A95F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BC3797-60B0-D597-033C-C332284225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22636-5C7B-10C8-0A10-B7E2505D099D}"/>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8" name="Footer Placeholder 7">
            <a:extLst>
              <a:ext uri="{FF2B5EF4-FFF2-40B4-BE49-F238E27FC236}">
                <a16:creationId xmlns:a16="http://schemas.microsoft.com/office/drawing/2014/main" id="{D5D511E0-78F3-CCA6-094E-A5C2DABBCC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E11AC4-A60D-311F-7E13-6AD50A04F2C9}"/>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2819858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6D16-9AE9-7EFB-7E98-B1B67920F2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92635E-3B0F-72FF-7646-17CD89E02BFA}"/>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4" name="Footer Placeholder 3">
            <a:extLst>
              <a:ext uri="{FF2B5EF4-FFF2-40B4-BE49-F238E27FC236}">
                <a16:creationId xmlns:a16="http://schemas.microsoft.com/office/drawing/2014/main" id="{963994BB-1FC2-C02A-D166-30C644D5F2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F5141C-E85B-584C-C658-2439625C5C06}"/>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162071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5" name="Rectangle 14"/>
          <p:cNvSpPr/>
          <p:nvPr userDrawn="1"/>
        </p:nvSpPr>
        <p:spPr>
          <a:xfrm>
            <a:off x="0" y="6356348"/>
            <a:ext cx="12192000" cy="501651"/>
          </a:xfrm>
          <a:prstGeom prst="rect">
            <a:avLst/>
          </a:prstGeom>
          <a:solidFill>
            <a:srgbClr val="009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8200" y="368680"/>
            <a:ext cx="8962623" cy="832148"/>
          </a:xfrm>
        </p:spPr>
        <p:txBody>
          <a:bodyPr>
            <a:normAutofit/>
          </a:bodyPr>
          <a:lstStyle>
            <a:lvl1pPr>
              <a:defRPr sz="5400" b="1">
                <a:solidFill>
                  <a:srgbClr val="002060"/>
                </a:solidFill>
              </a:defRPr>
            </a:lvl1pPr>
          </a:lstStyle>
          <a:p>
            <a:r>
              <a:rPr lang="en-US" dirty="0"/>
              <a:t>Title</a:t>
            </a:r>
          </a:p>
        </p:txBody>
      </p:sp>
      <p:sp>
        <p:nvSpPr>
          <p:cNvPr id="3" name="Content Placeholder 2"/>
          <p:cNvSpPr>
            <a:spLocks noGrp="1"/>
          </p:cNvSpPr>
          <p:nvPr>
            <p:ph idx="1" hasCustomPrompt="1"/>
          </p:nvPr>
        </p:nvSpPr>
        <p:spPr>
          <a:xfrm>
            <a:off x="838200" y="1337352"/>
            <a:ext cx="10515600" cy="4659057"/>
          </a:xfrm>
        </p:spPr>
        <p:txBody>
          <a:bodyPr/>
          <a:lstStyle>
            <a:lvl1pPr marL="0" indent="0">
              <a:buFont typeface="Arial" panose="020B0604020202020204" pitchFamily="34" charset="0"/>
              <a:buNone/>
              <a:defRPr sz="2800"/>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sp>
        <p:nvSpPr>
          <p:cNvPr id="7" name="Rectangle 6"/>
          <p:cNvSpPr/>
          <p:nvPr/>
        </p:nvSpPr>
        <p:spPr>
          <a:xfrm>
            <a:off x="0" y="6356350"/>
            <a:ext cx="12192000" cy="501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0" y="6086395"/>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531280" y="6424610"/>
            <a:ext cx="595604" cy="365125"/>
          </a:xfrm>
        </p:spPr>
        <p:txBody>
          <a:bodyPr/>
          <a:lstStyle>
            <a:lvl1pPr>
              <a:defRPr sz="1600" b="1">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222328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90ADD2-26E5-CDB8-0004-3EB8D9124A1E}"/>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3" name="Footer Placeholder 2">
            <a:extLst>
              <a:ext uri="{FF2B5EF4-FFF2-40B4-BE49-F238E27FC236}">
                <a16:creationId xmlns:a16="http://schemas.microsoft.com/office/drawing/2014/main" id="{D99E2F1C-A0D4-9406-7F95-A5DCC3C4D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D02B7F-BA9A-ED75-89A0-69AC13C46D11}"/>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754237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D979-F301-DB5C-A42D-E57EE0BCA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E721-93C9-88B8-4DE0-0B402FBFD9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25BA6-DE70-D96D-B7FD-48DAECD9A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6494B-661C-A77C-3289-078FB7FF7F0D}"/>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6" name="Footer Placeholder 5">
            <a:extLst>
              <a:ext uri="{FF2B5EF4-FFF2-40B4-BE49-F238E27FC236}">
                <a16:creationId xmlns:a16="http://schemas.microsoft.com/office/drawing/2014/main" id="{74B97B40-FB6E-5D96-F9EE-A99D974A4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421EA-BECB-4273-862F-9CE4F1954751}"/>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3293196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D753-5F89-6F9E-84C6-1DEABFF07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B1FA37-63DE-84EA-0D36-15D07B562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F3671-707C-F92C-028F-74D725796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88F03-B2A8-004C-11DD-AD89ED253596}"/>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6" name="Footer Placeholder 5">
            <a:extLst>
              <a:ext uri="{FF2B5EF4-FFF2-40B4-BE49-F238E27FC236}">
                <a16:creationId xmlns:a16="http://schemas.microsoft.com/office/drawing/2014/main" id="{02C9B995-8BF7-DF7F-2CF8-2C72A5915A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F9F961-57FB-BFB7-8048-C639A322C65C}"/>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1112650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103A-815D-20A8-5ECE-1298B262B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B39BDB-9884-8409-82DB-CA54B81D43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93E6F-DC1F-DFF0-D951-3F264986C373}"/>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5" name="Footer Placeholder 4">
            <a:extLst>
              <a:ext uri="{FF2B5EF4-FFF2-40B4-BE49-F238E27FC236}">
                <a16:creationId xmlns:a16="http://schemas.microsoft.com/office/drawing/2014/main" id="{CC7A364E-E51D-8F50-66CB-BA53DE16B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2D790-2A52-98C5-7F80-D28A5B2E80E2}"/>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3241138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900F0-E5F5-A834-0CA5-4D03A30BB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E2B62B-B339-C6F6-E1D6-55629D0F5E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5E058-6109-1E75-3091-9A7C9FB17622}"/>
              </a:ext>
            </a:extLst>
          </p:cNvPr>
          <p:cNvSpPr>
            <a:spLocks noGrp="1"/>
          </p:cNvSpPr>
          <p:nvPr>
            <p:ph type="dt" sz="half" idx="10"/>
          </p:nvPr>
        </p:nvSpPr>
        <p:spPr/>
        <p:txBody>
          <a:bodyPr/>
          <a:lstStyle/>
          <a:p>
            <a:fld id="{ADE5F398-9BA1-4121-BB63-0DD0977F76C4}" type="datetimeFigureOut">
              <a:rPr lang="en-US" smtClean="0"/>
              <a:t>2/13/2023</a:t>
            </a:fld>
            <a:endParaRPr lang="en-US"/>
          </a:p>
        </p:txBody>
      </p:sp>
      <p:sp>
        <p:nvSpPr>
          <p:cNvPr id="5" name="Footer Placeholder 4">
            <a:extLst>
              <a:ext uri="{FF2B5EF4-FFF2-40B4-BE49-F238E27FC236}">
                <a16:creationId xmlns:a16="http://schemas.microsoft.com/office/drawing/2014/main" id="{1AF8E7B0-40EF-E816-70B3-CF92158FC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FA353-50AB-7B9E-E172-9B123616AF34}"/>
              </a:ext>
            </a:extLst>
          </p:cNvPr>
          <p:cNvSpPr>
            <a:spLocks noGrp="1"/>
          </p:cNvSpPr>
          <p:nvPr>
            <p:ph type="sldNum" sz="quarter" idx="12"/>
          </p:nvPr>
        </p:nvSpPr>
        <p:spPr/>
        <p:txBody>
          <a:bodyPr/>
          <a:lstStyle/>
          <a:p>
            <a:fld id="{1858439D-B766-4A5B-BABB-BD99628D828E}" type="slidenum">
              <a:rPr lang="en-US" smtClean="0"/>
              <a:t>‹#›</a:t>
            </a:fld>
            <a:endParaRPr lang="en-US"/>
          </a:p>
        </p:txBody>
      </p:sp>
    </p:spTree>
    <p:extLst>
      <p:ext uri="{BB962C8B-B14F-4D97-AF65-F5344CB8AC3E}">
        <p14:creationId xmlns:p14="http://schemas.microsoft.com/office/powerpoint/2010/main" val="2065719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538869"/>
            <a:ext cx="5181600" cy="438928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38868"/>
            <a:ext cx="5181600" cy="4389285"/>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356350"/>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p:cNvSpPr>
            <a:spLocks noGrp="1"/>
          </p:cNvSpPr>
          <p:nvPr>
            <p:ph type="title" hasCustomPrompt="1"/>
          </p:nvPr>
        </p:nvSpPr>
        <p:spPr>
          <a:xfrm>
            <a:off x="838200" y="403762"/>
            <a:ext cx="8962623" cy="921483"/>
          </a:xfrm>
        </p:spPr>
        <p:txBody>
          <a:bodyPr>
            <a:normAutofit/>
          </a:bodyPr>
          <a:lstStyle>
            <a:lvl1pPr>
              <a:defRPr sz="5400" b="1">
                <a:solidFill>
                  <a:srgbClr val="002060"/>
                </a:solidFill>
              </a:defRPr>
            </a:lvl1pPr>
          </a:lstStyle>
          <a:p>
            <a:r>
              <a:rPr lang="en-US" dirty="0"/>
              <a:t>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93020" y="136525"/>
            <a:ext cx="1182806" cy="1188720"/>
          </a:xfrm>
          <a:prstGeom prst="rect">
            <a:avLst/>
          </a:prstGeom>
        </p:spPr>
      </p:pic>
      <p:sp>
        <p:nvSpPr>
          <p:cNvPr id="17" name="Rectangle 16"/>
          <p:cNvSpPr/>
          <p:nvPr userDrawn="1"/>
        </p:nvSpPr>
        <p:spPr>
          <a:xfrm>
            <a:off x="0" y="6052268"/>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a:xfrm>
            <a:off x="11519753" y="6424611"/>
            <a:ext cx="559420" cy="365125"/>
          </a:xfrm>
        </p:spPr>
        <p:txBody>
          <a:bodyPr/>
          <a:lstStyle>
            <a:lvl1pPr>
              <a:defRPr sz="1600" b="1">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152311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p:nvSpPr>
        <p:spPr>
          <a:xfrm>
            <a:off x="6111022" y="0"/>
            <a:ext cx="6080978" cy="6887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244699" y="270456"/>
            <a:ext cx="5576552" cy="59509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Content Placeholder 2"/>
          <p:cNvSpPr>
            <a:spLocks noGrp="1"/>
          </p:cNvSpPr>
          <p:nvPr>
            <p:ph idx="13" hasCustomPrompt="1"/>
          </p:nvPr>
        </p:nvSpPr>
        <p:spPr>
          <a:xfrm>
            <a:off x="6330842" y="1825625"/>
            <a:ext cx="5022957" cy="3765550"/>
          </a:xfrm>
        </p:spPr>
        <p:txBody>
          <a:bodyPr/>
          <a:lstStyle>
            <a:lvl1pPr marL="171450" indent="-171450">
              <a:buFont typeface="Arial" panose="020B0604020202020204" pitchFamily="34" charset="0"/>
              <a:buChar char="•"/>
              <a:defRPr sz="2800">
                <a:solidFill>
                  <a:schemeClr val="bg1"/>
                </a:solidFill>
              </a:defRPr>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Washington County’s 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sp>
        <p:nvSpPr>
          <p:cNvPr id="19" name="Title 1"/>
          <p:cNvSpPr>
            <a:spLocks noGrp="1"/>
          </p:cNvSpPr>
          <p:nvPr>
            <p:ph type="title" hasCustomPrompt="1"/>
          </p:nvPr>
        </p:nvSpPr>
        <p:spPr>
          <a:xfrm>
            <a:off x="6330842" y="333688"/>
            <a:ext cx="3469981" cy="1325563"/>
          </a:xfrm>
        </p:spPr>
        <p:txBody>
          <a:bodyPr>
            <a:normAutofit/>
          </a:bodyPr>
          <a:lstStyle>
            <a:lvl1pPr>
              <a:defRPr sz="5400" b="1">
                <a:solidFill>
                  <a:schemeClr val="bg1"/>
                </a:solidFill>
              </a:defRPr>
            </a:lvl1pPr>
          </a:lstStyle>
          <a:p>
            <a:r>
              <a:rPr lang="en-US" dirty="0"/>
              <a:t>Title</a:t>
            </a:r>
          </a:p>
        </p:txBody>
      </p:sp>
      <p:sp>
        <p:nvSpPr>
          <p:cNvPr id="26" name="Rectangle 25"/>
          <p:cNvSpPr/>
          <p:nvPr userDrawn="1"/>
        </p:nvSpPr>
        <p:spPr>
          <a:xfrm>
            <a:off x="0" y="6448928"/>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A picture containing text, sign&#10;&#10;Description automatically generated">
            <a:extLst>
              <a:ext uri="{FF2B5EF4-FFF2-40B4-BE49-F238E27FC236}">
                <a16:creationId xmlns:a16="http://schemas.microsoft.com/office/drawing/2014/main" id="{D2844F2C-C976-4425-B8DB-6FFE9C66C5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2917" y="162878"/>
            <a:ext cx="1275687" cy="1280160"/>
          </a:xfrm>
          <a:prstGeom prst="rect">
            <a:avLst/>
          </a:prstGeom>
        </p:spPr>
      </p:pic>
      <p:sp>
        <p:nvSpPr>
          <p:cNvPr id="7" name="Slide Number Placeholder 6"/>
          <p:cNvSpPr>
            <a:spLocks noGrp="1"/>
          </p:cNvSpPr>
          <p:nvPr>
            <p:ph type="sldNum" sz="quarter" idx="12"/>
          </p:nvPr>
        </p:nvSpPr>
        <p:spPr/>
        <p:txBody>
          <a:bodyPr/>
          <a:lstStyle>
            <a:lvl1pPr>
              <a:defRPr sz="1600" b="1">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195670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ECE6E60-C08A-404F-8071-22205FB86001}"/>
              </a:ext>
            </a:extLst>
          </p:cNvPr>
          <p:cNvSpPr>
            <a:spLocks noGrp="1"/>
          </p:cNvSpPr>
          <p:nvPr>
            <p:ph idx="14"/>
          </p:nvPr>
        </p:nvSpPr>
        <p:spPr>
          <a:xfrm>
            <a:off x="6501674" y="419878"/>
            <a:ext cx="5269630" cy="5822693"/>
          </a:xfrm>
        </p:spPr>
        <p:txBody>
          <a:bodyPr/>
          <a:lstStyle>
            <a:lvl1pPr marL="171450" indent="-171450">
              <a:buFont typeface="Arial" panose="020B0604020202020204" pitchFamily="34" charset="0"/>
              <a:buChar char="•"/>
              <a:defRPr sz="2800">
                <a:solidFill>
                  <a:schemeClr val="bg1"/>
                </a:solidFill>
              </a:defRPr>
            </a:lvl1pPr>
          </a:lstStyle>
          <a:p>
            <a:pPr marL="171450" indent="-171450">
              <a:buFont typeface="Arial" panose="020B0604020202020204" pitchFamily="34" charset="0"/>
              <a:buChar char="•"/>
            </a:pPr>
            <a:endParaRPr lang="en-US" sz="2400" dirty="0">
              <a:cs typeface="Arial" panose="020B0604020202020204" pitchFamily="34" charset="0"/>
            </a:endParaRPr>
          </a:p>
        </p:txBody>
      </p:sp>
      <p:sp>
        <p:nvSpPr>
          <p:cNvPr id="8" name="Rectangle 7"/>
          <p:cNvSpPr/>
          <p:nvPr/>
        </p:nvSpPr>
        <p:spPr>
          <a:xfrm>
            <a:off x="-51427" y="-14925"/>
            <a:ext cx="6080978" cy="6887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p:cNvSpPr>
            <a:spLocks noGrp="1"/>
          </p:cNvSpPr>
          <p:nvPr>
            <p:ph idx="13" hasCustomPrompt="1"/>
          </p:nvPr>
        </p:nvSpPr>
        <p:spPr>
          <a:xfrm>
            <a:off x="420696" y="1569275"/>
            <a:ext cx="5154914" cy="4673296"/>
          </a:xfrm>
        </p:spPr>
        <p:txBody>
          <a:bodyPr/>
          <a:lstStyle>
            <a:lvl1pPr marL="171450" indent="-171450">
              <a:buFont typeface="Arial" panose="020B0604020202020204" pitchFamily="34" charset="0"/>
              <a:buChar char="•"/>
              <a:defRPr sz="2800">
                <a:solidFill>
                  <a:schemeClr val="bg1"/>
                </a:solidFill>
              </a:defRPr>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sp>
        <p:nvSpPr>
          <p:cNvPr id="19" name="Title 1"/>
          <p:cNvSpPr>
            <a:spLocks noGrp="1"/>
          </p:cNvSpPr>
          <p:nvPr>
            <p:ph type="title" hasCustomPrompt="1"/>
          </p:nvPr>
        </p:nvSpPr>
        <p:spPr>
          <a:xfrm>
            <a:off x="1254071" y="80422"/>
            <a:ext cx="3469981" cy="1244824"/>
          </a:xfrm>
        </p:spPr>
        <p:txBody>
          <a:bodyPr>
            <a:normAutofit/>
          </a:bodyPr>
          <a:lstStyle>
            <a:lvl1pPr>
              <a:defRPr sz="5400" b="1">
                <a:solidFill>
                  <a:schemeClr val="bg1"/>
                </a:solidFill>
              </a:defRPr>
            </a:lvl1pPr>
          </a:lstStyle>
          <a:p>
            <a:r>
              <a:rPr lang="en-US" dirty="0"/>
              <a:t>Title</a:t>
            </a:r>
          </a:p>
        </p:txBody>
      </p:sp>
      <p:sp>
        <p:nvSpPr>
          <p:cNvPr id="26" name="Rectangle 25"/>
          <p:cNvSpPr/>
          <p:nvPr userDrawn="1"/>
        </p:nvSpPr>
        <p:spPr>
          <a:xfrm>
            <a:off x="0" y="6448928"/>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Slide Number Placeholder 6"/>
          <p:cNvSpPr>
            <a:spLocks noGrp="1"/>
          </p:cNvSpPr>
          <p:nvPr>
            <p:ph type="sldNum" sz="quarter" idx="12"/>
          </p:nvPr>
        </p:nvSpPr>
        <p:spPr>
          <a:xfrm>
            <a:off x="9334789" y="6343361"/>
            <a:ext cx="2743200" cy="365125"/>
          </a:xfrm>
        </p:spPr>
        <p:txBody>
          <a:bodyPr/>
          <a:lstStyle>
            <a:lvl1pPr>
              <a:defRPr sz="1600" b="1">
                <a:solidFill>
                  <a:schemeClr val="tx1"/>
                </a:solidFill>
              </a:defRPr>
            </a:lvl1pPr>
          </a:lstStyle>
          <a:p>
            <a:fld id="{B78BEAEC-8036-46D5-8B69-932BAC93AE5A}" type="slidenum">
              <a:rPr lang="en-US" smtClean="0"/>
              <a:pPr/>
              <a:t>‹#›</a:t>
            </a:fld>
            <a:endParaRPr lang="en-US" dirty="0"/>
          </a:p>
        </p:txBody>
      </p:sp>
      <p:pic>
        <p:nvPicPr>
          <p:cNvPr id="25" name="Picture 24"/>
          <p:cNvPicPr>
            <a:picLocks noChangeAspect="1"/>
          </p:cNvPicPr>
          <p:nvPr userDrawn="1"/>
        </p:nvPicPr>
        <p:blipFill>
          <a:blip r:embed="rId2"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Tree>
    <p:extLst>
      <p:ext uri="{BB962C8B-B14F-4D97-AF65-F5344CB8AC3E}">
        <p14:creationId xmlns:p14="http://schemas.microsoft.com/office/powerpoint/2010/main" val="3300786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ECE6E60-C08A-404F-8071-22205FB86001}"/>
              </a:ext>
            </a:extLst>
          </p:cNvPr>
          <p:cNvSpPr>
            <a:spLocks noGrp="1"/>
          </p:cNvSpPr>
          <p:nvPr>
            <p:ph idx="14"/>
          </p:nvPr>
        </p:nvSpPr>
        <p:spPr>
          <a:xfrm>
            <a:off x="6501674" y="419878"/>
            <a:ext cx="5269630" cy="5822693"/>
          </a:xfrm>
        </p:spPr>
        <p:txBody>
          <a:bodyPr/>
          <a:lstStyle>
            <a:lvl1pPr marL="171450" indent="-171450">
              <a:buFont typeface="Arial" panose="020B0604020202020204" pitchFamily="34" charset="0"/>
              <a:buChar char="•"/>
              <a:defRPr sz="2800">
                <a:solidFill>
                  <a:schemeClr val="bg1"/>
                </a:solidFill>
              </a:defRPr>
            </a:lvl1pPr>
          </a:lstStyle>
          <a:p>
            <a:pPr marL="171450" indent="-171450">
              <a:buFont typeface="Arial" panose="020B0604020202020204" pitchFamily="34" charset="0"/>
              <a:buChar char="•"/>
            </a:pPr>
            <a:endParaRPr lang="en-US" sz="2400" dirty="0">
              <a:cs typeface="Arial" panose="020B0604020202020204" pitchFamily="34" charset="0"/>
            </a:endParaRPr>
          </a:p>
        </p:txBody>
      </p:sp>
      <p:sp>
        <p:nvSpPr>
          <p:cNvPr id="8" name="Rectangle 7"/>
          <p:cNvSpPr/>
          <p:nvPr/>
        </p:nvSpPr>
        <p:spPr>
          <a:xfrm>
            <a:off x="-51427" y="-14925"/>
            <a:ext cx="6080978" cy="6887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p:cNvSpPr>
            <a:spLocks noGrp="1"/>
          </p:cNvSpPr>
          <p:nvPr>
            <p:ph idx="13" hasCustomPrompt="1"/>
          </p:nvPr>
        </p:nvSpPr>
        <p:spPr>
          <a:xfrm>
            <a:off x="420696" y="1569275"/>
            <a:ext cx="5154914" cy="4673296"/>
          </a:xfrm>
        </p:spPr>
        <p:txBody>
          <a:bodyPr/>
          <a:lstStyle>
            <a:lvl1pPr marL="171450" indent="-171450">
              <a:buFont typeface="Arial" panose="020B0604020202020204" pitchFamily="34" charset="0"/>
              <a:buChar char="•"/>
              <a:defRPr sz="2800">
                <a:solidFill>
                  <a:schemeClr val="bg1"/>
                </a:solidFill>
              </a:defRPr>
            </a:lvl1pPr>
          </a:lstStyle>
          <a:p>
            <a:pPr marL="171450" indent="-171450">
              <a:buFont typeface="Arial" panose="020B0604020202020204" pitchFamily="34" charset="0"/>
              <a:buChar char="•"/>
            </a:pPr>
            <a:r>
              <a:rPr lang="en-US" sz="2400" dirty="0">
                <a:cs typeface="Arial" panose="020B0604020202020204" pitchFamily="34" charset="0"/>
              </a:rPr>
              <a:t>You may add your own content, but do not make formatting changes to the template</a:t>
            </a:r>
          </a:p>
          <a:p>
            <a:pPr marL="171450" indent="-171450">
              <a:buFont typeface="Arial" panose="020B0604020202020204" pitchFamily="34" charset="0"/>
              <a:buChar char="•"/>
            </a:pPr>
            <a:r>
              <a:rPr lang="en-US" sz="2400" dirty="0">
                <a:cs typeface="Arial" panose="020B0604020202020204" pitchFamily="34" charset="0"/>
              </a:rPr>
              <a:t>Logo should always be present in the upper right corner of the document</a:t>
            </a:r>
          </a:p>
          <a:p>
            <a:pPr marL="171450" indent="-171450">
              <a:buFont typeface="Arial" panose="020B0604020202020204" pitchFamily="34" charset="0"/>
              <a:buChar char="•"/>
            </a:pPr>
            <a:r>
              <a:rPr lang="en-US" sz="2400" dirty="0">
                <a:cs typeface="Arial" panose="020B0604020202020204" pitchFamily="34" charset="0"/>
              </a:rPr>
              <a:t>Font should be Calibri and only black text is permitted</a:t>
            </a:r>
          </a:p>
        </p:txBody>
      </p:sp>
      <p:sp>
        <p:nvSpPr>
          <p:cNvPr id="19" name="Title 1"/>
          <p:cNvSpPr>
            <a:spLocks noGrp="1"/>
          </p:cNvSpPr>
          <p:nvPr>
            <p:ph type="title" hasCustomPrompt="1"/>
          </p:nvPr>
        </p:nvSpPr>
        <p:spPr>
          <a:xfrm>
            <a:off x="1254071" y="80422"/>
            <a:ext cx="3469981" cy="1244824"/>
          </a:xfrm>
        </p:spPr>
        <p:txBody>
          <a:bodyPr>
            <a:normAutofit/>
          </a:bodyPr>
          <a:lstStyle>
            <a:lvl1pPr>
              <a:defRPr sz="5400" b="1">
                <a:solidFill>
                  <a:schemeClr val="bg1"/>
                </a:solidFill>
              </a:defRPr>
            </a:lvl1pPr>
          </a:lstStyle>
          <a:p>
            <a:r>
              <a:rPr lang="en-US" dirty="0"/>
              <a:t>Title</a:t>
            </a:r>
          </a:p>
        </p:txBody>
      </p:sp>
      <p:sp>
        <p:nvSpPr>
          <p:cNvPr id="26" name="Rectangle 25"/>
          <p:cNvSpPr/>
          <p:nvPr userDrawn="1"/>
        </p:nvSpPr>
        <p:spPr>
          <a:xfrm>
            <a:off x="0" y="6448928"/>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Slide Number Placeholder 6"/>
          <p:cNvSpPr>
            <a:spLocks noGrp="1"/>
          </p:cNvSpPr>
          <p:nvPr>
            <p:ph type="sldNum" sz="quarter" idx="12"/>
          </p:nvPr>
        </p:nvSpPr>
        <p:spPr/>
        <p:txBody>
          <a:bodyPr/>
          <a:lstStyle>
            <a:lvl1pPr>
              <a:defRPr sz="1600" b="1">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357044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15" name="Rectangle 14"/>
          <p:cNvSpPr/>
          <p:nvPr userDrawn="1"/>
        </p:nvSpPr>
        <p:spPr>
          <a:xfrm>
            <a:off x="0" y="0"/>
            <a:ext cx="12192000" cy="4864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p:cNvSpPr>
            <a:spLocks noGrp="1"/>
          </p:cNvSpPr>
          <p:nvPr>
            <p:ph type="title" hasCustomPrompt="1"/>
          </p:nvPr>
        </p:nvSpPr>
        <p:spPr>
          <a:xfrm>
            <a:off x="838200" y="1769268"/>
            <a:ext cx="10515600" cy="1325563"/>
          </a:xfrm>
        </p:spPr>
        <p:txBody>
          <a:bodyPr>
            <a:normAutofit/>
          </a:bodyPr>
          <a:lstStyle>
            <a:lvl1pPr algn="ctr">
              <a:defRPr sz="6600" b="1">
                <a:solidFill>
                  <a:schemeClr val="bg1"/>
                </a:solidFill>
              </a:defRPr>
            </a:lvl1pPr>
          </a:lstStyle>
          <a:p>
            <a:r>
              <a:rPr lang="en-US" dirty="0"/>
              <a:t>Questions?</a:t>
            </a:r>
          </a:p>
        </p:txBody>
      </p:sp>
      <p:grpSp>
        <p:nvGrpSpPr>
          <p:cNvPr id="27" name="Group 26"/>
          <p:cNvGrpSpPr/>
          <p:nvPr userDrawn="1"/>
        </p:nvGrpSpPr>
        <p:grpSpPr>
          <a:xfrm>
            <a:off x="0" y="5007176"/>
            <a:ext cx="12191999" cy="194497"/>
            <a:chOff x="0" y="5007176"/>
            <a:chExt cx="12191999" cy="194497"/>
          </a:xfrm>
        </p:grpSpPr>
        <p:sp>
          <p:nvSpPr>
            <p:cNvPr id="28" name="Rectangle 27"/>
            <p:cNvSpPr/>
            <p:nvPr/>
          </p:nvSpPr>
          <p:spPr>
            <a:xfrm>
              <a:off x="0" y="5012551"/>
              <a:ext cx="2067057" cy="189122"/>
            </a:xfrm>
            <a:prstGeom prst="rect">
              <a:avLst/>
            </a:prstGeom>
            <a:solidFill>
              <a:srgbClr val="468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11021" y="5007176"/>
              <a:ext cx="2021982" cy="194496"/>
            </a:xfrm>
            <a:prstGeom prst="rect">
              <a:avLst/>
            </a:prstGeom>
            <a:solidFill>
              <a:srgbClr val="F7E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2067057" y="5007176"/>
              <a:ext cx="2021982" cy="1944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4089039" y="5012551"/>
              <a:ext cx="2021982" cy="1891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8133003" y="5007176"/>
              <a:ext cx="2021982" cy="194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userDrawn="1"/>
          </p:nvSpPr>
          <p:spPr>
            <a:xfrm>
              <a:off x="10154984" y="5007176"/>
              <a:ext cx="2037015" cy="1944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80629" y="5344748"/>
            <a:ext cx="1430741" cy="1437895"/>
          </a:xfrm>
          <a:prstGeom prst="rect">
            <a:avLst/>
          </a:prstGeom>
        </p:spPr>
      </p:pic>
      <p:sp>
        <p:nvSpPr>
          <p:cNvPr id="13" name="Rectangle 12"/>
          <p:cNvSpPr/>
          <p:nvPr userDrawn="1"/>
        </p:nvSpPr>
        <p:spPr>
          <a:xfrm>
            <a:off x="0" y="5021705"/>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553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3787775"/>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787775"/>
          </a:xfr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6045200"/>
            <a:ext cx="12192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8BEAEC-8036-46D5-8B69-932BAC93AE5A}" type="slidenum">
              <a:rPr lang="en-US" smtClean="0"/>
              <a:t>‹#›</a:t>
            </a:fld>
            <a:endParaRPr lang="en-US" dirty="0"/>
          </a:p>
        </p:txBody>
      </p:sp>
      <p:sp>
        <p:nvSpPr>
          <p:cNvPr id="18" name="Title 1"/>
          <p:cNvSpPr>
            <a:spLocks noGrp="1"/>
          </p:cNvSpPr>
          <p:nvPr>
            <p:ph type="title" hasCustomPrompt="1"/>
          </p:nvPr>
        </p:nvSpPr>
        <p:spPr>
          <a:xfrm>
            <a:off x="838200" y="403762"/>
            <a:ext cx="8962623" cy="1325563"/>
          </a:xfrm>
        </p:spPr>
        <p:txBody>
          <a:bodyPr>
            <a:normAutofit/>
          </a:bodyPr>
          <a:lstStyle>
            <a:lvl1pPr>
              <a:defRPr sz="5400" b="1">
                <a:solidFill>
                  <a:srgbClr val="002060"/>
                </a:solidFill>
              </a:defRPr>
            </a:lvl1pPr>
          </a:lstStyle>
          <a:p>
            <a:r>
              <a:rPr lang="en-US" dirty="0"/>
              <a:t>Title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9338" y="240291"/>
            <a:ext cx="1182806" cy="1188720"/>
          </a:xfrm>
          <a:prstGeom prst="rect">
            <a:avLst/>
          </a:prstGeom>
        </p:spPr>
      </p:pic>
      <p:sp>
        <p:nvSpPr>
          <p:cNvPr id="17" name="Rectangle 16"/>
          <p:cNvSpPr/>
          <p:nvPr userDrawn="1"/>
        </p:nvSpPr>
        <p:spPr>
          <a:xfrm>
            <a:off x="0" y="5739448"/>
            <a:ext cx="12191999" cy="179968"/>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096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0886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78BEAEC-8036-46D5-8B69-932BAC93AE5A}" type="slidenum">
              <a:rPr lang="en-US" smtClean="0"/>
              <a:pPr/>
              <a:t>‹#›</a:t>
            </a:fld>
            <a:endParaRPr lang="en-US" dirty="0"/>
          </a:p>
        </p:txBody>
      </p:sp>
    </p:spTree>
    <p:extLst>
      <p:ext uri="{BB962C8B-B14F-4D97-AF65-F5344CB8AC3E}">
        <p14:creationId xmlns:p14="http://schemas.microsoft.com/office/powerpoint/2010/main" val="3364477893"/>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6" r:id="rId3"/>
    <p:sldLayoutId id="2147483861" r:id="rId4"/>
    <p:sldLayoutId id="2147483862" r:id="rId5"/>
    <p:sldLayoutId id="2147483863" r:id="rId6"/>
    <p:sldLayoutId id="2147483865" r:id="rId7"/>
    <p:sldLayoutId id="2147483864" r:id="rId8"/>
    <p:sldLayoutId id="2147483854" r:id="rId9"/>
    <p:sldLayoutId id="2147483855" r:id="rId10"/>
    <p:sldLayoutId id="2147483856" r:id="rId11"/>
    <p:sldLayoutId id="214748385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51C76-1991-48CB-BC6D-168C804B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CC43D0-0CE4-4699-9A81-BA1AC8B8B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8C842A-CD0B-41F4-AA9C-D259E1BD3F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A853156-4EB1-4F01-988E-808DE6925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D427E6-1CB4-421C-8D72-435C52AE28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FA021-A102-45C1-9900-DFF672336F5B}" type="slidenum">
              <a:rPr lang="en-US" smtClean="0"/>
              <a:t>‹#›</a:t>
            </a:fld>
            <a:endParaRPr lang="en-US"/>
          </a:p>
        </p:txBody>
      </p:sp>
    </p:spTree>
    <p:extLst>
      <p:ext uri="{BB962C8B-B14F-4D97-AF65-F5344CB8AC3E}">
        <p14:creationId xmlns:p14="http://schemas.microsoft.com/office/powerpoint/2010/main" val="1275553066"/>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3594A6-DADD-D0F0-A675-DAF7A512BD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DBBB4-AE20-2390-D4D6-A460B5BF5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28933-7744-65DA-5521-457EECE0C3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5F398-9BA1-4121-BB63-0DD0977F76C4}" type="datetimeFigureOut">
              <a:rPr lang="en-US" smtClean="0"/>
              <a:t>2/13/2023</a:t>
            </a:fld>
            <a:endParaRPr lang="en-US"/>
          </a:p>
        </p:txBody>
      </p:sp>
      <p:sp>
        <p:nvSpPr>
          <p:cNvPr id="5" name="Footer Placeholder 4">
            <a:extLst>
              <a:ext uri="{FF2B5EF4-FFF2-40B4-BE49-F238E27FC236}">
                <a16:creationId xmlns:a16="http://schemas.microsoft.com/office/drawing/2014/main" id="{3149D112-5B48-6563-62EA-93E8245455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DC0FB3-0F1D-4458-16C3-295E26C7BE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8439D-B766-4A5B-BABB-BD99628D828E}" type="slidenum">
              <a:rPr lang="en-US" smtClean="0"/>
              <a:t>‹#›</a:t>
            </a:fld>
            <a:endParaRPr lang="en-US"/>
          </a:p>
        </p:txBody>
      </p:sp>
    </p:spTree>
    <p:extLst>
      <p:ext uri="{BB962C8B-B14F-4D97-AF65-F5344CB8AC3E}">
        <p14:creationId xmlns:p14="http://schemas.microsoft.com/office/powerpoint/2010/main" val="153490106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jpeg"/><Relationship Id="rId5" Type="http://schemas.openxmlformats.org/officeDocument/2006/relationships/image" Target="../media/image1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openclipart.org/detail/185082" TargetMode="External"/><Relationship Id="rId5" Type="http://schemas.openxmlformats.org/officeDocument/2006/relationships/image" Target="../media/image8.png"/><Relationship Id="rId4" Type="http://schemas.openxmlformats.org/officeDocument/2006/relationships/hyperlink" Target="https://pixabay.com/de/tankstelle-benzin-kraftstoff-benzol-295202/" TargetMode="External"/><Relationship Id="rId9" Type="http://schemas.openxmlformats.org/officeDocument/2006/relationships/hyperlink" Target="https://game-icons.net/lorc/originals/auto-repair.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 y="1987929"/>
            <a:ext cx="12124267" cy="1325563"/>
          </a:xfrm>
        </p:spPr>
        <p:txBody>
          <a:bodyPr>
            <a:noAutofit/>
          </a:bodyPr>
          <a:lstStyle/>
          <a:p>
            <a:br>
              <a:rPr lang="en-US" sz="6000" dirty="0"/>
            </a:br>
            <a:r>
              <a:rPr lang="en-US" sz="6000" dirty="0"/>
              <a:t>County Road and Bridge Funding</a:t>
            </a:r>
            <a:br>
              <a:rPr lang="en-US" sz="6000" dirty="0"/>
            </a:br>
            <a:br>
              <a:rPr lang="en-US" sz="3200" dirty="0"/>
            </a:br>
            <a:r>
              <a:rPr lang="en-US" sz="3200" dirty="0"/>
              <a:t>House </a:t>
            </a:r>
            <a:r>
              <a:rPr lang="en-US" sz="3200"/>
              <a:t>Transportation Finance and </a:t>
            </a:r>
            <a:r>
              <a:rPr lang="en-US" sz="3200" dirty="0"/>
              <a:t>Policy</a:t>
            </a:r>
            <a:r>
              <a:rPr lang="en-US" sz="3200"/>
              <a:t> </a:t>
            </a:r>
            <a:r>
              <a:rPr lang="en-US" sz="3200" dirty="0"/>
              <a:t>Committee</a:t>
            </a:r>
            <a:br>
              <a:rPr lang="en-US" sz="3200" dirty="0"/>
            </a:br>
            <a:r>
              <a:rPr lang="en-US" sz="3200" dirty="0"/>
              <a:t>February 14, 2023</a:t>
            </a:r>
          </a:p>
        </p:txBody>
      </p:sp>
      <p:pic>
        <p:nvPicPr>
          <p:cNvPr id="3" name="Picture 2">
            <a:extLst>
              <a:ext uri="{FF2B5EF4-FFF2-40B4-BE49-F238E27FC236}">
                <a16:creationId xmlns:a16="http://schemas.microsoft.com/office/drawing/2014/main" id="{44E621D6-351D-CDC3-E09B-ABA071CE62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18346" y="498413"/>
            <a:ext cx="3403333" cy="587322"/>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5985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258" y="314811"/>
            <a:ext cx="5697682" cy="832148"/>
          </a:xfrm>
        </p:spPr>
        <p:txBody>
          <a:bodyPr>
            <a:normAutofit fontScale="90000"/>
          </a:bodyPr>
          <a:lstStyle/>
          <a:p>
            <a:r>
              <a:rPr lang="en-US" sz="4200" b="1" dirty="0"/>
              <a:t>Local Bridge Replacement Program (LBRP)</a:t>
            </a:r>
          </a:p>
        </p:txBody>
      </p:sp>
      <p:sp>
        <p:nvSpPr>
          <p:cNvPr id="3" name="Content Placeholder 2"/>
          <p:cNvSpPr>
            <a:spLocks noGrp="1"/>
          </p:cNvSpPr>
          <p:nvPr>
            <p:ph idx="1"/>
          </p:nvPr>
        </p:nvSpPr>
        <p:spPr>
          <a:xfrm>
            <a:off x="629258" y="1337352"/>
            <a:ext cx="5158386" cy="4659057"/>
          </a:xfrm>
        </p:spPr>
        <p:txBody>
          <a:bodyPr>
            <a:noAutofit/>
          </a:bodyPr>
          <a:lstStyle/>
          <a:p>
            <a:r>
              <a:rPr lang="en-US" sz="2200" dirty="0"/>
              <a:t>15,842 bridge structures on the local system.</a:t>
            </a:r>
          </a:p>
          <a:p>
            <a:r>
              <a:rPr lang="en-US" sz="2200" dirty="0"/>
              <a:t>8,178 (41%) are on county system.</a:t>
            </a:r>
          </a:p>
          <a:p>
            <a:r>
              <a:rPr lang="en-US" sz="2200" dirty="0"/>
              <a:t>The LBRP provides local agencies transportation funding for the reconstruction, rehabilitation and/or removal of bridges.</a:t>
            </a:r>
          </a:p>
          <a:p>
            <a:r>
              <a:rPr lang="en-US" sz="2200" dirty="0"/>
              <a:t>Master Bridge Priority List: a compilation of all eligible local bridge projects identified by local bridge owners as priority for replacement or rehabilitation.</a:t>
            </a:r>
          </a:p>
          <a:p>
            <a:pPr marL="342900" indent="-342900">
              <a:buFont typeface="Arial" panose="020B0604020202020204" pitchFamily="34" charset="0"/>
              <a:buChar char="•"/>
            </a:pPr>
            <a:r>
              <a:rPr lang="en-US" sz="1800" dirty="0"/>
              <a:t>959 ($781M) on list, 586 ($462M) County</a:t>
            </a:r>
          </a:p>
          <a:p>
            <a:pPr marL="342900" indent="-342900">
              <a:buFont typeface="Arial" panose="020B0604020202020204" pitchFamily="34" charset="0"/>
              <a:buChar char="•"/>
            </a:pPr>
            <a:r>
              <a:rPr lang="en-US" sz="2400" b="1" dirty="0">
                <a:solidFill>
                  <a:srgbClr val="FF0000"/>
                </a:solidFill>
              </a:rPr>
              <a:t>$289 M LBRP Needed</a:t>
            </a:r>
            <a:endParaRPr lang="en-US" b="1" dirty="0">
              <a:solidFill>
                <a:srgbClr val="FF0000"/>
              </a:solidFill>
            </a:endParaRPr>
          </a:p>
          <a:p>
            <a:pPr marL="0" indent="0">
              <a:buNone/>
            </a:pPr>
            <a:endParaRPr lang="en-US" dirty="0"/>
          </a:p>
          <a:p>
            <a:endParaRPr lang="en-US" sz="2600" dirty="0"/>
          </a:p>
        </p:txBody>
      </p:sp>
      <p:sp>
        <p:nvSpPr>
          <p:cNvPr id="6" name="Slide Number Placeholder 5">
            <a:extLst>
              <a:ext uri="{FF2B5EF4-FFF2-40B4-BE49-F238E27FC236}">
                <a16:creationId xmlns:a16="http://schemas.microsoft.com/office/drawing/2014/main" id="{5A719D12-AFBC-4845-A60D-0C1015BD96DB}"/>
              </a:ext>
            </a:extLst>
          </p:cNvPr>
          <p:cNvSpPr>
            <a:spLocks noGrp="1"/>
          </p:cNvSpPr>
          <p:nvPr>
            <p:ph type="sldNum" sz="quarter" idx="12"/>
          </p:nvPr>
        </p:nvSpPr>
        <p:spPr/>
        <p:txBody>
          <a:bodyPr/>
          <a:lstStyle/>
          <a:p>
            <a:fld id="{B78BEAEC-8036-46D5-8B69-932BAC93AE5A}" type="slidenum">
              <a:rPr lang="en-US" smtClean="0"/>
              <a:pPr/>
              <a:t>10</a:t>
            </a:fld>
            <a:endParaRPr lang="en-US" dirty="0"/>
          </a:p>
        </p:txBody>
      </p:sp>
      <p:pic>
        <p:nvPicPr>
          <p:cNvPr id="8" name="Picture 7">
            <a:extLst>
              <a:ext uri="{FF2B5EF4-FFF2-40B4-BE49-F238E27FC236}">
                <a16:creationId xmlns:a16="http://schemas.microsoft.com/office/drawing/2014/main" id="{D7FB833E-E375-2F46-5EFB-934AA4F613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9208" y="46489"/>
            <a:ext cx="5158386" cy="5949920"/>
          </a:xfrm>
          <a:prstGeom prst="rect">
            <a:avLst/>
          </a:prstGeom>
        </p:spPr>
      </p:pic>
      <p:pic>
        <p:nvPicPr>
          <p:cNvPr id="9" name="Picture 8">
            <a:extLst>
              <a:ext uri="{FF2B5EF4-FFF2-40B4-BE49-F238E27FC236}">
                <a16:creationId xmlns:a16="http://schemas.microsoft.com/office/drawing/2014/main" id="{AB964711-7A6E-B25A-5905-0E83DC375146}"/>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11" name="TextBox 10">
            <a:extLst>
              <a:ext uri="{FF2B5EF4-FFF2-40B4-BE49-F238E27FC236}">
                <a16:creationId xmlns:a16="http://schemas.microsoft.com/office/drawing/2014/main" id="{1C75F5AF-FC9B-6769-E59C-9D2FDE790434}"/>
              </a:ext>
            </a:extLst>
          </p:cNvPr>
          <p:cNvSpPr txBox="1"/>
          <p:nvPr/>
        </p:nvSpPr>
        <p:spPr>
          <a:xfrm>
            <a:off x="8769927" y="136525"/>
            <a:ext cx="1840538" cy="445366"/>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D7DF82A1-3B61-3E56-7D19-D369E7353966}"/>
              </a:ext>
            </a:extLst>
          </p:cNvPr>
          <p:cNvSpPr txBox="1"/>
          <p:nvPr/>
        </p:nvSpPr>
        <p:spPr>
          <a:xfrm>
            <a:off x="9752650" y="2536291"/>
            <a:ext cx="1491769" cy="2092881"/>
          </a:xfrm>
          <a:prstGeom prst="rect">
            <a:avLst/>
          </a:prstGeom>
          <a:solidFill>
            <a:schemeClr val="bg1"/>
          </a:solidFill>
        </p:spPr>
        <p:txBody>
          <a:bodyPr wrap="square" rtlCol="0">
            <a:spAutoFit/>
          </a:bodyPr>
          <a:lstStyle/>
          <a:p>
            <a:r>
              <a:rPr lang="en-US" sz="1600" b="1" dirty="0"/>
              <a:t>2023-2027 Master Bridge Replacement Priorities</a:t>
            </a:r>
          </a:p>
          <a:p>
            <a:endParaRPr lang="en-US" sz="1600" b="1" dirty="0"/>
          </a:p>
          <a:p>
            <a:r>
              <a:rPr lang="en-US" sz="1600" b="1" dirty="0"/>
              <a:t>959 Bridges</a:t>
            </a:r>
          </a:p>
          <a:p>
            <a:r>
              <a:rPr lang="en-US" sz="1600" b="1" dirty="0"/>
              <a:t>$781 Million</a:t>
            </a:r>
          </a:p>
          <a:p>
            <a:endParaRPr lang="en-US" dirty="0"/>
          </a:p>
        </p:txBody>
      </p:sp>
      <p:pic>
        <p:nvPicPr>
          <p:cNvPr id="14" name="Picture 13">
            <a:extLst>
              <a:ext uri="{FF2B5EF4-FFF2-40B4-BE49-F238E27FC236}">
                <a16:creationId xmlns:a16="http://schemas.microsoft.com/office/drawing/2014/main" id="{B22B08EB-B557-4A68-E460-292B248F050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09384" y="4926873"/>
            <a:ext cx="1533739" cy="1019317"/>
          </a:xfrm>
          <a:prstGeom prst="rect">
            <a:avLst/>
          </a:prstGeom>
        </p:spPr>
      </p:pic>
    </p:spTree>
    <p:extLst>
      <p:ext uri="{BB962C8B-B14F-4D97-AF65-F5344CB8AC3E}">
        <p14:creationId xmlns:p14="http://schemas.microsoft.com/office/powerpoint/2010/main" val="1823557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reet with houses on the side&#10;&#10;Description automatically generated with low confidence">
            <a:extLst>
              <a:ext uri="{FF2B5EF4-FFF2-40B4-BE49-F238E27FC236}">
                <a16:creationId xmlns:a16="http://schemas.microsoft.com/office/drawing/2014/main" id="{BC56CCC8-60D9-B33A-8478-33B5EA91CEE2}"/>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0000"/>
                    </a14:imgEffect>
                    <a14:imgEffect>
                      <a14:brightnessContrast bright="13000" contrast="21000"/>
                    </a14:imgEffect>
                  </a14:imgLayer>
                </a14:imgProps>
              </a:ext>
              <a:ext uri="{28A0092B-C50C-407E-A947-70E740481C1C}">
                <a14:useLocalDpi xmlns:a14="http://schemas.microsoft.com/office/drawing/2010/main"/>
              </a:ext>
            </a:extLst>
          </a:blip>
          <a:stretch>
            <a:fillRect/>
          </a:stretch>
        </p:blipFill>
        <p:spPr>
          <a:xfrm>
            <a:off x="5937295" y="971302"/>
            <a:ext cx="4359665" cy="3563646"/>
          </a:xfrm>
          <a:prstGeom prst="rect">
            <a:avLst/>
          </a:prstGeom>
        </p:spPr>
      </p:pic>
      <p:pic>
        <p:nvPicPr>
          <p:cNvPr id="7" name="Picture 6">
            <a:extLst>
              <a:ext uri="{FF2B5EF4-FFF2-40B4-BE49-F238E27FC236}">
                <a16:creationId xmlns:a16="http://schemas.microsoft.com/office/drawing/2014/main" id="{F363EC56-6A15-0118-CDFC-B638C398562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58977" y="3593206"/>
            <a:ext cx="4633023" cy="3196529"/>
          </a:xfrm>
          <a:prstGeom prst="rect">
            <a:avLst/>
          </a:prstGeom>
        </p:spPr>
      </p:pic>
      <p:sp>
        <p:nvSpPr>
          <p:cNvPr id="2" name="Title 1">
            <a:extLst>
              <a:ext uri="{FF2B5EF4-FFF2-40B4-BE49-F238E27FC236}">
                <a16:creationId xmlns:a16="http://schemas.microsoft.com/office/drawing/2014/main" id="{8FDC61D0-0138-49FD-B409-C7ECCD572D82}"/>
              </a:ext>
            </a:extLst>
          </p:cNvPr>
          <p:cNvSpPr>
            <a:spLocks noGrp="1"/>
          </p:cNvSpPr>
          <p:nvPr>
            <p:ph type="title"/>
          </p:nvPr>
        </p:nvSpPr>
        <p:spPr>
          <a:xfrm>
            <a:off x="114011" y="209409"/>
            <a:ext cx="8962623" cy="832148"/>
          </a:xfrm>
        </p:spPr>
        <p:txBody>
          <a:bodyPr/>
          <a:lstStyle/>
          <a:p>
            <a:r>
              <a:rPr lang="en-US" b="1" dirty="0"/>
              <a:t>Transportation Funding Needs</a:t>
            </a:r>
          </a:p>
        </p:txBody>
      </p:sp>
      <p:sp>
        <p:nvSpPr>
          <p:cNvPr id="3" name="Content Placeholder 2">
            <a:extLst>
              <a:ext uri="{FF2B5EF4-FFF2-40B4-BE49-F238E27FC236}">
                <a16:creationId xmlns:a16="http://schemas.microsoft.com/office/drawing/2014/main" id="{E01B70AD-59D1-4778-B1D7-BB2B3EDFB2F4}"/>
              </a:ext>
            </a:extLst>
          </p:cNvPr>
          <p:cNvSpPr>
            <a:spLocks noGrp="1"/>
          </p:cNvSpPr>
          <p:nvPr>
            <p:ph idx="1"/>
          </p:nvPr>
        </p:nvSpPr>
        <p:spPr>
          <a:xfrm>
            <a:off x="334928" y="1702424"/>
            <a:ext cx="6850050" cy="4378297"/>
          </a:xfrm>
        </p:spPr>
        <p:txBody>
          <a:bodyPr>
            <a:normAutofit fontScale="62500" lnSpcReduction="20000"/>
          </a:bodyPr>
          <a:lstStyle/>
          <a:p>
            <a:r>
              <a:rPr lang="en-US" b="1" dirty="0"/>
              <a:t>TFAC Report </a:t>
            </a:r>
            <a:r>
              <a:rPr lang="en-US" dirty="0"/>
              <a:t>(2012)-Annual Funding Gap (Scenario 3):</a:t>
            </a:r>
          </a:p>
          <a:p>
            <a:pPr marL="457200" indent="-457200">
              <a:buFont typeface="Arial" panose="020B0604020202020204" pitchFamily="34" charset="0"/>
              <a:buChar char="•"/>
            </a:pPr>
            <a:r>
              <a:rPr lang="en-US" dirty="0"/>
              <a:t>$450 Million CSAH</a:t>
            </a:r>
          </a:p>
          <a:p>
            <a:pPr marL="457200" indent="-457200">
              <a:buFont typeface="Arial" panose="020B0604020202020204" pitchFamily="34" charset="0"/>
              <a:buChar char="•"/>
            </a:pPr>
            <a:r>
              <a:rPr lang="en-US" dirty="0"/>
              <a:t>$450 Million County Roads</a:t>
            </a:r>
          </a:p>
          <a:p>
            <a:endParaRPr lang="en-US" dirty="0"/>
          </a:p>
          <a:p>
            <a:r>
              <a:rPr lang="en-US" sz="2900" b="1" dirty="0"/>
              <a:t>CSAH Needs Study</a:t>
            </a:r>
          </a:p>
          <a:p>
            <a:r>
              <a:rPr lang="en-US" dirty="0"/>
              <a:t>2022 Construction Needs</a:t>
            </a:r>
          </a:p>
          <a:p>
            <a:pPr marL="457200" indent="-457200">
              <a:buFont typeface="Arial" panose="020B0604020202020204" pitchFamily="34" charset="0"/>
              <a:buChar char="•"/>
            </a:pPr>
            <a:r>
              <a:rPr lang="en-US" dirty="0"/>
              <a:t>$20 Billion for 25 years (CSAH Only)</a:t>
            </a:r>
          </a:p>
          <a:p>
            <a:pPr marL="457200" indent="-457200">
              <a:buFont typeface="Arial" panose="020B0604020202020204" pitchFamily="34" charset="0"/>
              <a:buChar char="•"/>
            </a:pPr>
            <a:r>
              <a:rPr lang="en-US" dirty="0"/>
              <a:t>Cost to replace system on 60-yr lifecycle.</a:t>
            </a:r>
          </a:p>
          <a:p>
            <a:pPr marL="457200" indent="-457200">
              <a:buFont typeface="Arial" panose="020B0604020202020204" pitchFamily="34" charset="0"/>
              <a:buChar char="•"/>
            </a:pPr>
            <a:r>
              <a:rPr lang="en-US" dirty="0"/>
              <a:t>$800 Million per Year  (+$360 M for County </a:t>
            </a:r>
            <a:r>
              <a:rPr lang="en-US" dirty="0" err="1"/>
              <a:t>Rds</a:t>
            </a:r>
            <a:r>
              <a:rPr lang="en-US" dirty="0"/>
              <a:t>)</a:t>
            </a:r>
          </a:p>
          <a:p>
            <a:pPr marL="457200" indent="-457200">
              <a:buFont typeface="Arial" panose="020B0604020202020204" pitchFamily="34" charset="0"/>
              <a:buChar char="•"/>
            </a:pPr>
            <a:r>
              <a:rPr lang="en-US" dirty="0"/>
              <a:t>Available from HUTDF $422 Million, CSAH Only  (60%)</a:t>
            </a:r>
          </a:p>
          <a:p>
            <a:pPr marL="457200" indent="-457200">
              <a:buFont typeface="Arial" panose="020B0604020202020204" pitchFamily="34" charset="0"/>
              <a:buChar char="•"/>
            </a:pPr>
            <a:r>
              <a:rPr lang="en-US" dirty="0"/>
              <a:t>GAP $378 Million (CSAH) + ($250M for County </a:t>
            </a:r>
            <a:r>
              <a:rPr lang="en-US" dirty="0" err="1"/>
              <a:t>Rds</a:t>
            </a:r>
            <a:r>
              <a:rPr lang="en-US" dirty="0"/>
              <a:t>*)</a:t>
            </a:r>
          </a:p>
          <a:p>
            <a:pPr marL="457200" indent="-457200">
              <a:buFont typeface="Arial" panose="020B0604020202020204" pitchFamily="34" charset="0"/>
              <a:buChar char="•"/>
            </a:pPr>
            <a:r>
              <a:rPr lang="en-US" dirty="0"/>
              <a:t>Assume $150 Million/</a:t>
            </a:r>
            <a:r>
              <a:rPr lang="en-US" dirty="0" err="1"/>
              <a:t>Yr</a:t>
            </a:r>
            <a:r>
              <a:rPr lang="en-US" dirty="0"/>
              <a:t> IIJA - &gt; </a:t>
            </a:r>
            <a:r>
              <a:rPr lang="en-US" b="1" dirty="0">
                <a:solidFill>
                  <a:srgbClr val="FF0000"/>
                </a:solidFill>
              </a:rPr>
              <a:t>Total Gap $478 Million/Yr</a:t>
            </a:r>
            <a:r>
              <a:rPr lang="en-US" dirty="0">
                <a:solidFill>
                  <a:srgbClr val="FF0000"/>
                </a:solidFill>
              </a:rPr>
              <a:t>.</a:t>
            </a:r>
          </a:p>
          <a:p>
            <a:r>
              <a:rPr lang="en-US" sz="3200" b="1" dirty="0"/>
              <a:t>Recent inflation has grown this number</a:t>
            </a:r>
          </a:p>
        </p:txBody>
      </p:sp>
      <p:sp>
        <p:nvSpPr>
          <p:cNvPr id="4" name="Slide Number Placeholder 3">
            <a:extLst>
              <a:ext uri="{FF2B5EF4-FFF2-40B4-BE49-F238E27FC236}">
                <a16:creationId xmlns:a16="http://schemas.microsoft.com/office/drawing/2014/main" id="{60C32B63-275B-4384-8679-64022C529B33}"/>
              </a:ext>
            </a:extLst>
          </p:cNvPr>
          <p:cNvSpPr>
            <a:spLocks noGrp="1"/>
          </p:cNvSpPr>
          <p:nvPr>
            <p:ph type="sldNum" sz="quarter" idx="12"/>
          </p:nvPr>
        </p:nvSpPr>
        <p:spPr/>
        <p:txBody>
          <a:bodyPr/>
          <a:lstStyle/>
          <a:p>
            <a:fld id="{B78BEAEC-8036-46D5-8B69-932BAC93AE5A}" type="slidenum">
              <a:rPr lang="en-US" smtClean="0"/>
              <a:pPr/>
              <a:t>11</a:t>
            </a:fld>
            <a:endParaRPr lang="en-US" dirty="0"/>
          </a:p>
        </p:txBody>
      </p:sp>
      <p:sp>
        <p:nvSpPr>
          <p:cNvPr id="6" name="TextBox 5">
            <a:extLst>
              <a:ext uri="{FF2B5EF4-FFF2-40B4-BE49-F238E27FC236}">
                <a16:creationId xmlns:a16="http://schemas.microsoft.com/office/drawing/2014/main" id="{095D763F-D526-180B-6EA6-4757348E24FC}"/>
              </a:ext>
            </a:extLst>
          </p:cNvPr>
          <p:cNvSpPr txBox="1"/>
          <p:nvPr/>
        </p:nvSpPr>
        <p:spPr>
          <a:xfrm>
            <a:off x="334928" y="6424610"/>
            <a:ext cx="7053006" cy="276999"/>
          </a:xfrm>
          <a:prstGeom prst="rect">
            <a:avLst/>
          </a:prstGeom>
          <a:noFill/>
        </p:spPr>
        <p:txBody>
          <a:bodyPr wrap="square" rtlCol="0">
            <a:spAutoFit/>
          </a:bodyPr>
          <a:lstStyle/>
          <a:p>
            <a:r>
              <a:rPr lang="en-US" sz="1200" i="1" dirty="0">
                <a:solidFill>
                  <a:schemeClr val="bg2">
                    <a:lumMod val="50000"/>
                  </a:schemeClr>
                </a:solidFill>
              </a:rPr>
              <a:t>* Assumes County Roads get resurfaced only every 20yrs at $180k per mile. Paid with levy, wheelage tax, LOST</a:t>
            </a:r>
          </a:p>
        </p:txBody>
      </p:sp>
      <p:pic>
        <p:nvPicPr>
          <p:cNvPr id="10" name="Picture 9">
            <a:extLst>
              <a:ext uri="{FF2B5EF4-FFF2-40B4-BE49-F238E27FC236}">
                <a16:creationId xmlns:a16="http://schemas.microsoft.com/office/drawing/2014/main" id="{2F94FED5-828C-46AA-BB2E-035F066E0389}"/>
              </a:ext>
            </a:extLst>
          </p:cNvPr>
          <p:cNvPicPr>
            <a:picLocks noChangeAspect="1"/>
          </p:cNvPicPr>
          <p:nvPr/>
        </p:nvPicPr>
        <p:blipFill>
          <a:blip r:embed="rId6"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5" name="TextBox 4">
            <a:extLst>
              <a:ext uri="{FF2B5EF4-FFF2-40B4-BE49-F238E27FC236}">
                <a16:creationId xmlns:a16="http://schemas.microsoft.com/office/drawing/2014/main" id="{ABA256A0-AAB5-4E9E-ADD6-6CA9974D51F7}"/>
              </a:ext>
            </a:extLst>
          </p:cNvPr>
          <p:cNvSpPr txBox="1"/>
          <p:nvPr/>
        </p:nvSpPr>
        <p:spPr>
          <a:xfrm>
            <a:off x="334928" y="971302"/>
            <a:ext cx="4155335" cy="707886"/>
          </a:xfrm>
          <a:prstGeom prst="rect">
            <a:avLst/>
          </a:prstGeom>
          <a:noFill/>
        </p:spPr>
        <p:txBody>
          <a:bodyPr wrap="square" rtlCol="0">
            <a:spAutoFit/>
          </a:bodyPr>
          <a:lstStyle/>
          <a:p>
            <a:pPr marL="0" indent="0">
              <a:buNone/>
            </a:pPr>
            <a:r>
              <a:rPr lang="en-US" sz="2000" b="1" i="1" dirty="0"/>
              <a:t>County Road and Bridge Needs Estimated at $1.2 Billion Per Year</a:t>
            </a:r>
          </a:p>
        </p:txBody>
      </p:sp>
    </p:spTree>
    <p:extLst>
      <p:ext uri="{BB962C8B-B14F-4D97-AF65-F5344CB8AC3E}">
        <p14:creationId xmlns:p14="http://schemas.microsoft.com/office/powerpoint/2010/main" val="1191210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1812-B22C-463C-9C5A-E95C00099BD2}"/>
              </a:ext>
            </a:extLst>
          </p:cNvPr>
          <p:cNvSpPr>
            <a:spLocks noGrp="1"/>
          </p:cNvSpPr>
          <p:nvPr>
            <p:ph type="title"/>
          </p:nvPr>
        </p:nvSpPr>
        <p:spPr>
          <a:xfrm>
            <a:off x="838200" y="365125"/>
            <a:ext cx="4200525" cy="1325563"/>
          </a:xfrm>
        </p:spPr>
        <p:txBody>
          <a:bodyPr>
            <a:normAutofit fontScale="90000"/>
          </a:bodyPr>
          <a:lstStyle/>
          <a:p>
            <a:r>
              <a:rPr lang="en-US" sz="4900" b="1" dirty="0">
                <a:solidFill>
                  <a:srgbClr val="002060"/>
                </a:solidFill>
              </a:rPr>
              <a:t>Inflation Impact to Counties</a:t>
            </a:r>
          </a:p>
        </p:txBody>
      </p:sp>
      <p:sp>
        <p:nvSpPr>
          <p:cNvPr id="3" name="Content Placeholder 2">
            <a:extLst>
              <a:ext uri="{FF2B5EF4-FFF2-40B4-BE49-F238E27FC236}">
                <a16:creationId xmlns:a16="http://schemas.microsoft.com/office/drawing/2014/main" id="{C8A65C2A-7C5E-44C5-80F4-CDEE2530FC8B}"/>
              </a:ext>
            </a:extLst>
          </p:cNvPr>
          <p:cNvSpPr>
            <a:spLocks noGrp="1"/>
          </p:cNvSpPr>
          <p:nvPr>
            <p:ph idx="1"/>
          </p:nvPr>
        </p:nvSpPr>
        <p:spPr>
          <a:xfrm>
            <a:off x="332291" y="1825625"/>
            <a:ext cx="6622784" cy="4351338"/>
          </a:xfrm>
        </p:spPr>
        <p:txBody>
          <a:bodyPr>
            <a:normAutofit/>
          </a:bodyPr>
          <a:lstStyle/>
          <a:p>
            <a:r>
              <a:rPr lang="en-US" dirty="0"/>
              <a:t>Bituminous Road Resurfacing (2-lane rural)</a:t>
            </a:r>
          </a:p>
          <a:p>
            <a:pPr lvl="1"/>
            <a:r>
              <a:rPr lang="en-US" dirty="0"/>
              <a:t>36% increase in one year</a:t>
            </a:r>
          </a:p>
          <a:p>
            <a:pPr lvl="1"/>
            <a:r>
              <a:rPr lang="en-US" dirty="0"/>
              <a:t>From $120K per mile average to $183K</a:t>
            </a:r>
          </a:p>
          <a:p>
            <a:pPr lvl="1"/>
            <a:r>
              <a:rPr lang="en-US" dirty="0"/>
              <a:t>$2 Million Budget (Carver County)</a:t>
            </a:r>
          </a:p>
          <a:p>
            <a:pPr lvl="2"/>
            <a:r>
              <a:rPr lang="en-US" dirty="0"/>
              <a:t>16.7 Miles per year (2018-2021)  -&gt; 17-year cycle</a:t>
            </a:r>
          </a:p>
          <a:p>
            <a:pPr lvl="2"/>
            <a:r>
              <a:rPr lang="en-US" dirty="0"/>
              <a:t>11 Miles per year 2022 on - &gt; 25-year cycle</a:t>
            </a:r>
          </a:p>
          <a:p>
            <a:pPr lvl="1"/>
            <a:endParaRPr lang="en-US" dirty="0"/>
          </a:p>
          <a:p>
            <a:pPr marL="914400" lvl="2" indent="0">
              <a:buNone/>
            </a:pPr>
            <a:endParaRPr lang="en-US" dirty="0"/>
          </a:p>
        </p:txBody>
      </p:sp>
      <p:pic>
        <p:nvPicPr>
          <p:cNvPr id="7" name="Picture 2">
            <a:extLst>
              <a:ext uri="{FF2B5EF4-FFF2-40B4-BE49-F238E27FC236}">
                <a16:creationId xmlns:a16="http://schemas.microsoft.com/office/drawing/2014/main" id="{76B11CA2-EE60-2855-C130-3DC5E038A18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1360" y="1363949"/>
            <a:ext cx="4922520" cy="506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a:extLst>
              <a:ext uri="{FF2B5EF4-FFF2-40B4-BE49-F238E27FC236}">
                <a16:creationId xmlns:a16="http://schemas.microsoft.com/office/drawing/2014/main" id="{956BB8E0-BB05-4E5F-7345-7227577C8BAD}"/>
              </a:ext>
            </a:extLst>
          </p:cNvPr>
          <p:cNvSpPr txBox="1"/>
          <p:nvPr/>
        </p:nvSpPr>
        <p:spPr>
          <a:xfrm>
            <a:off x="1390868" y="6535737"/>
            <a:ext cx="3807068" cy="276999"/>
          </a:xfrm>
          <a:prstGeom prst="rect">
            <a:avLst/>
          </a:prstGeom>
          <a:noFill/>
        </p:spPr>
        <p:txBody>
          <a:bodyPr wrap="square" rtlCol="0">
            <a:spAutoFit/>
          </a:bodyPr>
          <a:lstStyle/>
          <a:p>
            <a:r>
              <a:rPr lang="en-US" sz="1200" i="1" dirty="0">
                <a:solidFill>
                  <a:schemeClr val="bg2">
                    <a:lumMod val="50000"/>
                  </a:schemeClr>
                </a:solidFill>
              </a:rPr>
              <a:t>Resurfacing Cost Per Mile 2-Lane Rural Road in Carver Co.</a:t>
            </a:r>
          </a:p>
        </p:txBody>
      </p:sp>
      <p:pic>
        <p:nvPicPr>
          <p:cNvPr id="9" name="Picture 8">
            <a:extLst>
              <a:ext uri="{FF2B5EF4-FFF2-40B4-BE49-F238E27FC236}">
                <a16:creationId xmlns:a16="http://schemas.microsoft.com/office/drawing/2014/main" id="{7687B398-CE53-4C63-A4AC-2996C2B94901}"/>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4" name="Slide Number Placeholder 3">
            <a:extLst>
              <a:ext uri="{FF2B5EF4-FFF2-40B4-BE49-F238E27FC236}">
                <a16:creationId xmlns:a16="http://schemas.microsoft.com/office/drawing/2014/main" id="{769C5DDC-D8E1-47C6-9440-99351AAAA8E2}"/>
              </a:ext>
            </a:extLst>
          </p:cNvPr>
          <p:cNvSpPr>
            <a:spLocks noGrp="1"/>
          </p:cNvSpPr>
          <p:nvPr>
            <p:ph type="sldNum" sz="quarter" idx="12"/>
          </p:nvPr>
        </p:nvSpPr>
        <p:spPr/>
        <p:txBody>
          <a:bodyPr/>
          <a:lstStyle/>
          <a:p>
            <a:fld id="{5EFFA021-A102-45C1-9900-DFF672336F5B}" type="slidenum">
              <a:rPr lang="en-US" smtClean="0"/>
              <a:t>12</a:t>
            </a:fld>
            <a:endParaRPr lang="en-US"/>
          </a:p>
        </p:txBody>
      </p:sp>
      <p:pic>
        <p:nvPicPr>
          <p:cNvPr id="5" name="Picture 4">
            <a:extLst>
              <a:ext uri="{FF2B5EF4-FFF2-40B4-BE49-F238E27FC236}">
                <a16:creationId xmlns:a16="http://schemas.microsoft.com/office/drawing/2014/main" id="{0D83DEF5-2343-54BD-BAC2-DE2DB32D95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94148" y="4036160"/>
            <a:ext cx="4200508" cy="2499577"/>
          </a:xfrm>
          <a:prstGeom prst="rect">
            <a:avLst/>
          </a:prstGeom>
        </p:spPr>
      </p:pic>
    </p:spTree>
    <p:extLst>
      <p:ext uri="{BB962C8B-B14F-4D97-AF65-F5344CB8AC3E}">
        <p14:creationId xmlns:p14="http://schemas.microsoft.com/office/powerpoint/2010/main" val="270424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53C2-642C-884B-11BB-55BE06D9B584}"/>
              </a:ext>
            </a:extLst>
          </p:cNvPr>
          <p:cNvSpPr>
            <a:spLocks noGrp="1"/>
          </p:cNvSpPr>
          <p:nvPr>
            <p:ph type="title"/>
          </p:nvPr>
        </p:nvSpPr>
        <p:spPr>
          <a:xfrm>
            <a:off x="186486" y="3752850"/>
            <a:ext cx="2473588" cy="2452687"/>
          </a:xfrm>
        </p:spPr>
        <p:txBody>
          <a:bodyPr vert="horz" lIns="91440" tIns="45720" rIns="91440" bIns="45720" rtlCol="0" anchor="ctr">
            <a:normAutofit/>
          </a:bodyPr>
          <a:lstStyle/>
          <a:p>
            <a:r>
              <a:rPr lang="en-US" sz="3600" b="1" dirty="0"/>
              <a:t>Inflation Impacts to Counties</a:t>
            </a:r>
          </a:p>
        </p:txBody>
      </p:sp>
      <p:pic>
        <p:nvPicPr>
          <p:cNvPr id="5" name="Content Placeholder 4">
            <a:extLst>
              <a:ext uri="{FF2B5EF4-FFF2-40B4-BE49-F238E27FC236}">
                <a16:creationId xmlns:a16="http://schemas.microsoft.com/office/drawing/2014/main" id="{92A6B22F-8BDE-C284-9B62-872A604851E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11546" b="991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275CF25-2C70-C627-5D92-0412D9DB9F5D}"/>
              </a:ext>
            </a:extLst>
          </p:cNvPr>
          <p:cNvSpPr>
            <a:spLocks noGrp="1"/>
          </p:cNvSpPr>
          <p:nvPr>
            <p:ph sz="half" idx="1"/>
          </p:nvPr>
        </p:nvSpPr>
        <p:spPr>
          <a:xfrm>
            <a:off x="2414028" y="3778171"/>
            <a:ext cx="4540697" cy="3005891"/>
          </a:xfrm>
        </p:spPr>
        <p:txBody>
          <a:bodyPr vert="horz" lIns="91440" tIns="45720" rIns="91440" bIns="45720" rtlCol="0" anchor="ctr">
            <a:normAutofit lnSpcReduction="10000"/>
          </a:bodyPr>
          <a:lstStyle/>
          <a:p>
            <a:r>
              <a:rPr lang="en-US" dirty="0"/>
              <a:t>Concrete Box Culverts</a:t>
            </a:r>
          </a:p>
          <a:p>
            <a:pPr lvl="1"/>
            <a:r>
              <a:rPr lang="en-US" dirty="0"/>
              <a:t>50% increase in one year</a:t>
            </a:r>
          </a:p>
          <a:p>
            <a:pPr lvl="1"/>
            <a:r>
              <a:rPr lang="en-US" dirty="0"/>
              <a:t>Many old bridges are replaced with Concrete Box Culverts</a:t>
            </a:r>
          </a:p>
          <a:p>
            <a:pPr lvl="1"/>
            <a:r>
              <a:rPr lang="en-US" dirty="0"/>
              <a:t>100 +/- installed each year</a:t>
            </a:r>
          </a:p>
          <a:p>
            <a:r>
              <a:rPr lang="en-US" dirty="0"/>
              <a:t>Supply Issues – extended wait time. 9 months.</a:t>
            </a:r>
          </a:p>
          <a:p>
            <a:pPr marL="0" indent="0">
              <a:buNone/>
            </a:pPr>
            <a:endParaRPr lang="en-US" sz="1800" dirty="0"/>
          </a:p>
        </p:txBody>
      </p:sp>
      <p:sp>
        <p:nvSpPr>
          <p:cNvPr id="6" name="TextBox 5">
            <a:extLst>
              <a:ext uri="{FF2B5EF4-FFF2-40B4-BE49-F238E27FC236}">
                <a16:creationId xmlns:a16="http://schemas.microsoft.com/office/drawing/2014/main" id="{E9D62559-C14E-CD4B-DC3A-9F269ED97F6B}"/>
              </a:ext>
            </a:extLst>
          </p:cNvPr>
          <p:cNvSpPr txBox="1"/>
          <p:nvPr/>
        </p:nvSpPr>
        <p:spPr>
          <a:xfrm>
            <a:off x="7620852" y="6507063"/>
            <a:ext cx="4290642" cy="276999"/>
          </a:xfrm>
          <a:prstGeom prst="rect">
            <a:avLst/>
          </a:prstGeom>
          <a:noFill/>
        </p:spPr>
        <p:txBody>
          <a:bodyPr wrap="square" rtlCol="0">
            <a:spAutoFit/>
          </a:bodyPr>
          <a:lstStyle/>
          <a:p>
            <a:r>
              <a:rPr lang="en-US" sz="1200" i="1" dirty="0">
                <a:solidFill>
                  <a:schemeClr val="bg2">
                    <a:lumMod val="50000"/>
                  </a:schemeClr>
                </a:solidFill>
              </a:rPr>
              <a:t>Avg Barrel Volume Cost: From MnDOT State Aid Bridge Office</a:t>
            </a:r>
          </a:p>
        </p:txBody>
      </p:sp>
      <p:pic>
        <p:nvPicPr>
          <p:cNvPr id="7" name="Picture 6">
            <a:extLst>
              <a:ext uri="{FF2B5EF4-FFF2-40B4-BE49-F238E27FC236}">
                <a16:creationId xmlns:a16="http://schemas.microsoft.com/office/drawing/2014/main" id="{059BC53C-B4D7-F50E-97CE-7E7A5C12A7EA}"/>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8" name="Slide Number Placeholder 7">
            <a:extLst>
              <a:ext uri="{FF2B5EF4-FFF2-40B4-BE49-F238E27FC236}">
                <a16:creationId xmlns:a16="http://schemas.microsoft.com/office/drawing/2014/main" id="{D3FA811E-1FE3-440D-B600-AD54D84D8211}"/>
              </a:ext>
            </a:extLst>
          </p:cNvPr>
          <p:cNvSpPr>
            <a:spLocks noGrp="1"/>
          </p:cNvSpPr>
          <p:nvPr>
            <p:ph type="sldNum" sz="quarter" idx="12"/>
          </p:nvPr>
        </p:nvSpPr>
        <p:spPr/>
        <p:txBody>
          <a:bodyPr/>
          <a:lstStyle/>
          <a:p>
            <a:fld id="{5EFFA021-A102-45C1-9900-DFF672336F5B}" type="slidenum">
              <a:rPr lang="en-US" smtClean="0"/>
              <a:t>13</a:t>
            </a:fld>
            <a:endParaRPr lang="en-US"/>
          </a:p>
        </p:txBody>
      </p:sp>
      <p:pic>
        <p:nvPicPr>
          <p:cNvPr id="9" name="Picture 8">
            <a:extLst>
              <a:ext uri="{FF2B5EF4-FFF2-40B4-BE49-F238E27FC236}">
                <a16:creationId xmlns:a16="http://schemas.microsoft.com/office/drawing/2014/main" id="{56224873-9444-A3CB-12A0-7196FA1078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99079" y="3640090"/>
            <a:ext cx="5206435" cy="2792210"/>
          </a:xfrm>
          <a:prstGeom prst="rect">
            <a:avLst/>
          </a:prstGeom>
        </p:spPr>
      </p:pic>
    </p:spTree>
    <p:extLst>
      <p:ext uri="{BB962C8B-B14F-4D97-AF65-F5344CB8AC3E}">
        <p14:creationId xmlns:p14="http://schemas.microsoft.com/office/powerpoint/2010/main" val="1807992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62">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6DCF308-C162-863B-7576-FFB36A25E8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270819"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85" name="Freeform: Shape 6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6" name="Freeform: Shape 6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itle 1">
            <a:extLst>
              <a:ext uri="{FF2B5EF4-FFF2-40B4-BE49-F238E27FC236}">
                <a16:creationId xmlns:a16="http://schemas.microsoft.com/office/drawing/2014/main" id="{D6460D92-289E-1143-F996-EE0CBCF35D6E}"/>
              </a:ext>
            </a:extLst>
          </p:cNvPr>
          <p:cNvSpPr>
            <a:spLocks noGrp="1"/>
          </p:cNvSpPr>
          <p:nvPr>
            <p:ph type="title"/>
          </p:nvPr>
        </p:nvSpPr>
        <p:spPr>
          <a:xfrm>
            <a:off x="371094" y="1161288"/>
            <a:ext cx="3438144" cy="1125728"/>
          </a:xfrm>
        </p:spPr>
        <p:txBody>
          <a:bodyPr anchor="b">
            <a:normAutofit/>
          </a:bodyPr>
          <a:lstStyle/>
          <a:p>
            <a:r>
              <a:rPr lang="en-US" sz="3600" b="1" dirty="0"/>
              <a:t>Inflation Impacts to Counties</a:t>
            </a:r>
          </a:p>
        </p:txBody>
      </p:sp>
      <p:sp>
        <p:nvSpPr>
          <p:cNvPr id="87" name="Rectangle 6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8" name="Rectangle 7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8" name="Content Placeholder 7">
            <a:extLst>
              <a:ext uri="{FF2B5EF4-FFF2-40B4-BE49-F238E27FC236}">
                <a16:creationId xmlns:a16="http://schemas.microsoft.com/office/drawing/2014/main" id="{8368CF19-66C4-11FE-E2F3-0EB3C88A79BF}"/>
              </a:ext>
            </a:extLst>
          </p:cNvPr>
          <p:cNvSpPr>
            <a:spLocks noGrp="1"/>
          </p:cNvSpPr>
          <p:nvPr>
            <p:ph idx="1"/>
          </p:nvPr>
        </p:nvSpPr>
        <p:spPr>
          <a:xfrm>
            <a:off x="371094" y="2718054"/>
            <a:ext cx="3826256" cy="3724656"/>
          </a:xfrm>
        </p:spPr>
        <p:txBody>
          <a:bodyPr anchor="t">
            <a:normAutofit fontScale="92500" lnSpcReduction="10000"/>
          </a:bodyPr>
          <a:lstStyle/>
          <a:p>
            <a:r>
              <a:rPr lang="en-US" dirty="0"/>
              <a:t>Bridges</a:t>
            </a:r>
          </a:p>
          <a:p>
            <a:pPr lvl="1"/>
            <a:r>
              <a:rPr lang="en-US" dirty="0"/>
              <a:t>25% Cost Increase in 2 years.</a:t>
            </a:r>
          </a:p>
          <a:p>
            <a:pPr lvl="1"/>
            <a:r>
              <a:rPr lang="en-US" dirty="0"/>
              <a:t>Locals build approximately 50 Bridges per year</a:t>
            </a:r>
          </a:p>
          <a:p>
            <a:pPr lvl="1"/>
            <a:r>
              <a:rPr lang="en-US" dirty="0"/>
              <a:t>95% of County Bridges are Concrete</a:t>
            </a:r>
          </a:p>
          <a:p>
            <a:pPr lvl="2"/>
            <a:r>
              <a:rPr lang="en-US" dirty="0"/>
              <a:t>Prestressed Concrete Beams (PCB)</a:t>
            </a:r>
          </a:p>
          <a:p>
            <a:pPr lvl="2"/>
            <a:r>
              <a:rPr lang="en-US" dirty="0"/>
              <a:t>Cast-In-Place Concrete Slab (C-Slab)</a:t>
            </a:r>
          </a:p>
          <a:p>
            <a:endParaRPr lang="en-US" sz="1700" dirty="0"/>
          </a:p>
        </p:txBody>
      </p:sp>
      <p:pic>
        <p:nvPicPr>
          <p:cNvPr id="3" name="Picture 2">
            <a:extLst>
              <a:ext uri="{FF2B5EF4-FFF2-40B4-BE49-F238E27FC236}">
                <a16:creationId xmlns:a16="http://schemas.microsoft.com/office/drawing/2014/main" id="{8FEC6DC7-2A42-7E37-AFB2-0AFFFDCB7340}"/>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2" name="Slide Number Placeholder 1">
            <a:extLst>
              <a:ext uri="{FF2B5EF4-FFF2-40B4-BE49-F238E27FC236}">
                <a16:creationId xmlns:a16="http://schemas.microsoft.com/office/drawing/2014/main" id="{2319301D-46ED-42B3-9955-B49D89CBB170}"/>
              </a:ext>
            </a:extLst>
          </p:cNvPr>
          <p:cNvSpPr>
            <a:spLocks noGrp="1"/>
          </p:cNvSpPr>
          <p:nvPr>
            <p:ph type="sldNum" sz="quarter" idx="12"/>
          </p:nvPr>
        </p:nvSpPr>
        <p:spPr/>
        <p:txBody>
          <a:bodyPr/>
          <a:lstStyle/>
          <a:p>
            <a:fld id="{5EFFA021-A102-45C1-9900-DFF672336F5B}" type="slidenum">
              <a:rPr lang="en-US" smtClean="0"/>
              <a:t>14</a:t>
            </a:fld>
            <a:endParaRPr lang="en-US"/>
          </a:p>
        </p:txBody>
      </p:sp>
      <p:sp>
        <p:nvSpPr>
          <p:cNvPr id="7" name="TextBox 6">
            <a:extLst>
              <a:ext uri="{FF2B5EF4-FFF2-40B4-BE49-F238E27FC236}">
                <a16:creationId xmlns:a16="http://schemas.microsoft.com/office/drawing/2014/main" id="{DFDF2B5B-04BE-054A-027D-4E6CAC129DF6}"/>
              </a:ext>
            </a:extLst>
          </p:cNvPr>
          <p:cNvSpPr txBox="1"/>
          <p:nvPr/>
        </p:nvSpPr>
        <p:spPr>
          <a:xfrm>
            <a:off x="4455672" y="6516687"/>
            <a:ext cx="6558719" cy="307777"/>
          </a:xfrm>
          <a:prstGeom prst="rect">
            <a:avLst/>
          </a:prstGeom>
          <a:noFill/>
        </p:spPr>
        <p:txBody>
          <a:bodyPr wrap="square">
            <a:spAutoFit/>
          </a:bodyPr>
          <a:lstStyle/>
          <a:p>
            <a:r>
              <a:rPr lang="en-US" sz="1400" b="1" dirty="0">
                <a:solidFill>
                  <a:schemeClr val="bg1"/>
                </a:solidFill>
              </a:rPr>
              <a:t>Bridge 57526, CSAH8 over the Red Lake River, Thief River Falls, Pennington County</a:t>
            </a:r>
            <a:r>
              <a:rPr lang="en-US" sz="1400" b="1" dirty="0"/>
              <a:t>.</a:t>
            </a:r>
          </a:p>
        </p:txBody>
      </p:sp>
      <p:pic>
        <p:nvPicPr>
          <p:cNvPr id="6" name="Picture 5">
            <a:extLst>
              <a:ext uri="{FF2B5EF4-FFF2-40B4-BE49-F238E27FC236}">
                <a16:creationId xmlns:a16="http://schemas.microsoft.com/office/drawing/2014/main" id="{81C10173-EFC5-864F-FE0E-0CF8193D82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73180" y="50486"/>
            <a:ext cx="4895512" cy="2981202"/>
          </a:xfrm>
          <a:prstGeom prst="rect">
            <a:avLst/>
          </a:prstGeom>
        </p:spPr>
      </p:pic>
    </p:spTree>
    <p:extLst>
      <p:ext uri="{BB962C8B-B14F-4D97-AF65-F5344CB8AC3E}">
        <p14:creationId xmlns:p14="http://schemas.microsoft.com/office/powerpoint/2010/main" val="317244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07FD153-15C6-4696-8997-12691B3D67F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D1812-B22C-463C-9C5A-E95C00099BD2}"/>
              </a:ext>
            </a:extLst>
          </p:cNvPr>
          <p:cNvSpPr>
            <a:spLocks noGrp="1"/>
          </p:cNvSpPr>
          <p:nvPr>
            <p:ph type="title"/>
          </p:nvPr>
        </p:nvSpPr>
        <p:spPr>
          <a:xfrm>
            <a:off x="7531610" y="365125"/>
            <a:ext cx="3822189" cy="1899912"/>
          </a:xfrm>
        </p:spPr>
        <p:txBody>
          <a:bodyPr>
            <a:normAutofit/>
          </a:bodyPr>
          <a:lstStyle/>
          <a:p>
            <a:r>
              <a:rPr lang="en-US" sz="4000" b="1"/>
              <a:t>Inflation Impact to Counties</a:t>
            </a:r>
          </a:p>
        </p:txBody>
      </p:sp>
      <p:sp>
        <p:nvSpPr>
          <p:cNvPr id="3" name="Content Placeholder 2">
            <a:extLst>
              <a:ext uri="{FF2B5EF4-FFF2-40B4-BE49-F238E27FC236}">
                <a16:creationId xmlns:a16="http://schemas.microsoft.com/office/drawing/2014/main" id="{C8A65C2A-7C5E-44C5-80F4-CDEE2530FC8B}"/>
              </a:ext>
            </a:extLst>
          </p:cNvPr>
          <p:cNvSpPr>
            <a:spLocks noGrp="1"/>
          </p:cNvSpPr>
          <p:nvPr>
            <p:ph idx="1"/>
          </p:nvPr>
        </p:nvSpPr>
        <p:spPr>
          <a:xfrm>
            <a:off x="7949186" y="2119876"/>
            <a:ext cx="3822189" cy="3742762"/>
          </a:xfrm>
        </p:spPr>
        <p:txBody>
          <a:bodyPr>
            <a:normAutofit/>
          </a:bodyPr>
          <a:lstStyle/>
          <a:p>
            <a:r>
              <a:rPr lang="en-US" sz="2000" dirty="0"/>
              <a:t>Traffic Signal System</a:t>
            </a:r>
          </a:p>
          <a:p>
            <a:pPr lvl="1"/>
            <a:r>
              <a:rPr lang="en-US" sz="2000" dirty="0"/>
              <a:t>31% Increase in 2 years.</a:t>
            </a:r>
          </a:p>
          <a:p>
            <a:pPr lvl="1"/>
            <a:endParaRPr lang="en-US" sz="2000" dirty="0"/>
          </a:p>
          <a:p>
            <a:pPr marL="914400" lvl="2" indent="0">
              <a:buNone/>
            </a:pPr>
            <a:endParaRPr lang="en-US" dirty="0"/>
          </a:p>
        </p:txBody>
      </p:sp>
      <p:sp>
        <p:nvSpPr>
          <p:cNvPr id="4" name="Slide Number Placeholder 3">
            <a:extLst>
              <a:ext uri="{FF2B5EF4-FFF2-40B4-BE49-F238E27FC236}">
                <a16:creationId xmlns:a16="http://schemas.microsoft.com/office/drawing/2014/main" id="{8BE9612E-D5FD-401B-8AD3-7945EA61B114}"/>
              </a:ext>
            </a:extLst>
          </p:cNvPr>
          <p:cNvSpPr>
            <a:spLocks noGrp="1"/>
          </p:cNvSpPr>
          <p:nvPr>
            <p:ph type="sldNum" sz="quarter" idx="12"/>
          </p:nvPr>
        </p:nvSpPr>
        <p:spPr>
          <a:xfrm>
            <a:off x="8610600" y="6356350"/>
            <a:ext cx="2743200" cy="365125"/>
          </a:xfrm>
        </p:spPr>
        <p:txBody>
          <a:bodyPr>
            <a:normAutofit/>
          </a:bodyPr>
          <a:lstStyle/>
          <a:p>
            <a:pPr>
              <a:spcAft>
                <a:spcPts val="600"/>
              </a:spcAft>
            </a:pPr>
            <a:fld id="{5EFFA021-A102-45C1-9900-DFF672336F5B}" type="slidenum">
              <a:rPr lang="en-US" smtClean="0"/>
              <a:pPr>
                <a:spcAft>
                  <a:spcPts val="600"/>
                </a:spcAft>
              </a:pPr>
              <a:t>15</a:t>
            </a:fld>
            <a:endParaRPr lang="en-US"/>
          </a:p>
        </p:txBody>
      </p:sp>
      <p:pic>
        <p:nvPicPr>
          <p:cNvPr id="9" name="Picture 8">
            <a:extLst>
              <a:ext uri="{FF2B5EF4-FFF2-40B4-BE49-F238E27FC236}">
                <a16:creationId xmlns:a16="http://schemas.microsoft.com/office/drawing/2014/main" id="{7687B398-CE53-4C63-A4AC-2996C2B94901}"/>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7" name="TextBox 6">
            <a:extLst>
              <a:ext uri="{FF2B5EF4-FFF2-40B4-BE49-F238E27FC236}">
                <a16:creationId xmlns:a16="http://schemas.microsoft.com/office/drawing/2014/main" id="{8D55AFED-F34B-44EE-EFB0-D2FAB92DD599}"/>
              </a:ext>
            </a:extLst>
          </p:cNvPr>
          <p:cNvSpPr txBox="1"/>
          <p:nvPr/>
        </p:nvSpPr>
        <p:spPr>
          <a:xfrm>
            <a:off x="8204410" y="6170859"/>
            <a:ext cx="2930466" cy="276999"/>
          </a:xfrm>
          <a:prstGeom prst="rect">
            <a:avLst/>
          </a:prstGeom>
          <a:noFill/>
        </p:spPr>
        <p:txBody>
          <a:bodyPr wrap="square" rtlCol="0">
            <a:spAutoFit/>
          </a:bodyPr>
          <a:lstStyle/>
          <a:p>
            <a:r>
              <a:rPr lang="en-US" sz="1200" i="1" dirty="0">
                <a:solidFill>
                  <a:schemeClr val="bg2">
                    <a:lumMod val="50000"/>
                  </a:schemeClr>
                </a:solidFill>
              </a:rPr>
              <a:t>Traffic Signal System Costs in Anoka County</a:t>
            </a:r>
          </a:p>
        </p:txBody>
      </p:sp>
      <p:pic>
        <p:nvPicPr>
          <p:cNvPr id="5" name="Picture 4">
            <a:extLst>
              <a:ext uri="{FF2B5EF4-FFF2-40B4-BE49-F238E27FC236}">
                <a16:creationId xmlns:a16="http://schemas.microsoft.com/office/drawing/2014/main" id="{97C0561C-6251-034B-6B4A-293A25E673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85803" y="3139495"/>
            <a:ext cx="4913802" cy="3090940"/>
          </a:xfrm>
          <a:prstGeom prst="rect">
            <a:avLst/>
          </a:prstGeom>
        </p:spPr>
      </p:pic>
    </p:spTree>
    <p:extLst>
      <p:ext uri="{BB962C8B-B14F-4D97-AF65-F5344CB8AC3E}">
        <p14:creationId xmlns:p14="http://schemas.microsoft.com/office/powerpoint/2010/main" val="96424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1812-B22C-463C-9C5A-E95C00099BD2}"/>
              </a:ext>
            </a:extLst>
          </p:cNvPr>
          <p:cNvSpPr>
            <a:spLocks noGrp="1"/>
          </p:cNvSpPr>
          <p:nvPr>
            <p:ph type="title"/>
          </p:nvPr>
        </p:nvSpPr>
        <p:spPr>
          <a:xfrm>
            <a:off x="640080" y="325369"/>
            <a:ext cx="4368602" cy="1956841"/>
          </a:xfrm>
        </p:spPr>
        <p:txBody>
          <a:bodyPr anchor="b">
            <a:normAutofit/>
          </a:bodyPr>
          <a:lstStyle/>
          <a:p>
            <a:r>
              <a:rPr lang="en-US" sz="4900" b="1" dirty="0">
                <a:solidFill>
                  <a:srgbClr val="002060"/>
                </a:solidFill>
              </a:rPr>
              <a:t>Inflation Impact to Counties</a:t>
            </a:r>
          </a:p>
        </p:txBody>
      </p:sp>
      <p:sp>
        <p:nvSpPr>
          <p:cNvPr id="3" name="Content Placeholder 2">
            <a:extLst>
              <a:ext uri="{FF2B5EF4-FFF2-40B4-BE49-F238E27FC236}">
                <a16:creationId xmlns:a16="http://schemas.microsoft.com/office/drawing/2014/main" id="{C8A65C2A-7C5E-44C5-80F4-CDEE2530FC8B}"/>
              </a:ext>
            </a:extLst>
          </p:cNvPr>
          <p:cNvSpPr>
            <a:spLocks noGrp="1"/>
          </p:cNvSpPr>
          <p:nvPr>
            <p:ph idx="1"/>
          </p:nvPr>
        </p:nvSpPr>
        <p:spPr>
          <a:xfrm>
            <a:off x="640079" y="2872899"/>
            <a:ext cx="5027296" cy="3320668"/>
          </a:xfrm>
        </p:spPr>
        <p:txBody>
          <a:bodyPr>
            <a:normAutofit/>
          </a:bodyPr>
          <a:lstStyle/>
          <a:p>
            <a:r>
              <a:rPr lang="en-US" sz="2400" dirty="0"/>
              <a:t>Equipment Up 25% from 2020</a:t>
            </a:r>
          </a:p>
          <a:p>
            <a:pPr lvl="1"/>
            <a:r>
              <a:rPr lang="en-US" sz="2000" dirty="0"/>
              <a:t>Tandem Snowplow $260k to $340k</a:t>
            </a:r>
          </a:p>
          <a:p>
            <a:pPr lvl="1"/>
            <a:r>
              <a:rPr lang="en-US" sz="2000" dirty="0"/>
              <a:t>Mid Size Wheel Loader $223k to $280k</a:t>
            </a:r>
          </a:p>
          <a:p>
            <a:pPr lvl="1"/>
            <a:r>
              <a:rPr lang="en-US" sz="2000" dirty="0"/>
              <a:t>Mid Size Excavator $232k to $275k</a:t>
            </a:r>
          </a:p>
          <a:p>
            <a:pPr lvl="1"/>
            <a:r>
              <a:rPr lang="en-US" sz="2000" dirty="0"/>
              <a:t>Skid Steer $54k to $74k</a:t>
            </a:r>
          </a:p>
          <a:p>
            <a:r>
              <a:rPr lang="en-US" sz="2400" dirty="0"/>
              <a:t>Salt up 20% from 2020</a:t>
            </a:r>
          </a:p>
          <a:p>
            <a:pPr lvl="1"/>
            <a:r>
              <a:rPr lang="en-US" sz="2000" dirty="0"/>
              <a:t>$90/Ton to $113/Ton</a:t>
            </a:r>
          </a:p>
          <a:p>
            <a:pPr lvl="1"/>
            <a:r>
              <a:rPr lang="en-US" sz="2000" dirty="0"/>
              <a:t>Up 35% from 2018</a:t>
            </a:r>
          </a:p>
          <a:p>
            <a:pPr lvl="1"/>
            <a:endParaRPr lang="en-US" sz="2200" dirty="0"/>
          </a:p>
          <a:p>
            <a:pPr marL="457200" lvl="1" indent="0">
              <a:buNone/>
            </a:pPr>
            <a:endParaRPr lang="en-US" sz="2200" dirty="0"/>
          </a:p>
        </p:txBody>
      </p:sp>
      <p:pic>
        <p:nvPicPr>
          <p:cNvPr id="5" name="Picture 4" descr="A red truck driving through snow&#10;&#10;Description automatically generated with low confidence">
            <a:extLst>
              <a:ext uri="{FF2B5EF4-FFF2-40B4-BE49-F238E27FC236}">
                <a16:creationId xmlns:a16="http://schemas.microsoft.com/office/drawing/2014/main" id="{F98BFF4F-BAEC-4C4B-814E-CB3AE621783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1316" y="0"/>
            <a:ext cx="5960684" cy="594267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a:extLst>
              <a:ext uri="{FF2B5EF4-FFF2-40B4-BE49-F238E27FC236}">
                <a16:creationId xmlns:a16="http://schemas.microsoft.com/office/drawing/2014/main" id="{105EE44D-1809-47C7-846E-642475830171}"/>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
        <p:nvSpPr>
          <p:cNvPr id="4" name="Slide Number Placeholder 3">
            <a:extLst>
              <a:ext uri="{FF2B5EF4-FFF2-40B4-BE49-F238E27FC236}">
                <a16:creationId xmlns:a16="http://schemas.microsoft.com/office/drawing/2014/main" id="{07E8EABC-045B-49D1-A817-8F9B58E6F21D}"/>
              </a:ext>
            </a:extLst>
          </p:cNvPr>
          <p:cNvSpPr>
            <a:spLocks noGrp="1"/>
          </p:cNvSpPr>
          <p:nvPr>
            <p:ph type="sldNum" sz="quarter" idx="12"/>
          </p:nvPr>
        </p:nvSpPr>
        <p:spPr/>
        <p:txBody>
          <a:bodyPr/>
          <a:lstStyle/>
          <a:p>
            <a:fld id="{5EFFA021-A102-45C1-9900-DFF672336F5B}" type="slidenum">
              <a:rPr lang="en-US" smtClean="0"/>
              <a:t>16</a:t>
            </a:fld>
            <a:endParaRPr lang="en-US"/>
          </a:p>
        </p:txBody>
      </p:sp>
      <p:pic>
        <p:nvPicPr>
          <p:cNvPr id="8" name="Picture 7">
            <a:extLst>
              <a:ext uri="{FF2B5EF4-FFF2-40B4-BE49-F238E27FC236}">
                <a16:creationId xmlns:a16="http://schemas.microsoft.com/office/drawing/2014/main" id="{FD00AA93-4F7F-78C8-7E93-E966B54B3B2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32198" y="4022417"/>
            <a:ext cx="3972431" cy="2835584"/>
          </a:xfrm>
          <a:prstGeom prst="rect">
            <a:avLst/>
          </a:prstGeom>
        </p:spPr>
      </p:pic>
    </p:spTree>
    <p:extLst>
      <p:ext uri="{BB962C8B-B14F-4D97-AF65-F5344CB8AC3E}">
        <p14:creationId xmlns:p14="http://schemas.microsoft.com/office/powerpoint/2010/main" val="216825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61D0-0138-49FD-B409-C7ECCD572D82}"/>
              </a:ext>
            </a:extLst>
          </p:cNvPr>
          <p:cNvSpPr>
            <a:spLocks noGrp="1"/>
          </p:cNvSpPr>
          <p:nvPr>
            <p:ph type="title"/>
          </p:nvPr>
        </p:nvSpPr>
        <p:spPr/>
        <p:txBody>
          <a:bodyPr>
            <a:normAutofit fontScale="90000"/>
          </a:bodyPr>
          <a:lstStyle/>
          <a:p>
            <a:r>
              <a:rPr lang="en-US" b="1" dirty="0"/>
              <a:t>Transportation Funding Requests</a:t>
            </a:r>
          </a:p>
        </p:txBody>
      </p:sp>
      <p:sp>
        <p:nvSpPr>
          <p:cNvPr id="3" name="Content Placeholder 2">
            <a:extLst>
              <a:ext uri="{FF2B5EF4-FFF2-40B4-BE49-F238E27FC236}">
                <a16:creationId xmlns:a16="http://schemas.microsoft.com/office/drawing/2014/main" id="{E01B70AD-59D1-4778-B1D7-BB2B3EDFB2F4}"/>
              </a:ext>
            </a:extLst>
          </p:cNvPr>
          <p:cNvSpPr>
            <a:spLocks noGrp="1"/>
          </p:cNvSpPr>
          <p:nvPr>
            <p:ph idx="1"/>
          </p:nvPr>
        </p:nvSpPr>
        <p:spPr/>
        <p:txBody>
          <a:bodyPr>
            <a:normAutofit/>
          </a:bodyPr>
          <a:lstStyle/>
          <a:p>
            <a:endParaRPr lang="en-US" dirty="0"/>
          </a:p>
          <a:p>
            <a:pPr marL="457200" indent="-457200">
              <a:buFont typeface="Arial" panose="020B0604020202020204" pitchFamily="34" charset="0"/>
              <a:buChar char="•"/>
            </a:pPr>
            <a:r>
              <a:rPr lang="en-US" dirty="0"/>
              <a:t>Increase Motor Fuel Tax, Registration Fees, MVST, Electric Vehicle Fees</a:t>
            </a:r>
          </a:p>
          <a:p>
            <a:pPr marL="457200" indent="-457200">
              <a:buFont typeface="Arial" panose="020B0604020202020204" pitchFamily="34" charset="0"/>
              <a:buChar char="•"/>
            </a:pPr>
            <a:r>
              <a:rPr lang="en-US" dirty="0"/>
              <a:t>Dedicate 100% of Sales Tax on Auto Repair Parts to Transportation</a:t>
            </a:r>
          </a:p>
          <a:p>
            <a:pPr marL="457200" indent="-457200">
              <a:buFont typeface="Arial" panose="020B0604020202020204" pitchFamily="34" charset="0"/>
              <a:buChar char="•"/>
            </a:pPr>
            <a:r>
              <a:rPr lang="en-US" dirty="0"/>
              <a:t>General Fund Appropriation to CSAH Fund for Revenue Loss and IIJA Local Match</a:t>
            </a:r>
          </a:p>
          <a:p>
            <a:pPr marL="457200" indent="-457200">
              <a:buFont typeface="Arial" panose="020B0604020202020204" pitchFamily="34" charset="0"/>
              <a:buChar char="•"/>
            </a:pPr>
            <a:r>
              <a:rPr lang="en-US" dirty="0"/>
              <a:t>Bonding for Local Bridges (LBRP), Local Roads (LRIP)</a:t>
            </a:r>
          </a:p>
          <a:p>
            <a:pPr marL="457200" indent="-457200">
              <a:buFont typeface="Arial" panose="020B0604020202020204" pitchFamily="34" charset="0"/>
              <a:buChar char="•"/>
            </a:pPr>
            <a:r>
              <a:rPr lang="en-US" dirty="0"/>
              <a:t>Bonding and Base Funding for Local Road Wetland Replacement Program (LRWRP)</a:t>
            </a:r>
          </a:p>
          <a:p>
            <a:endParaRPr lang="en-US" dirty="0"/>
          </a:p>
          <a:p>
            <a:endParaRPr lang="en-US" dirty="0"/>
          </a:p>
        </p:txBody>
      </p:sp>
      <p:sp>
        <p:nvSpPr>
          <p:cNvPr id="4" name="Slide Number Placeholder 3">
            <a:extLst>
              <a:ext uri="{FF2B5EF4-FFF2-40B4-BE49-F238E27FC236}">
                <a16:creationId xmlns:a16="http://schemas.microsoft.com/office/drawing/2014/main" id="{AC0807F2-7FC6-4A06-B196-2049E28F8F51}"/>
              </a:ext>
            </a:extLst>
          </p:cNvPr>
          <p:cNvSpPr>
            <a:spLocks noGrp="1"/>
          </p:cNvSpPr>
          <p:nvPr>
            <p:ph type="sldNum" sz="quarter" idx="12"/>
          </p:nvPr>
        </p:nvSpPr>
        <p:spPr/>
        <p:txBody>
          <a:bodyPr/>
          <a:lstStyle/>
          <a:p>
            <a:fld id="{B78BEAEC-8036-46D5-8B69-932BAC93AE5A}" type="slidenum">
              <a:rPr lang="en-US" smtClean="0"/>
              <a:pPr/>
              <a:t>17</a:t>
            </a:fld>
            <a:endParaRPr lang="en-US" dirty="0"/>
          </a:p>
        </p:txBody>
      </p:sp>
    </p:spTree>
    <p:extLst>
      <p:ext uri="{BB962C8B-B14F-4D97-AF65-F5344CB8AC3E}">
        <p14:creationId xmlns:p14="http://schemas.microsoft.com/office/powerpoint/2010/main" val="3808718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14D8-7EB1-46BA-BBCF-01F63CEAB109}"/>
              </a:ext>
            </a:extLst>
          </p:cNvPr>
          <p:cNvSpPr>
            <a:spLocks noGrp="1"/>
          </p:cNvSpPr>
          <p:nvPr>
            <p:ph type="title"/>
          </p:nvPr>
        </p:nvSpPr>
        <p:spPr>
          <a:xfrm>
            <a:off x="838200" y="368680"/>
            <a:ext cx="9667240" cy="832148"/>
          </a:xfrm>
        </p:spPr>
        <p:txBody>
          <a:bodyPr>
            <a:normAutofit fontScale="90000"/>
          </a:bodyPr>
          <a:lstStyle/>
          <a:p>
            <a:r>
              <a:rPr lang="en-US" dirty="0"/>
              <a:t>Fuel Tax, License Fees, MVST, EV Fees</a:t>
            </a:r>
          </a:p>
        </p:txBody>
      </p:sp>
      <p:sp>
        <p:nvSpPr>
          <p:cNvPr id="3" name="Content Placeholder 2">
            <a:extLst>
              <a:ext uri="{FF2B5EF4-FFF2-40B4-BE49-F238E27FC236}">
                <a16:creationId xmlns:a16="http://schemas.microsoft.com/office/drawing/2014/main" id="{6052D7BB-B275-4543-A4F2-833C9FECECF1}"/>
              </a:ext>
            </a:extLst>
          </p:cNvPr>
          <p:cNvSpPr>
            <a:spLocks noGrp="1"/>
          </p:cNvSpPr>
          <p:nvPr>
            <p:ph idx="1"/>
          </p:nvPr>
        </p:nvSpPr>
        <p:spPr/>
        <p:txBody>
          <a:bodyPr>
            <a:normAutofit lnSpcReduction="10000"/>
          </a:bodyPr>
          <a:lstStyle/>
          <a:p>
            <a:r>
              <a:rPr lang="en-US" dirty="0"/>
              <a:t>Increase Fuel Tax by 5c/G - &gt; $160 Million  ($32M/c)</a:t>
            </a:r>
          </a:p>
          <a:p>
            <a:pPr lvl="1"/>
            <a:r>
              <a:rPr lang="en-US" b="1" dirty="0"/>
              <a:t>CSAH Increase $44 Million</a:t>
            </a:r>
          </a:p>
          <a:p>
            <a:r>
              <a:rPr lang="en-US" dirty="0"/>
              <a:t>Increase Tab Fees - &gt; $175 Million in FY 24 (Gov. Proposal)</a:t>
            </a:r>
          </a:p>
          <a:p>
            <a:pPr lvl="1"/>
            <a:r>
              <a:rPr lang="en-US" b="1" dirty="0"/>
              <a:t>CSAH Increase $48 Million</a:t>
            </a:r>
          </a:p>
          <a:p>
            <a:r>
              <a:rPr lang="en-US" dirty="0"/>
              <a:t>Increase MVST from 6.5% to 6.875% - &gt; $30 Million in FY 24</a:t>
            </a:r>
          </a:p>
          <a:p>
            <a:pPr lvl="1"/>
            <a:r>
              <a:rPr lang="en-US" b="1" dirty="0"/>
              <a:t>CSAH Increase $8 Million</a:t>
            </a:r>
          </a:p>
          <a:p>
            <a:r>
              <a:rPr lang="en-US" dirty="0"/>
              <a:t>Increase EV Fees ($75 to $150) or charge per KWH- &gt; $3.3 Million?</a:t>
            </a:r>
          </a:p>
          <a:p>
            <a:pPr lvl="1"/>
            <a:r>
              <a:rPr lang="en-US" b="1" dirty="0"/>
              <a:t>CSAH Increase $1 Million</a:t>
            </a:r>
          </a:p>
          <a:p>
            <a:r>
              <a:rPr lang="en-US" dirty="0"/>
              <a:t>New Retail Delivery Fee $0.40 to $0.50 per delivery -&gt; $67-77 Million HUTDF</a:t>
            </a:r>
          </a:p>
          <a:p>
            <a:pPr lvl="1"/>
            <a:r>
              <a:rPr lang="en-US" b="1" dirty="0"/>
              <a:t>CSAH Increase $18 Million</a:t>
            </a:r>
          </a:p>
          <a:p>
            <a:endParaRPr lang="en-US" dirty="0"/>
          </a:p>
        </p:txBody>
      </p:sp>
      <p:sp>
        <p:nvSpPr>
          <p:cNvPr id="4" name="Slide Number Placeholder 3">
            <a:extLst>
              <a:ext uri="{FF2B5EF4-FFF2-40B4-BE49-F238E27FC236}">
                <a16:creationId xmlns:a16="http://schemas.microsoft.com/office/drawing/2014/main" id="{7D22CFD2-18AD-4E09-BFB3-45121D3943D2}"/>
              </a:ext>
            </a:extLst>
          </p:cNvPr>
          <p:cNvSpPr>
            <a:spLocks noGrp="1"/>
          </p:cNvSpPr>
          <p:nvPr>
            <p:ph type="sldNum" sz="quarter" idx="12"/>
          </p:nvPr>
        </p:nvSpPr>
        <p:spPr/>
        <p:txBody>
          <a:bodyPr/>
          <a:lstStyle/>
          <a:p>
            <a:fld id="{B78BEAEC-8036-46D5-8B69-932BAC93AE5A}" type="slidenum">
              <a:rPr lang="en-US" smtClean="0"/>
              <a:pPr/>
              <a:t>18</a:t>
            </a:fld>
            <a:endParaRPr lang="en-US" dirty="0"/>
          </a:p>
        </p:txBody>
      </p:sp>
    </p:spTree>
    <p:extLst>
      <p:ext uri="{BB962C8B-B14F-4D97-AF65-F5344CB8AC3E}">
        <p14:creationId xmlns:p14="http://schemas.microsoft.com/office/powerpoint/2010/main" val="161480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30BF-AB08-44F0-BC41-B77F705BFE9C}"/>
              </a:ext>
            </a:extLst>
          </p:cNvPr>
          <p:cNvSpPr>
            <a:spLocks noGrp="1"/>
          </p:cNvSpPr>
          <p:nvPr>
            <p:ph type="title"/>
          </p:nvPr>
        </p:nvSpPr>
        <p:spPr/>
        <p:txBody>
          <a:bodyPr>
            <a:normAutofit/>
          </a:bodyPr>
          <a:lstStyle/>
          <a:p>
            <a:r>
              <a:rPr lang="en-US" dirty="0"/>
              <a:t>Sales Tax </a:t>
            </a:r>
            <a:r>
              <a:rPr lang="en-US"/>
              <a:t>on Auto Repair Parts</a:t>
            </a:r>
            <a:endParaRPr lang="en-US" dirty="0"/>
          </a:p>
        </p:txBody>
      </p:sp>
      <p:sp>
        <p:nvSpPr>
          <p:cNvPr id="3" name="Content Placeholder 2">
            <a:extLst>
              <a:ext uri="{FF2B5EF4-FFF2-40B4-BE49-F238E27FC236}">
                <a16:creationId xmlns:a16="http://schemas.microsoft.com/office/drawing/2014/main" id="{BF7E9DE8-2B7C-445E-AA0F-79241B47BF70}"/>
              </a:ext>
            </a:extLst>
          </p:cNvPr>
          <p:cNvSpPr>
            <a:spLocks noGrp="1"/>
          </p:cNvSpPr>
          <p:nvPr>
            <p:ph idx="1"/>
          </p:nvPr>
        </p:nvSpPr>
        <p:spPr/>
        <p:txBody>
          <a:bodyPr>
            <a:normAutofit fontScale="92500" lnSpcReduction="10000"/>
          </a:bodyPr>
          <a:lstStyle/>
          <a:p>
            <a:r>
              <a:rPr lang="en-US" dirty="0"/>
              <a:t>Current law : $145.6 Million to HUTDF -&gt; Approx. 45.5%</a:t>
            </a:r>
          </a:p>
          <a:p>
            <a:pPr lvl="1"/>
            <a:r>
              <a:rPr lang="en-US" dirty="0"/>
              <a:t>$40 Million to CSAH</a:t>
            </a:r>
          </a:p>
          <a:p>
            <a:r>
              <a:rPr lang="en-US" dirty="0"/>
              <a:t>Request: All remaining revenue to Transportation - &gt; +$174 Million (FY 23)</a:t>
            </a:r>
          </a:p>
          <a:p>
            <a:pPr lvl="1"/>
            <a:r>
              <a:rPr lang="en-US" dirty="0"/>
              <a:t>100% to HUTDF -&gt; Increase of </a:t>
            </a:r>
            <a:r>
              <a:rPr lang="en-US" b="1" dirty="0"/>
              <a:t>$49.6 M to CSAH</a:t>
            </a:r>
          </a:p>
          <a:p>
            <a:r>
              <a:rPr lang="en-US" dirty="0"/>
              <a:t>Alternative:  New formula for all revenue -&gt; $320 Million (FY 23)</a:t>
            </a:r>
          </a:p>
          <a:p>
            <a:pPr lvl="1"/>
            <a:r>
              <a:rPr lang="en-US" dirty="0"/>
              <a:t>45.5% to HUTDF (Same as current)</a:t>
            </a:r>
          </a:p>
          <a:p>
            <a:pPr lvl="1"/>
            <a:r>
              <a:rPr lang="en-US" dirty="0"/>
              <a:t>7% Small Cities -&gt; $22.4M</a:t>
            </a:r>
          </a:p>
          <a:p>
            <a:pPr lvl="1"/>
            <a:r>
              <a:rPr lang="en-US" dirty="0"/>
              <a:t>7% Townships -&gt; 22.4 M</a:t>
            </a:r>
          </a:p>
          <a:p>
            <a:pPr lvl="1"/>
            <a:r>
              <a:rPr lang="en-US" dirty="0"/>
              <a:t>25% Transit -&gt; $80 M</a:t>
            </a:r>
          </a:p>
          <a:p>
            <a:pPr lvl="1"/>
            <a:r>
              <a:rPr lang="en-US" b="1" dirty="0"/>
              <a:t>10.25% CSAH -&gt; $32.8 M </a:t>
            </a:r>
          </a:p>
          <a:p>
            <a:pPr lvl="1"/>
            <a:r>
              <a:rPr lang="en-US" dirty="0"/>
              <a:t>5.25% MSAS - &gt; $16.8 M</a:t>
            </a:r>
          </a:p>
          <a:p>
            <a:pPr marL="457200" lvl="1" indent="0">
              <a:buNone/>
            </a:pPr>
            <a:r>
              <a:rPr lang="en-US" i="1" dirty="0"/>
              <a:t>-&gt; Trunk Highway Fund  - no new money (current amount remains the same: $86M)</a:t>
            </a:r>
          </a:p>
          <a:p>
            <a:endParaRPr lang="en-US" dirty="0"/>
          </a:p>
        </p:txBody>
      </p:sp>
      <p:sp>
        <p:nvSpPr>
          <p:cNvPr id="4" name="Slide Number Placeholder 3">
            <a:extLst>
              <a:ext uri="{FF2B5EF4-FFF2-40B4-BE49-F238E27FC236}">
                <a16:creationId xmlns:a16="http://schemas.microsoft.com/office/drawing/2014/main" id="{EC25B1F1-2DCB-43F2-B6EF-6017B4472292}"/>
              </a:ext>
            </a:extLst>
          </p:cNvPr>
          <p:cNvSpPr>
            <a:spLocks noGrp="1"/>
          </p:cNvSpPr>
          <p:nvPr>
            <p:ph type="sldNum" sz="quarter" idx="12"/>
          </p:nvPr>
        </p:nvSpPr>
        <p:spPr/>
        <p:txBody>
          <a:bodyPr/>
          <a:lstStyle/>
          <a:p>
            <a:fld id="{B78BEAEC-8036-46D5-8B69-932BAC93AE5A}" type="slidenum">
              <a:rPr lang="en-US" smtClean="0"/>
              <a:pPr/>
              <a:t>19</a:t>
            </a:fld>
            <a:endParaRPr lang="en-US" dirty="0"/>
          </a:p>
        </p:txBody>
      </p:sp>
    </p:spTree>
    <p:extLst>
      <p:ext uri="{BB962C8B-B14F-4D97-AF65-F5344CB8AC3E}">
        <p14:creationId xmlns:p14="http://schemas.microsoft.com/office/powerpoint/2010/main" val="1515574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2612CA-B6AF-4E9D-A5A1-4726366C70BE}"/>
              </a:ext>
            </a:extLst>
          </p:cNvPr>
          <p:cNvSpPr>
            <a:spLocks noGrp="1"/>
          </p:cNvSpPr>
          <p:nvPr>
            <p:ph idx="13"/>
          </p:nvPr>
        </p:nvSpPr>
        <p:spPr>
          <a:xfrm>
            <a:off x="373789" y="1370462"/>
            <a:ext cx="5297960" cy="1961665"/>
          </a:xfrm>
        </p:spPr>
        <p:txBody>
          <a:bodyPr>
            <a:normAutofit fontScale="25000" lnSpcReduction="20000"/>
          </a:bodyPr>
          <a:lstStyle/>
          <a:p>
            <a:pPr>
              <a:spcAft>
                <a:spcPts val="1200"/>
              </a:spcAft>
              <a:defRPr/>
            </a:pPr>
            <a:r>
              <a:rPr lang="en-US" sz="8000" dirty="0">
                <a:solidFill>
                  <a:schemeClr val="tx1"/>
                </a:solidFill>
              </a:rPr>
              <a:t>A voluntary association of Minnesota’s 87 counties Since 1909</a:t>
            </a:r>
          </a:p>
          <a:p>
            <a:pPr>
              <a:spcAft>
                <a:spcPts val="1200"/>
              </a:spcAft>
              <a:defRPr/>
            </a:pPr>
            <a:r>
              <a:rPr lang="en-US" sz="8000" dirty="0">
                <a:solidFill>
                  <a:schemeClr val="tx1"/>
                </a:solidFill>
              </a:rPr>
              <a:t>The voice of county government in Minnesota</a:t>
            </a:r>
          </a:p>
          <a:p>
            <a:pPr>
              <a:spcAft>
                <a:spcPts val="1200"/>
              </a:spcAft>
              <a:defRPr/>
            </a:pPr>
            <a:r>
              <a:rPr lang="en-US" sz="8000" dirty="0">
                <a:solidFill>
                  <a:schemeClr val="tx1"/>
                </a:solidFill>
              </a:rPr>
              <a:t>An education, training, &amp; research resource for counties and county officials</a:t>
            </a:r>
          </a:p>
          <a:p>
            <a:endParaRPr lang="en-US" dirty="0"/>
          </a:p>
        </p:txBody>
      </p:sp>
      <p:sp>
        <p:nvSpPr>
          <p:cNvPr id="4" name="Title 3">
            <a:extLst>
              <a:ext uri="{FF2B5EF4-FFF2-40B4-BE49-F238E27FC236}">
                <a16:creationId xmlns:a16="http://schemas.microsoft.com/office/drawing/2014/main" id="{7A1353D8-30CC-4498-AEED-8C2E31A436B9}"/>
              </a:ext>
            </a:extLst>
          </p:cNvPr>
          <p:cNvSpPr>
            <a:spLocks noGrp="1"/>
          </p:cNvSpPr>
          <p:nvPr>
            <p:ph type="title"/>
          </p:nvPr>
        </p:nvSpPr>
        <p:spPr>
          <a:xfrm>
            <a:off x="583108" y="432807"/>
            <a:ext cx="3469981" cy="937655"/>
          </a:xfrm>
        </p:spPr>
        <p:txBody>
          <a:bodyPr>
            <a:normAutofit/>
          </a:bodyPr>
          <a:lstStyle/>
          <a:p>
            <a:r>
              <a:rPr lang="en-US" dirty="0">
                <a:solidFill>
                  <a:srgbClr val="002060"/>
                </a:solidFill>
              </a:rPr>
              <a:t>AMC</a:t>
            </a:r>
          </a:p>
        </p:txBody>
      </p:sp>
      <p:pic>
        <p:nvPicPr>
          <p:cNvPr id="6" name="Content Placeholder 3">
            <a:extLst>
              <a:ext uri="{FF2B5EF4-FFF2-40B4-BE49-F238E27FC236}">
                <a16:creationId xmlns:a16="http://schemas.microsoft.com/office/drawing/2014/main" id="{D1DA24DD-1CA7-4FA5-8267-05487C96A9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581721" y="851628"/>
            <a:ext cx="4810719" cy="5383343"/>
          </a:xfrm>
          <a:prstGeom prst="rect">
            <a:avLst/>
          </a:prstGeom>
        </p:spPr>
      </p:pic>
      <p:sp>
        <p:nvSpPr>
          <p:cNvPr id="2" name="Slide Number Placeholder 1">
            <a:extLst>
              <a:ext uri="{FF2B5EF4-FFF2-40B4-BE49-F238E27FC236}">
                <a16:creationId xmlns:a16="http://schemas.microsoft.com/office/drawing/2014/main" id="{D1F13453-37C8-46D5-9642-2640B311B59C}"/>
              </a:ext>
            </a:extLst>
          </p:cNvPr>
          <p:cNvSpPr>
            <a:spLocks noGrp="1"/>
          </p:cNvSpPr>
          <p:nvPr>
            <p:ph type="sldNum" sz="quarter" idx="12"/>
          </p:nvPr>
        </p:nvSpPr>
        <p:spPr/>
        <p:txBody>
          <a:bodyPr/>
          <a:lstStyle/>
          <a:p>
            <a:fld id="{B78BEAEC-8036-46D5-8B69-932BAC93AE5A}" type="slidenum">
              <a:rPr lang="en-US" smtClean="0"/>
              <a:pPr/>
              <a:t>2</a:t>
            </a:fld>
            <a:endParaRPr lang="en-US" dirty="0"/>
          </a:p>
        </p:txBody>
      </p:sp>
      <p:pic>
        <p:nvPicPr>
          <p:cNvPr id="5" name="Picture 4">
            <a:extLst>
              <a:ext uri="{FF2B5EF4-FFF2-40B4-BE49-F238E27FC236}">
                <a16:creationId xmlns:a16="http://schemas.microsoft.com/office/drawing/2014/main" id="{97118EF3-07A9-6D8B-62CB-0F6B0BA53B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488" y="198377"/>
            <a:ext cx="2723381" cy="468861"/>
          </a:xfrm>
          <a:prstGeom prst="rect">
            <a:avLst/>
          </a:prstGeom>
          <a:noFill/>
          <a:effectLst>
            <a:outerShdw blurRad="63500" sx="102000" sy="102000" algn="ctr" rotWithShape="0">
              <a:prstClr val="black">
                <a:alpha val="40000"/>
              </a:prstClr>
            </a:outerShdw>
          </a:effectLst>
        </p:spPr>
      </p:pic>
      <p:sp>
        <p:nvSpPr>
          <p:cNvPr id="7" name="Title 3">
            <a:extLst>
              <a:ext uri="{FF2B5EF4-FFF2-40B4-BE49-F238E27FC236}">
                <a16:creationId xmlns:a16="http://schemas.microsoft.com/office/drawing/2014/main" id="{F636F8E4-9CB6-4DDF-BA8A-2959537566B5}"/>
              </a:ext>
            </a:extLst>
          </p:cNvPr>
          <p:cNvSpPr txBox="1">
            <a:spLocks/>
          </p:cNvSpPr>
          <p:nvPr/>
        </p:nvSpPr>
        <p:spPr>
          <a:xfrm>
            <a:off x="563227" y="2984881"/>
            <a:ext cx="34699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kern="1200">
                <a:solidFill>
                  <a:schemeClr val="bg1"/>
                </a:solidFill>
                <a:latin typeface="+mj-lt"/>
                <a:ea typeface="+mj-ea"/>
                <a:cs typeface="+mj-cs"/>
              </a:defRPr>
            </a:lvl1pPr>
          </a:lstStyle>
          <a:p>
            <a:r>
              <a:rPr lang="en-US" dirty="0">
                <a:solidFill>
                  <a:srgbClr val="002060"/>
                </a:solidFill>
              </a:rPr>
              <a:t>MCEA</a:t>
            </a:r>
          </a:p>
        </p:txBody>
      </p:sp>
      <p:sp>
        <p:nvSpPr>
          <p:cNvPr id="8" name="Content Placeholder 2">
            <a:extLst>
              <a:ext uri="{FF2B5EF4-FFF2-40B4-BE49-F238E27FC236}">
                <a16:creationId xmlns:a16="http://schemas.microsoft.com/office/drawing/2014/main" id="{509A2923-90C7-4ECA-921D-095981D8819D}"/>
              </a:ext>
            </a:extLst>
          </p:cNvPr>
          <p:cNvSpPr txBox="1">
            <a:spLocks/>
          </p:cNvSpPr>
          <p:nvPr/>
        </p:nvSpPr>
        <p:spPr>
          <a:xfrm>
            <a:off x="373789" y="3980483"/>
            <a:ext cx="5154914" cy="1932126"/>
          </a:xfrm>
          <a:prstGeom prst="rect">
            <a:avLst/>
          </a:prstGeom>
        </p:spPr>
        <p:txBody>
          <a:bodyPr vert="horz" lIns="91440" tIns="45720" rIns="91440" bIns="45720" rtlCol="0">
            <a:normAutofit fontScale="70000" lnSpcReduction="20000"/>
          </a:bodyPr>
          <a:lstStyle>
            <a:lvl1pPr marL="171450" indent="-17145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Engineers A</a:t>
            </a:r>
          </a:p>
          <a:p>
            <a:r>
              <a:rPr lang="en-US" dirty="0">
                <a:solidFill>
                  <a:schemeClr val="tx1"/>
                </a:solidFill>
              </a:rPr>
              <a:t>An association of the county highway engineers in the state of Minnesota. MCEA’s membership includes county highway engineers from each of the 87 counties.</a:t>
            </a:r>
          </a:p>
          <a:p>
            <a:r>
              <a:rPr lang="en-US" dirty="0">
                <a:solidFill>
                  <a:schemeClr val="tx1"/>
                </a:solidFill>
              </a:rPr>
              <a:t>MCEA is an affiliate of AMC</a:t>
            </a:r>
          </a:p>
          <a:p>
            <a:endParaRPr lang="en-US" dirty="0"/>
          </a:p>
        </p:txBody>
      </p:sp>
    </p:spTree>
    <p:extLst>
      <p:ext uri="{BB962C8B-B14F-4D97-AF65-F5344CB8AC3E}">
        <p14:creationId xmlns:p14="http://schemas.microsoft.com/office/powerpoint/2010/main" val="1398330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1812-B22C-463C-9C5A-E95C00099BD2}"/>
              </a:ext>
            </a:extLst>
          </p:cNvPr>
          <p:cNvSpPr>
            <a:spLocks noGrp="1"/>
          </p:cNvSpPr>
          <p:nvPr>
            <p:ph type="title"/>
          </p:nvPr>
        </p:nvSpPr>
        <p:spPr>
          <a:xfrm>
            <a:off x="838200" y="368680"/>
            <a:ext cx="9322750" cy="832148"/>
          </a:xfrm>
        </p:spPr>
        <p:txBody>
          <a:bodyPr>
            <a:normAutofit fontScale="90000"/>
          </a:bodyPr>
          <a:lstStyle/>
          <a:p>
            <a:r>
              <a:rPr lang="en-US" dirty="0"/>
              <a:t>General Fund Appropriation to CSAH</a:t>
            </a:r>
          </a:p>
        </p:txBody>
      </p:sp>
      <p:sp>
        <p:nvSpPr>
          <p:cNvPr id="3" name="Content Placeholder 2">
            <a:extLst>
              <a:ext uri="{FF2B5EF4-FFF2-40B4-BE49-F238E27FC236}">
                <a16:creationId xmlns:a16="http://schemas.microsoft.com/office/drawing/2014/main" id="{C8A65C2A-7C5E-44C5-80F4-CDEE2530FC8B}"/>
              </a:ext>
            </a:extLst>
          </p:cNvPr>
          <p:cNvSpPr>
            <a:spLocks noGrp="1"/>
          </p:cNvSpPr>
          <p:nvPr>
            <p:ph idx="1"/>
          </p:nvPr>
        </p:nvSpPr>
        <p:spPr>
          <a:xfrm>
            <a:off x="461211" y="1289226"/>
            <a:ext cx="5634789" cy="4659057"/>
          </a:xfrm>
        </p:spPr>
        <p:txBody>
          <a:bodyPr>
            <a:normAutofit/>
          </a:bodyPr>
          <a:lstStyle/>
          <a:p>
            <a:pPr marL="457200" indent="-457200">
              <a:buFont typeface="Arial" panose="020B0604020202020204" pitchFamily="34" charset="0"/>
              <a:buChar char="•"/>
            </a:pPr>
            <a:r>
              <a:rPr lang="en-US" dirty="0"/>
              <a:t>2022 CSAH Fund $703.6M</a:t>
            </a:r>
          </a:p>
          <a:p>
            <a:pPr marL="457200" indent="-457200">
              <a:buFont typeface="Arial" panose="020B0604020202020204" pitchFamily="34" charset="0"/>
              <a:buChar char="•"/>
            </a:pPr>
            <a:r>
              <a:rPr lang="en-US" dirty="0"/>
              <a:t>2023 CSAH Fund $686.1M </a:t>
            </a:r>
          </a:p>
          <a:p>
            <a:pPr marL="457200" indent="-457200">
              <a:buFont typeface="Wingdings" panose="05000000000000000000" pitchFamily="2" charset="2"/>
              <a:buChar char="à"/>
            </a:pPr>
            <a:r>
              <a:rPr lang="en-US" dirty="0">
                <a:sym typeface="Wingdings" panose="05000000000000000000" pitchFamily="2" charset="2"/>
              </a:rPr>
              <a:t>$17.5M less </a:t>
            </a:r>
          </a:p>
          <a:p>
            <a:r>
              <a:rPr lang="en-US" dirty="0"/>
              <a:t>Factor in inflation </a:t>
            </a:r>
            <a:r>
              <a:rPr lang="en-US" dirty="0">
                <a:sym typeface="Wingdings" panose="05000000000000000000" pitchFamily="2" charset="2"/>
              </a:rPr>
              <a:t></a:t>
            </a:r>
            <a:r>
              <a:rPr lang="en-US" dirty="0"/>
              <a:t> $25.7M</a:t>
            </a:r>
          </a:p>
          <a:p>
            <a:pPr lvl="1"/>
            <a:r>
              <a:rPr lang="en-US" dirty="0"/>
              <a:t>$1 in 2018 has $0.68 buying power in 2022</a:t>
            </a:r>
          </a:p>
          <a:p>
            <a:pPr marL="457200" lvl="1" indent="0">
              <a:buNone/>
            </a:pPr>
            <a:endParaRPr lang="en-US" dirty="0">
              <a:sym typeface="Wingdings" panose="05000000000000000000" pitchFamily="2" charset="2"/>
            </a:endParaRPr>
          </a:p>
          <a:p>
            <a:pPr marL="457200" indent="-457200">
              <a:buFont typeface="Arial" panose="020B0604020202020204" pitchFamily="34" charset="0"/>
              <a:buChar char="•"/>
            </a:pPr>
            <a:r>
              <a:rPr lang="en-US" dirty="0">
                <a:sym typeface="Wingdings" panose="05000000000000000000" pitchFamily="2" charset="2"/>
              </a:rPr>
              <a:t>CSAH Request $25.7 Million FY 23</a:t>
            </a:r>
          </a:p>
          <a:p>
            <a:pPr marL="457200" indent="-457200">
              <a:buFont typeface="Arial" panose="020B0604020202020204" pitchFamily="34" charset="0"/>
              <a:buChar char="•"/>
            </a:pPr>
            <a:r>
              <a:rPr lang="en-US" dirty="0"/>
              <a:t>IIJA Local Match $30 Million/Yr. FY23-26</a:t>
            </a:r>
          </a:p>
          <a:p>
            <a:endParaRPr lang="en-US" dirty="0"/>
          </a:p>
          <a:p>
            <a:endParaRPr lang="en-US" dirty="0"/>
          </a:p>
          <a:p>
            <a:endParaRPr lang="en-US" dirty="0"/>
          </a:p>
          <a:p>
            <a:pPr marL="0" indent="0">
              <a:buNone/>
            </a:pPr>
            <a:endParaRPr lang="en-US" dirty="0"/>
          </a:p>
        </p:txBody>
      </p:sp>
      <p:graphicFrame>
        <p:nvGraphicFramePr>
          <p:cNvPr id="5" name="Chart 4">
            <a:extLst>
              <a:ext uri="{FF2B5EF4-FFF2-40B4-BE49-F238E27FC236}">
                <a16:creationId xmlns:a16="http://schemas.microsoft.com/office/drawing/2014/main" id="{D166E7AD-041D-489A-9DAE-784ED95AAF3D}"/>
              </a:ext>
            </a:extLst>
          </p:cNvPr>
          <p:cNvGraphicFramePr>
            <a:graphicFrameLocks/>
          </p:cNvGraphicFramePr>
          <p:nvPr>
            <p:extLst>
              <p:ext uri="{D42A27DB-BD31-4B8C-83A1-F6EECF244321}">
                <p14:modId xmlns:p14="http://schemas.microsoft.com/office/powerpoint/2010/main" val="800689567"/>
              </p:ext>
            </p:extLst>
          </p:nvPr>
        </p:nvGraphicFramePr>
        <p:xfrm>
          <a:off x="5930707" y="1427725"/>
          <a:ext cx="5844574" cy="425679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272DC763-47CB-413F-A9EB-FEB78211B9A3}"/>
              </a:ext>
            </a:extLst>
          </p:cNvPr>
          <p:cNvSpPr>
            <a:spLocks noGrp="1"/>
          </p:cNvSpPr>
          <p:nvPr>
            <p:ph type="sldNum" sz="quarter" idx="12"/>
          </p:nvPr>
        </p:nvSpPr>
        <p:spPr/>
        <p:txBody>
          <a:bodyPr/>
          <a:lstStyle/>
          <a:p>
            <a:fld id="{B78BEAEC-8036-46D5-8B69-932BAC93AE5A}" type="slidenum">
              <a:rPr lang="en-US" smtClean="0"/>
              <a:pPr/>
              <a:t>20</a:t>
            </a:fld>
            <a:endParaRPr lang="en-US" dirty="0"/>
          </a:p>
        </p:txBody>
      </p:sp>
      <p:sp>
        <p:nvSpPr>
          <p:cNvPr id="6" name="TextBox 5">
            <a:extLst>
              <a:ext uri="{FF2B5EF4-FFF2-40B4-BE49-F238E27FC236}">
                <a16:creationId xmlns:a16="http://schemas.microsoft.com/office/drawing/2014/main" id="{8E668A37-C5C7-4B35-A4C5-30347640F769}"/>
              </a:ext>
            </a:extLst>
          </p:cNvPr>
          <p:cNvSpPr txBox="1"/>
          <p:nvPr/>
        </p:nvSpPr>
        <p:spPr>
          <a:xfrm>
            <a:off x="7186837" y="5684524"/>
            <a:ext cx="4290642" cy="276999"/>
          </a:xfrm>
          <a:prstGeom prst="rect">
            <a:avLst/>
          </a:prstGeom>
          <a:noFill/>
        </p:spPr>
        <p:txBody>
          <a:bodyPr wrap="square" rtlCol="0">
            <a:spAutoFit/>
          </a:bodyPr>
          <a:lstStyle/>
          <a:p>
            <a:r>
              <a:rPr lang="en-US" sz="1200" i="1" dirty="0">
                <a:solidFill>
                  <a:schemeClr val="bg2">
                    <a:lumMod val="50000"/>
                  </a:schemeClr>
                </a:solidFill>
              </a:rPr>
              <a:t>From MnDOT Construction Inflation Report Oct 2022</a:t>
            </a:r>
          </a:p>
        </p:txBody>
      </p:sp>
    </p:spTree>
    <p:extLst>
      <p:ext uri="{BB962C8B-B14F-4D97-AF65-F5344CB8AC3E}">
        <p14:creationId xmlns:p14="http://schemas.microsoft.com/office/powerpoint/2010/main" val="198882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F755A-7B16-4CA1-8D8A-42F629B5BCDF}"/>
              </a:ext>
            </a:extLst>
          </p:cNvPr>
          <p:cNvSpPr>
            <a:spLocks noGrp="1"/>
          </p:cNvSpPr>
          <p:nvPr>
            <p:ph type="title"/>
          </p:nvPr>
        </p:nvSpPr>
        <p:spPr>
          <a:xfrm>
            <a:off x="640080" y="325369"/>
            <a:ext cx="4368602" cy="1956841"/>
          </a:xfrm>
        </p:spPr>
        <p:txBody>
          <a:bodyPr anchor="b">
            <a:normAutofit/>
          </a:bodyPr>
          <a:lstStyle/>
          <a:p>
            <a:r>
              <a:rPr lang="en-US" sz="5400"/>
              <a:t>Bonding</a:t>
            </a:r>
          </a:p>
        </p:txBody>
      </p:sp>
      <p:sp>
        <p:nvSpPr>
          <p:cNvPr id="3" name="Content Placeholder 2">
            <a:extLst>
              <a:ext uri="{FF2B5EF4-FFF2-40B4-BE49-F238E27FC236}">
                <a16:creationId xmlns:a16="http://schemas.microsoft.com/office/drawing/2014/main" id="{BC94EBCE-1614-40B0-BB38-00C804ADA8C7}"/>
              </a:ext>
            </a:extLst>
          </p:cNvPr>
          <p:cNvSpPr>
            <a:spLocks noGrp="1"/>
          </p:cNvSpPr>
          <p:nvPr>
            <p:ph idx="1"/>
          </p:nvPr>
        </p:nvSpPr>
        <p:spPr>
          <a:xfrm>
            <a:off x="430530" y="2491899"/>
            <a:ext cx="4578152" cy="3320668"/>
          </a:xfrm>
        </p:spPr>
        <p:txBody>
          <a:bodyPr>
            <a:normAutofit/>
          </a:bodyPr>
          <a:lstStyle/>
          <a:p>
            <a:r>
              <a:rPr lang="en-US" sz="2200" dirty="0"/>
              <a:t>Local Bridge Replacement Program -&gt; $200 Million </a:t>
            </a:r>
          </a:p>
          <a:p>
            <a:r>
              <a:rPr lang="en-US" sz="2200" dirty="0"/>
              <a:t>Local Road Improvement Program -&gt; $200 Million </a:t>
            </a:r>
          </a:p>
          <a:p>
            <a:r>
              <a:rPr lang="en-US" sz="2200" dirty="0"/>
              <a:t>Local Road Wetland Replacement Program  - &gt; $17 Million</a:t>
            </a:r>
          </a:p>
          <a:p>
            <a:endParaRPr lang="en-US" sz="2200" dirty="0"/>
          </a:p>
        </p:txBody>
      </p:sp>
      <p:pic>
        <p:nvPicPr>
          <p:cNvPr id="4" name="Picture 3">
            <a:extLst>
              <a:ext uri="{FF2B5EF4-FFF2-40B4-BE49-F238E27FC236}">
                <a16:creationId xmlns:a16="http://schemas.microsoft.com/office/drawing/2014/main" id="{52874026-C2AF-5F5B-638E-77A15CB575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Slide Number Placeholder 7">
            <a:extLst>
              <a:ext uri="{FF2B5EF4-FFF2-40B4-BE49-F238E27FC236}">
                <a16:creationId xmlns:a16="http://schemas.microsoft.com/office/drawing/2014/main" id="{07D461DA-C73A-4C52-A7E9-9300519AF638}"/>
              </a:ext>
            </a:extLst>
          </p:cNvPr>
          <p:cNvSpPr>
            <a:spLocks noGrp="1"/>
          </p:cNvSpPr>
          <p:nvPr>
            <p:ph type="sldNum" sz="quarter" idx="12"/>
          </p:nvPr>
        </p:nvSpPr>
        <p:spPr>
          <a:xfrm>
            <a:off x="10439400" y="6356350"/>
            <a:ext cx="914400" cy="365125"/>
          </a:xfrm>
        </p:spPr>
        <p:txBody>
          <a:bodyPr>
            <a:normAutofit/>
          </a:bodyPr>
          <a:lstStyle/>
          <a:p>
            <a:pPr>
              <a:spcAft>
                <a:spcPts val="600"/>
              </a:spcAft>
            </a:pPr>
            <a:fld id="{B78BEAEC-8036-46D5-8B69-932BAC93AE5A}" type="slidenum">
              <a:rPr lang="en-US">
                <a:solidFill>
                  <a:srgbClr val="FFFFFF"/>
                </a:solidFill>
              </a:rPr>
              <a:pPr>
                <a:spcAft>
                  <a:spcPts val="600"/>
                </a:spcAft>
              </a:pPr>
              <a:t>21</a:t>
            </a:fld>
            <a:endParaRPr lang="en-US">
              <a:solidFill>
                <a:srgbClr val="FFFFFF"/>
              </a:solidFill>
            </a:endParaRPr>
          </a:p>
        </p:txBody>
      </p:sp>
      <p:pic>
        <p:nvPicPr>
          <p:cNvPr id="5" name="Picture 4">
            <a:extLst>
              <a:ext uri="{FF2B5EF4-FFF2-40B4-BE49-F238E27FC236}">
                <a16:creationId xmlns:a16="http://schemas.microsoft.com/office/drawing/2014/main" id="{7BBE6ED5-84B2-677D-00C8-C3372221B568}"/>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Tree>
    <p:extLst>
      <p:ext uri="{BB962C8B-B14F-4D97-AF65-F5344CB8AC3E}">
        <p14:creationId xmlns:p14="http://schemas.microsoft.com/office/powerpoint/2010/main" val="2072355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8203F017-356D-2514-2228-637D820F2C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37"/>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9D22C9-ED6D-7CB3-0A6D-EEFE55859F97}"/>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b="1" dirty="0"/>
              <a:t>Base Funding for LRWRP</a:t>
            </a:r>
          </a:p>
        </p:txBody>
      </p:sp>
      <p:sp>
        <p:nvSpPr>
          <p:cNvPr id="3" name="Content Placeholder 2">
            <a:extLst>
              <a:ext uri="{FF2B5EF4-FFF2-40B4-BE49-F238E27FC236}">
                <a16:creationId xmlns:a16="http://schemas.microsoft.com/office/drawing/2014/main" id="{70BC8FD2-0BFC-7617-450F-2858E621B85D}"/>
              </a:ext>
            </a:extLst>
          </p:cNvPr>
          <p:cNvSpPr>
            <a:spLocks noGrp="1"/>
          </p:cNvSpPr>
          <p:nvPr>
            <p:ph idx="1"/>
          </p:nvPr>
        </p:nvSpPr>
        <p:spPr>
          <a:xfrm>
            <a:off x="7935403" y="4629234"/>
            <a:ext cx="3445766" cy="1485319"/>
          </a:xfrm>
          <a:noFill/>
        </p:spPr>
        <p:txBody>
          <a:bodyPr vert="horz" lIns="91440" tIns="45720" rIns="91440" bIns="45720" rtlCol="0">
            <a:normAutofit/>
          </a:bodyPr>
          <a:lstStyle/>
          <a:p>
            <a:pPr marL="0" indent="0">
              <a:buNone/>
            </a:pPr>
            <a:r>
              <a:rPr lang="en-US" sz="2400" dirty="0"/>
              <a:t>Annual General Fund Budget of $7 Million</a:t>
            </a:r>
          </a:p>
        </p:txBody>
      </p:sp>
      <p:pic>
        <p:nvPicPr>
          <p:cNvPr id="5" name="Picture 4">
            <a:extLst>
              <a:ext uri="{FF2B5EF4-FFF2-40B4-BE49-F238E27FC236}">
                <a16:creationId xmlns:a16="http://schemas.microsoft.com/office/drawing/2014/main" id="{43D00D6E-216B-34B1-F1B2-D1D80ECE8B0F}"/>
              </a:ext>
            </a:extLst>
          </p:cNvPr>
          <p:cNvPicPr>
            <a:picLocks noChangeAspect="1"/>
          </p:cNvPicPr>
          <p:nvPr/>
        </p:nvPicPr>
        <p:blipFill>
          <a:blip r:embed="rId4" cstate="screen">
            <a:clrChange>
              <a:clrFrom>
                <a:srgbClr val="FFFFFF"/>
              </a:clrFrom>
              <a:clrTo>
                <a:srgbClr val="FFFFFF">
                  <a:alpha val="0"/>
                </a:srgbClr>
              </a:clrTo>
            </a:clrChange>
            <a:alphaModFix/>
            <a:extLst>
              <a:ext uri="{28A0092B-C50C-407E-A947-70E740481C1C}">
                <a14:useLocalDpi xmlns:a14="http://schemas.microsoft.com/office/drawing/2010/main"/>
              </a:ext>
            </a:extLst>
          </a:blip>
          <a:stretch>
            <a:fillRect/>
          </a:stretch>
        </p:blipFill>
        <p:spPr>
          <a:xfrm>
            <a:off x="10895183" y="136525"/>
            <a:ext cx="1182806" cy="1188720"/>
          </a:xfrm>
          <a:prstGeom prst="rect">
            <a:avLst/>
          </a:prstGeom>
        </p:spPr>
      </p:pic>
    </p:spTree>
    <p:extLst>
      <p:ext uri="{BB962C8B-B14F-4D97-AF65-F5344CB8AC3E}">
        <p14:creationId xmlns:p14="http://schemas.microsoft.com/office/powerpoint/2010/main" val="1255071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A975-3AB5-E4B6-D9E1-B97714BF7C6C}"/>
              </a:ext>
            </a:extLst>
          </p:cNvPr>
          <p:cNvSpPr>
            <a:spLocks noGrp="1"/>
          </p:cNvSpPr>
          <p:nvPr>
            <p:ph type="title"/>
          </p:nvPr>
        </p:nvSpPr>
        <p:spPr>
          <a:xfrm>
            <a:off x="838200" y="368680"/>
            <a:ext cx="9920844" cy="832148"/>
          </a:xfrm>
        </p:spPr>
        <p:txBody>
          <a:bodyPr>
            <a:noAutofit/>
          </a:bodyPr>
          <a:lstStyle/>
          <a:p>
            <a:r>
              <a:rPr lang="en-US" sz="3600" dirty="0"/>
              <a:t>County Road and Bridge Funding Request Summary</a:t>
            </a:r>
          </a:p>
        </p:txBody>
      </p:sp>
      <p:sp>
        <p:nvSpPr>
          <p:cNvPr id="3" name="Content Placeholder 2">
            <a:extLst>
              <a:ext uri="{FF2B5EF4-FFF2-40B4-BE49-F238E27FC236}">
                <a16:creationId xmlns:a16="http://schemas.microsoft.com/office/drawing/2014/main" id="{8D28E62E-180F-FD79-E902-4343CB02B5DE}"/>
              </a:ext>
            </a:extLst>
          </p:cNvPr>
          <p:cNvSpPr>
            <a:spLocks noGrp="1"/>
          </p:cNvSpPr>
          <p:nvPr>
            <p:ph idx="1"/>
          </p:nvPr>
        </p:nvSpPr>
        <p:spPr>
          <a:xfrm>
            <a:off x="517357" y="1674236"/>
            <a:ext cx="11442031" cy="4659057"/>
          </a:xfrm>
        </p:spPr>
        <p:txBody>
          <a:bodyPr/>
          <a:lstStyle/>
          <a:p>
            <a:pPr marL="457200" indent="-457200">
              <a:buFont typeface="Arial" panose="020B0604020202020204" pitchFamily="34" charset="0"/>
              <a:buChar char="•"/>
            </a:pPr>
            <a:r>
              <a:rPr lang="en-US" sz="2400" dirty="0"/>
              <a:t>20% minimum increase from sustainable user-based fees to CSAH fund - &gt; $140 million per year</a:t>
            </a:r>
          </a:p>
          <a:p>
            <a:pPr marL="457200" indent="-457200">
              <a:buFont typeface="Arial" panose="020B0604020202020204" pitchFamily="34" charset="0"/>
              <a:buChar char="•"/>
            </a:pPr>
            <a:r>
              <a:rPr lang="en-US" sz="2400" dirty="0"/>
              <a:t>One time GF appropriation to CSAH for revenue reduction, inflation - &gt; $25.7 million</a:t>
            </a:r>
          </a:p>
          <a:p>
            <a:pPr marL="457200" indent="-457200">
              <a:buFont typeface="Arial" panose="020B0604020202020204" pitchFamily="34" charset="0"/>
              <a:buChar char="•"/>
            </a:pPr>
            <a:r>
              <a:rPr lang="en-US" sz="2400" dirty="0"/>
              <a:t>GF appropriation for IIJA local match - &gt; $30 million per year 2023-2026</a:t>
            </a:r>
          </a:p>
          <a:p>
            <a:pPr marL="457200" indent="-457200">
              <a:buFont typeface="Arial" panose="020B0604020202020204" pitchFamily="34" charset="0"/>
              <a:buChar char="•"/>
            </a:pPr>
            <a:r>
              <a:rPr lang="en-US" sz="2400" dirty="0"/>
              <a:t>Local Bridge Replacement Program - &gt; $200 million bonds</a:t>
            </a:r>
          </a:p>
          <a:p>
            <a:pPr marL="457200" indent="-457200">
              <a:buFont typeface="Arial" panose="020B0604020202020204" pitchFamily="34" charset="0"/>
              <a:buChar char="•"/>
            </a:pPr>
            <a:r>
              <a:rPr lang="en-US" sz="2400" dirty="0"/>
              <a:t>Local Road Improvement Program - &gt; $200 million bonds</a:t>
            </a:r>
          </a:p>
          <a:p>
            <a:pPr marL="457200" indent="-457200">
              <a:buFont typeface="Arial" panose="020B0604020202020204" pitchFamily="34" charset="0"/>
              <a:buChar char="•"/>
            </a:pPr>
            <a:r>
              <a:rPr lang="en-US" sz="2400" dirty="0"/>
              <a:t>Local Road Wetland Replacement Program - &gt; $17 million bonds + $7 million annual base funding</a:t>
            </a:r>
            <a:r>
              <a:rPr lang="en-US" dirty="0"/>
              <a:t>.</a:t>
            </a:r>
          </a:p>
          <a:p>
            <a:endParaRPr lang="en-US" dirty="0"/>
          </a:p>
        </p:txBody>
      </p:sp>
      <p:sp>
        <p:nvSpPr>
          <p:cNvPr id="4" name="Slide Number Placeholder 3">
            <a:extLst>
              <a:ext uri="{FF2B5EF4-FFF2-40B4-BE49-F238E27FC236}">
                <a16:creationId xmlns:a16="http://schemas.microsoft.com/office/drawing/2014/main" id="{C8BA4E82-C9B0-581C-8904-53D8BF67A4E3}"/>
              </a:ext>
            </a:extLst>
          </p:cNvPr>
          <p:cNvSpPr>
            <a:spLocks noGrp="1"/>
          </p:cNvSpPr>
          <p:nvPr>
            <p:ph type="sldNum" sz="quarter" idx="12"/>
          </p:nvPr>
        </p:nvSpPr>
        <p:spPr/>
        <p:txBody>
          <a:bodyPr/>
          <a:lstStyle/>
          <a:p>
            <a:fld id="{B78BEAEC-8036-46D5-8B69-932BAC93AE5A}" type="slidenum">
              <a:rPr lang="en-US" smtClean="0"/>
              <a:pPr/>
              <a:t>23</a:t>
            </a:fld>
            <a:endParaRPr lang="en-US" dirty="0"/>
          </a:p>
        </p:txBody>
      </p:sp>
    </p:spTree>
    <p:extLst>
      <p:ext uri="{BB962C8B-B14F-4D97-AF65-F5344CB8AC3E}">
        <p14:creationId xmlns:p14="http://schemas.microsoft.com/office/powerpoint/2010/main" val="250547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4261-6F62-4CCD-AC73-F2A247154F78}"/>
              </a:ext>
            </a:extLst>
          </p:cNvPr>
          <p:cNvSpPr>
            <a:spLocks noGrp="1"/>
          </p:cNvSpPr>
          <p:nvPr>
            <p:ph type="title"/>
          </p:nvPr>
        </p:nvSpPr>
        <p:spPr/>
        <p:txBody>
          <a:bodyPr/>
          <a:lstStyle/>
          <a:p>
            <a:r>
              <a:rPr lang="en-US" dirty="0"/>
              <a:t>Thank-you</a:t>
            </a:r>
          </a:p>
        </p:txBody>
      </p:sp>
    </p:spTree>
    <p:extLst>
      <p:ext uri="{BB962C8B-B14F-4D97-AF65-F5344CB8AC3E}">
        <p14:creationId xmlns:p14="http://schemas.microsoft.com/office/powerpoint/2010/main" val="122274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210A31-2640-4B4E-AD2F-B94EA6A7F1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7462" y="0"/>
            <a:ext cx="6048118" cy="6062870"/>
          </a:xfrm>
          <a:prstGeom prst="rect">
            <a:avLst/>
          </a:prstGeom>
        </p:spPr>
      </p:pic>
      <p:pic>
        <p:nvPicPr>
          <p:cNvPr id="5" name="Picture 4">
            <a:extLst>
              <a:ext uri="{FF2B5EF4-FFF2-40B4-BE49-F238E27FC236}">
                <a16:creationId xmlns:a16="http://schemas.microsoft.com/office/drawing/2014/main" id="{0E22386F-ED5A-46AD-9CE5-CFB1CBD3FA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0277" y="148631"/>
            <a:ext cx="1182806" cy="1188720"/>
          </a:xfrm>
          <a:prstGeom prst="rect">
            <a:avLst/>
          </a:prstGeom>
        </p:spPr>
      </p:pic>
      <p:sp>
        <p:nvSpPr>
          <p:cNvPr id="4" name="Slide Number Placeholder 3">
            <a:extLst>
              <a:ext uri="{FF2B5EF4-FFF2-40B4-BE49-F238E27FC236}">
                <a16:creationId xmlns:a16="http://schemas.microsoft.com/office/drawing/2014/main" id="{452C2B6E-E5C0-4781-BC35-80D808162F4E}"/>
              </a:ext>
            </a:extLst>
          </p:cNvPr>
          <p:cNvSpPr>
            <a:spLocks noGrp="1"/>
          </p:cNvSpPr>
          <p:nvPr>
            <p:ph type="sldNum" sz="quarter" idx="12"/>
          </p:nvPr>
        </p:nvSpPr>
        <p:spPr/>
        <p:txBody>
          <a:bodyPr/>
          <a:lstStyle/>
          <a:p>
            <a:fld id="{B78BEAEC-8036-46D5-8B69-932BAC93AE5A}" type="slidenum">
              <a:rPr lang="en-US" smtClean="0"/>
              <a:pPr/>
              <a:t>3</a:t>
            </a:fld>
            <a:endParaRPr lang="en-US" dirty="0"/>
          </a:p>
        </p:txBody>
      </p:sp>
      <p:sp>
        <p:nvSpPr>
          <p:cNvPr id="10" name="Content Placeholder 2">
            <a:extLst>
              <a:ext uri="{FF2B5EF4-FFF2-40B4-BE49-F238E27FC236}">
                <a16:creationId xmlns:a16="http://schemas.microsoft.com/office/drawing/2014/main" id="{342D5697-1B16-46CB-A837-3A818420ACBD}"/>
              </a:ext>
            </a:extLst>
          </p:cNvPr>
          <p:cNvSpPr>
            <a:spLocks noGrp="1"/>
          </p:cNvSpPr>
          <p:nvPr>
            <p:ph idx="1"/>
          </p:nvPr>
        </p:nvSpPr>
        <p:spPr>
          <a:xfrm>
            <a:off x="447260" y="2130266"/>
            <a:ext cx="6132444" cy="3320668"/>
          </a:xfrm>
        </p:spPr>
        <p:txBody>
          <a:bodyPr>
            <a:normAutofit/>
          </a:bodyPr>
          <a:lstStyle/>
          <a:p>
            <a:r>
              <a:rPr lang="en-US" sz="2200" dirty="0"/>
              <a:t>44,526 Miles County Highways (31% of State Total)</a:t>
            </a:r>
          </a:p>
          <a:p>
            <a:endParaRPr lang="en-US" sz="2200" dirty="0"/>
          </a:p>
          <a:p>
            <a:pPr lvl="1"/>
            <a:r>
              <a:rPr lang="en-US" sz="2200" dirty="0"/>
              <a:t>30,671 County State Aid Highway (CSAH)</a:t>
            </a:r>
          </a:p>
          <a:p>
            <a:pPr lvl="1"/>
            <a:r>
              <a:rPr lang="en-US" sz="2200" dirty="0"/>
              <a:t>13,855 County Road (CR)</a:t>
            </a:r>
          </a:p>
          <a:p>
            <a:endParaRPr lang="en-US" sz="2200" dirty="0"/>
          </a:p>
          <a:p>
            <a:r>
              <a:rPr lang="en-US" sz="2200" dirty="0"/>
              <a:t>8,178 Bridges (41% of State Total)</a:t>
            </a:r>
          </a:p>
          <a:p>
            <a:endParaRPr lang="en-US" sz="2200" dirty="0"/>
          </a:p>
        </p:txBody>
      </p:sp>
      <p:sp>
        <p:nvSpPr>
          <p:cNvPr id="13" name="Title 3">
            <a:extLst>
              <a:ext uri="{FF2B5EF4-FFF2-40B4-BE49-F238E27FC236}">
                <a16:creationId xmlns:a16="http://schemas.microsoft.com/office/drawing/2014/main" id="{82FC724E-78D6-467E-B50E-BD9BB0EE3C57}"/>
              </a:ext>
            </a:extLst>
          </p:cNvPr>
          <p:cNvSpPr>
            <a:spLocks noGrp="1"/>
          </p:cNvSpPr>
          <p:nvPr>
            <p:ph type="title"/>
          </p:nvPr>
        </p:nvSpPr>
        <p:spPr>
          <a:xfrm>
            <a:off x="546652" y="0"/>
            <a:ext cx="4368602" cy="1956841"/>
          </a:xfrm>
        </p:spPr>
        <p:txBody>
          <a:bodyPr anchor="b">
            <a:normAutofit/>
          </a:bodyPr>
          <a:lstStyle/>
          <a:p>
            <a:r>
              <a:rPr lang="en-US" sz="4900" b="1" dirty="0">
                <a:solidFill>
                  <a:srgbClr val="002060"/>
                </a:solidFill>
              </a:rPr>
              <a:t>County Road and Bridges</a:t>
            </a:r>
          </a:p>
        </p:txBody>
      </p:sp>
      <p:sp>
        <p:nvSpPr>
          <p:cNvPr id="14" name="TextBox 13">
            <a:extLst>
              <a:ext uri="{FF2B5EF4-FFF2-40B4-BE49-F238E27FC236}">
                <a16:creationId xmlns:a16="http://schemas.microsoft.com/office/drawing/2014/main" id="{D565A637-6111-4475-A32F-41465BB34B7C}"/>
              </a:ext>
            </a:extLst>
          </p:cNvPr>
          <p:cNvSpPr txBox="1"/>
          <p:nvPr/>
        </p:nvSpPr>
        <p:spPr>
          <a:xfrm>
            <a:off x="10621751" y="3218567"/>
            <a:ext cx="1298713" cy="923330"/>
          </a:xfrm>
          <a:prstGeom prst="rect">
            <a:avLst/>
          </a:prstGeom>
          <a:noFill/>
        </p:spPr>
        <p:txBody>
          <a:bodyPr wrap="square" rtlCol="0">
            <a:spAutoFit/>
          </a:bodyPr>
          <a:lstStyle/>
          <a:p>
            <a:r>
              <a:rPr lang="en-US" b="1" dirty="0">
                <a:solidFill>
                  <a:srgbClr val="002060"/>
                </a:solidFill>
              </a:rPr>
              <a:t>County Highway Bridges</a:t>
            </a:r>
          </a:p>
        </p:txBody>
      </p:sp>
    </p:spTree>
    <p:extLst>
      <p:ext uri="{BB962C8B-B14F-4D97-AF65-F5344CB8AC3E}">
        <p14:creationId xmlns:p14="http://schemas.microsoft.com/office/powerpoint/2010/main" val="28315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C61D0-0138-49FD-B409-C7ECCD572D82}"/>
              </a:ext>
            </a:extLst>
          </p:cNvPr>
          <p:cNvSpPr>
            <a:spLocks noGrp="1"/>
          </p:cNvSpPr>
          <p:nvPr>
            <p:ph type="title"/>
          </p:nvPr>
        </p:nvSpPr>
        <p:spPr/>
        <p:txBody>
          <a:bodyPr>
            <a:normAutofit fontScale="90000"/>
          </a:bodyPr>
          <a:lstStyle/>
          <a:p>
            <a:r>
              <a:rPr lang="en-US" b="1" dirty="0"/>
              <a:t>Traditional County Funding Sources</a:t>
            </a:r>
          </a:p>
        </p:txBody>
      </p:sp>
      <p:sp>
        <p:nvSpPr>
          <p:cNvPr id="3" name="Content Placeholder 2">
            <a:extLst>
              <a:ext uri="{FF2B5EF4-FFF2-40B4-BE49-F238E27FC236}">
                <a16:creationId xmlns:a16="http://schemas.microsoft.com/office/drawing/2014/main" id="{E01B70AD-59D1-4778-B1D7-BB2B3EDFB2F4}"/>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HUTDF -&gt; 29% of 95%</a:t>
            </a:r>
          </a:p>
          <a:p>
            <a:pPr lvl="1"/>
            <a:r>
              <a:rPr lang="en-US" dirty="0"/>
              <a:t>Fuel Tax, License Tab Fees, MVST, Sales Tax Auto Parts and Rentals, Misc.</a:t>
            </a:r>
          </a:p>
          <a:p>
            <a:pPr marL="457200" indent="-457200">
              <a:buFont typeface="Arial" panose="020B0604020202020204" pitchFamily="34" charset="0"/>
              <a:buChar char="•"/>
            </a:pPr>
            <a:r>
              <a:rPr lang="en-US" dirty="0"/>
              <a:t>Wheelage Tax -&gt; Up to $20/vehicle</a:t>
            </a:r>
          </a:p>
          <a:p>
            <a:pPr marL="457200" indent="-457200">
              <a:buFont typeface="Arial" panose="020B0604020202020204" pitchFamily="34" charset="0"/>
              <a:buChar char="•"/>
            </a:pPr>
            <a:r>
              <a:rPr lang="en-US" dirty="0"/>
              <a:t>Local Option Sales Tax –&gt; Up to ½ %</a:t>
            </a:r>
          </a:p>
          <a:p>
            <a:pPr marL="457200" indent="-457200">
              <a:buFont typeface="Arial" panose="020B0604020202020204" pitchFamily="34" charset="0"/>
              <a:buChar char="•"/>
            </a:pPr>
            <a:r>
              <a:rPr lang="en-US" dirty="0"/>
              <a:t>Federal Funds -&gt; Competitive through MPOs/ATPs  -&gt; IIJA</a:t>
            </a:r>
          </a:p>
          <a:p>
            <a:pPr marL="457200" indent="-457200">
              <a:buFont typeface="Arial" panose="020B0604020202020204" pitchFamily="34" charset="0"/>
              <a:buChar char="•"/>
            </a:pPr>
            <a:r>
              <a:rPr lang="en-US" dirty="0"/>
              <a:t>State Bonding for Local Bridges (LBRP)</a:t>
            </a:r>
          </a:p>
          <a:p>
            <a:pPr marL="457200" indent="-457200">
              <a:buFont typeface="Arial" panose="020B0604020202020204" pitchFamily="34" charset="0"/>
              <a:buChar char="•"/>
            </a:pPr>
            <a:r>
              <a:rPr lang="en-US" dirty="0"/>
              <a:t>State Bonding for Local Roads (LRIP)</a:t>
            </a:r>
          </a:p>
          <a:p>
            <a:pPr marL="457200" indent="-457200">
              <a:buFont typeface="Arial" panose="020B0604020202020204" pitchFamily="34" charset="0"/>
              <a:buChar char="•"/>
            </a:pPr>
            <a:r>
              <a:rPr lang="en-US" dirty="0"/>
              <a:t>State Bonding for Local Road Wetland Replacement (LRWRP)</a:t>
            </a:r>
          </a:p>
          <a:p>
            <a:pPr marL="457200" indent="-457200">
              <a:buFont typeface="Arial" panose="020B0604020202020204" pitchFamily="34" charset="0"/>
              <a:buChar char="•"/>
            </a:pPr>
            <a:r>
              <a:rPr lang="en-US" dirty="0"/>
              <a:t>County Levy</a:t>
            </a:r>
          </a:p>
          <a:p>
            <a:pPr marL="457200" indent="-457200">
              <a:buFont typeface="Arial" panose="020B0604020202020204" pitchFamily="34" charset="0"/>
              <a:buChar char="•"/>
            </a:pPr>
            <a:r>
              <a:rPr lang="en-US" dirty="0"/>
              <a:t>County GO Bonds</a:t>
            </a:r>
          </a:p>
          <a:p>
            <a:endParaRPr lang="en-US" dirty="0"/>
          </a:p>
        </p:txBody>
      </p:sp>
      <p:sp>
        <p:nvSpPr>
          <p:cNvPr id="4" name="Slide Number Placeholder 3">
            <a:extLst>
              <a:ext uri="{FF2B5EF4-FFF2-40B4-BE49-F238E27FC236}">
                <a16:creationId xmlns:a16="http://schemas.microsoft.com/office/drawing/2014/main" id="{795B9D03-19D7-449D-88CE-9AE9E06C3313}"/>
              </a:ext>
            </a:extLst>
          </p:cNvPr>
          <p:cNvSpPr>
            <a:spLocks noGrp="1"/>
          </p:cNvSpPr>
          <p:nvPr>
            <p:ph type="sldNum" sz="quarter" idx="12"/>
          </p:nvPr>
        </p:nvSpPr>
        <p:spPr/>
        <p:txBody>
          <a:bodyPr/>
          <a:lstStyle/>
          <a:p>
            <a:fld id="{B78BEAEC-8036-46D5-8B69-932BAC93AE5A}" type="slidenum">
              <a:rPr lang="en-US" smtClean="0"/>
              <a:pPr/>
              <a:t>4</a:t>
            </a:fld>
            <a:endParaRPr lang="en-US" dirty="0"/>
          </a:p>
        </p:txBody>
      </p:sp>
    </p:spTree>
    <p:extLst>
      <p:ext uri="{BB962C8B-B14F-4D97-AF65-F5344CB8AC3E}">
        <p14:creationId xmlns:p14="http://schemas.microsoft.com/office/powerpoint/2010/main" val="253862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79">
            <a:extLst>
              <a:ext uri="{FF2B5EF4-FFF2-40B4-BE49-F238E27FC236}">
                <a16:creationId xmlns:a16="http://schemas.microsoft.com/office/drawing/2014/main" id="{183013B7-FAEB-4746-8447-C9AEFD0A4DA9}"/>
              </a:ext>
            </a:extLst>
          </p:cNvPr>
          <p:cNvSpPr txBox="1"/>
          <p:nvPr/>
        </p:nvSpPr>
        <p:spPr>
          <a:xfrm>
            <a:off x="452779" y="6022434"/>
            <a:ext cx="2071833" cy="830997"/>
          </a:xfrm>
          <a:prstGeom prst="rect">
            <a:avLst/>
          </a:prstGeom>
          <a:solidFill>
            <a:schemeClr val="bg1"/>
          </a:solidFill>
        </p:spPr>
        <p:txBody>
          <a:bodyPr wrap="square" rtlCol="0">
            <a:spAutoFit/>
          </a:bodyPr>
          <a:lstStyle/>
          <a:p>
            <a:pPr algn="ctr"/>
            <a:r>
              <a:rPr lang="en-US" sz="1200" dirty="0"/>
              <a:t>*Transfer From GF</a:t>
            </a:r>
          </a:p>
          <a:p>
            <a:pPr algn="ctr"/>
            <a:r>
              <a:rPr lang="en-US" sz="1200" b="1" dirty="0"/>
              <a:t>$145.64 M (fixed) Sales Tax on Auto Repair Parts, Tires, Accessories</a:t>
            </a:r>
            <a:endParaRPr lang="en-US" sz="533" b="1" dirty="0"/>
          </a:p>
        </p:txBody>
      </p:sp>
      <p:sp>
        <p:nvSpPr>
          <p:cNvPr id="72" name="TextBox 71">
            <a:extLst>
              <a:ext uri="{FF2B5EF4-FFF2-40B4-BE49-F238E27FC236}">
                <a16:creationId xmlns:a16="http://schemas.microsoft.com/office/drawing/2014/main" id="{1D410FDF-1028-4541-ACB1-753C4A0429BB}"/>
              </a:ext>
            </a:extLst>
          </p:cNvPr>
          <p:cNvSpPr txBox="1"/>
          <p:nvPr/>
        </p:nvSpPr>
        <p:spPr>
          <a:xfrm>
            <a:off x="7791514" y="5039579"/>
            <a:ext cx="1063717" cy="461665"/>
          </a:xfrm>
          <a:prstGeom prst="rect">
            <a:avLst/>
          </a:prstGeom>
          <a:solidFill>
            <a:schemeClr val="bg1"/>
          </a:solidFill>
        </p:spPr>
        <p:txBody>
          <a:bodyPr wrap="square" rtlCol="0">
            <a:spAutoFit/>
          </a:bodyPr>
          <a:lstStyle/>
          <a:p>
            <a:pPr algn="ctr"/>
            <a:r>
              <a:rPr lang="en-US" sz="1200" dirty="0"/>
              <a:t>After adjustments</a:t>
            </a:r>
            <a:endParaRPr lang="en-US" sz="533" dirty="0"/>
          </a:p>
        </p:txBody>
      </p:sp>
      <p:sp>
        <p:nvSpPr>
          <p:cNvPr id="15" name="Freeform: Shape 14">
            <a:extLst>
              <a:ext uri="{FF2B5EF4-FFF2-40B4-BE49-F238E27FC236}">
                <a16:creationId xmlns:a16="http://schemas.microsoft.com/office/drawing/2014/main" id="{6536945D-4261-4FE0-983B-33B220B74A46}"/>
              </a:ext>
            </a:extLst>
          </p:cNvPr>
          <p:cNvSpPr/>
          <p:nvPr/>
        </p:nvSpPr>
        <p:spPr>
          <a:xfrm>
            <a:off x="429938" y="397991"/>
            <a:ext cx="1883340" cy="1016027"/>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Fuel Tax</a:t>
            </a:r>
          </a:p>
          <a:p>
            <a:pPr algn="ctr" defTabSz="711182">
              <a:lnSpc>
                <a:spcPct val="90000"/>
              </a:lnSpc>
              <a:spcBef>
                <a:spcPct val="0"/>
              </a:spcBef>
              <a:spcAft>
                <a:spcPct val="35000"/>
              </a:spcAft>
            </a:pPr>
            <a:endParaRPr lang="en-US" sz="1600" b="1" dirty="0"/>
          </a:p>
          <a:p>
            <a:pPr algn="ctr" defTabSz="711182">
              <a:lnSpc>
                <a:spcPct val="90000"/>
              </a:lnSpc>
              <a:spcBef>
                <a:spcPct val="0"/>
              </a:spcBef>
              <a:spcAft>
                <a:spcPct val="35000"/>
              </a:spcAft>
            </a:pPr>
            <a:r>
              <a:rPr lang="en-US" sz="1600" b="1" dirty="0"/>
              <a:t>$909 Million</a:t>
            </a:r>
          </a:p>
        </p:txBody>
      </p:sp>
      <p:pic>
        <p:nvPicPr>
          <p:cNvPr id="6" name="Picture 5">
            <a:extLst>
              <a:ext uri="{FF2B5EF4-FFF2-40B4-BE49-F238E27FC236}">
                <a16:creationId xmlns:a16="http://schemas.microsoft.com/office/drawing/2014/main" id="{CE6E1126-4849-4685-93C8-1F72A474D33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flipH="1">
            <a:off x="1185333" y="651933"/>
            <a:ext cx="440267" cy="440267"/>
          </a:xfrm>
          <a:prstGeom prst="rect">
            <a:avLst/>
          </a:prstGeom>
        </p:spPr>
      </p:pic>
      <p:sp>
        <p:nvSpPr>
          <p:cNvPr id="22" name="Freeform: Shape 21">
            <a:extLst>
              <a:ext uri="{FF2B5EF4-FFF2-40B4-BE49-F238E27FC236}">
                <a16:creationId xmlns:a16="http://schemas.microsoft.com/office/drawing/2014/main" id="{DF734989-7A64-4079-91AD-00EBCAD941E0}"/>
              </a:ext>
            </a:extLst>
          </p:cNvPr>
          <p:cNvSpPr/>
          <p:nvPr/>
        </p:nvSpPr>
        <p:spPr>
          <a:xfrm>
            <a:off x="402275" y="1501736"/>
            <a:ext cx="1883340" cy="1016027"/>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License Fees</a:t>
            </a:r>
          </a:p>
          <a:p>
            <a:pPr algn="ctr" defTabSz="711182">
              <a:lnSpc>
                <a:spcPct val="90000"/>
              </a:lnSpc>
              <a:spcBef>
                <a:spcPct val="0"/>
              </a:spcBef>
              <a:spcAft>
                <a:spcPct val="35000"/>
              </a:spcAft>
            </a:pPr>
            <a:endParaRPr lang="en-US" sz="1600" b="1" dirty="0"/>
          </a:p>
          <a:p>
            <a:pPr algn="ctr" defTabSz="711182">
              <a:lnSpc>
                <a:spcPct val="90000"/>
              </a:lnSpc>
              <a:spcBef>
                <a:spcPct val="0"/>
              </a:spcBef>
              <a:spcAft>
                <a:spcPct val="35000"/>
              </a:spcAft>
            </a:pPr>
            <a:r>
              <a:rPr lang="en-US" sz="1600" b="1" dirty="0"/>
              <a:t>$840 Million</a:t>
            </a:r>
          </a:p>
        </p:txBody>
      </p:sp>
      <p:sp>
        <p:nvSpPr>
          <p:cNvPr id="23" name="Freeform: Shape 22">
            <a:extLst>
              <a:ext uri="{FF2B5EF4-FFF2-40B4-BE49-F238E27FC236}">
                <a16:creationId xmlns:a16="http://schemas.microsoft.com/office/drawing/2014/main" id="{2BCEA615-86B4-40AB-9CFD-EBB5BB715F3E}"/>
              </a:ext>
            </a:extLst>
          </p:cNvPr>
          <p:cNvSpPr/>
          <p:nvPr/>
        </p:nvSpPr>
        <p:spPr>
          <a:xfrm>
            <a:off x="429930" y="2616200"/>
            <a:ext cx="1883340" cy="1016027"/>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Motor Vehicle Sales Tax</a:t>
            </a:r>
          </a:p>
          <a:p>
            <a:pPr algn="ctr" defTabSz="711182">
              <a:lnSpc>
                <a:spcPct val="90000"/>
              </a:lnSpc>
              <a:spcBef>
                <a:spcPct val="0"/>
              </a:spcBef>
              <a:spcAft>
                <a:spcPct val="35000"/>
              </a:spcAft>
            </a:pPr>
            <a:endParaRPr lang="en-US" sz="1600" b="1" dirty="0"/>
          </a:p>
          <a:p>
            <a:pPr algn="ctr" defTabSz="711182">
              <a:lnSpc>
                <a:spcPct val="90000"/>
              </a:lnSpc>
              <a:spcBef>
                <a:spcPct val="0"/>
              </a:spcBef>
              <a:spcAft>
                <a:spcPct val="35000"/>
              </a:spcAft>
            </a:pPr>
            <a:r>
              <a:rPr lang="en-US" sz="1600" b="1" dirty="0"/>
              <a:t>$616 Million</a:t>
            </a:r>
          </a:p>
        </p:txBody>
      </p:sp>
      <p:sp>
        <p:nvSpPr>
          <p:cNvPr id="24" name="Freeform: Shape 23">
            <a:extLst>
              <a:ext uri="{FF2B5EF4-FFF2-40B4-BE49-F238E27FC236}">
                <a16:creationId xmlns:a16="http://schemas.microsoft.com/office/drawing/2014/main" id="{4D63519A-677A-45E6-82BB-37A8F740E69D}"/>
              </a:ext>
            </a:extLst>
          </p:cNvPr>
          <p:cNvSpPr/>
          <p:nvPr/>
        </p:nvSpPr>
        <p:spPr>
          <a:xfrm>
            <a:off x="421170" y="3716809"/>
            <a:ext cx="1883340" cy="1016027"/>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Interest/Other</a:t>
            </a:r>
          </a:p>
          <a:p>
            <a:pPr algn="ctr" defTabSz="711182">
              <a:lnSpc>
                <a:spcPct val="90000"/>
              </a:lnSpc>
              <a:spcBef>
                <a:spcPct val="0"/>
              </a:spcBef>
              <a:spcAft>
                <a:spcPct val="35000"/>
              </a:spcAft>
            </a:pPr>
            <a:r>
              <a:rPr lang="en-US" sz="1600" b="1" dirty="0"/>
              <a:t>$14 Million</a:t>
            </a:r>
          </a:p>
        </p:txBody>
      </p:sp>
      <p:sp>
        <p:nvSpPr>
          <p:cNvPr id="25" name="Freeform: Shape 24">
            <a:extLst>
              <a:ext uri="{FF2B5EF4-FFF2-40B4-BE49-F238E27FC236}">
                <a16:creationId xmlns:a16="http://schemas.microsoft.com/office/drawing/2014/main" id="{6440FA72-B0CD-4FE8-A90A-E96A6D6E648C}"/>
              </a:ext>
            </a:extLst>
          </p:cNvPr>
          <p:cNvSpPr/>
          <p:nvPr/>
        </p:nvSpPr>
        <p:spPr>
          <a:xfrm>
            <a:off x="429929" y="4851399"/>
            <a:ext cx="1883340" cy="1110983"/>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rgbClr val="CC99FF"/>
              </a:gs>
              <a:gs pos="100000">
                <a:schemeClr val="accent6">
                  <a:lumMod val="45000"/>
                  <a:lumOff val="55000"/>
                </a:schemeClr>
              </a:gs>
              <a:gs pos="100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Sales Tax Auto Parts</a:t>
            </a:r>
          </a:p>
          <a:p>
            <a:pPr algn="ctr" defTabSz="711182">
              <a:lnSpc>
                <a:spcPct val="90000"/>
              </a:lnSpc>
              <a:spcBef>
                <a:spcPct val="0"/>
              </a:spcBef>
              <a:spcAft>
                <a:spcPct val="35000"/>
              </a:spcAft>
            </a:pPr>
            <a:r>
              <a:rPr lang="en-US" sz="1600" b="1" dirty="0"/>
              <a:t>&amp; Rental Sales Tax</a:t>
            </a:r>
          </a:p>
          <a:p>
            <a:pPr algn="ctr" defTabSz="711182">
              <a:lnSpc>
                <a:spcPct val="90000"/>
              </a:lnSpc>
              <a:spcBef>
                <a:spcPct val="0"/>
              </a:spcBef>
              <a:spcAft>
                <a:spcPct val="35000"/>
              </a:spcAft>
            </a:pPr>
            <a:endParaRPr lang="en-US" sz="1600" b="1" dirty="0"/>
          </a:p>
          <a:p>
            <a:pPr algn="ctr" defTabSz="711182">
              <a:lnSpc>
                <a:spcPct val="90000"/>
              </a:lnSpc>
              <a:spcBef>
                <a:spcPct val="0"/>
              </a:spcBef>
              <a:spcAft>
                <a:spcPct val="35000"/>
              </a:spcAft>
            </a:pPr>
            <a:r>
              <a:rPr lang="en-US" sz="1600" b="1" dirty="0"/>
              <a:t>$194 Million*</a:t>
            </a:r>
          </a:p>
        </p:txBody>
      </p:sp>
      <p:sp>
        <p:nvSpPr>
          <p:cNvPr id="26" name="Freeform: Shape 25">
            <a:extLst>
              <a:ext uri="{FF2B5EF4-FFF2-40B4-BE49-F238E27FC236}">
                <a16:creationId xmlns:a16="http://schemas.microsoft.com/office/drawing/2014/main" id="{D772EB87-C4E6-4B95-9990-A108AC7ED6A6}"/>
              </a:ext>
            </a:extLst>
          </p:cNvPr>
          <p:cNvSpPr/>
          <p:nvPr/>
        </p:nvSpPr>
        <p:spPr>
          <a:xfrm>
            <a:off x="3111670" y="2514627"/>
            <a:ext cx="1921271" cy="1219173"/>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rgbClr val="00B050"/>
              </a:gs>
              <a:gs pos="74000">
                <a:schemeClr val="accent5">
                  <a:lumMod val="45000"/>
                  <a:lumOff val="55000"/>
                </a:schemeClr>
              </a:gs>
              <a:gs pos="83000">
                <a:schemeClr val="accent5">
                  <a:lumMod val="45000"/>
                  <a:lumOff val="55000"/>
                </a:schemeClr>
              </a:gs>
              <a:gs pos="100000">
                <a:schemeClr val="accent5">
                  <a:lumMod val="30000"/>
                  <a:lumOff val="70000"/>
                </a:schemeClr>
              </a:gs>
            </a:gsLst>
            <a:lin ang="27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TOTAL HIGHWAY USERS FUND</a:t>
            </a:r>
          </a:p>
          <a:p>
            <a:pPr algn="ctr" defTabSz="711182">
              <a:lnSpc>
                <a:spcPct val="90000"/>
              </a:lnSpc>
              <a:spcBef>
                <a:spcPct val="0"/>
              </a:spcBef>
              <a:spcAft>
                <a:spcPct val="35000"/>
              </a:spcAft>
            </a:pPr>
            <a:r>
              <a:rPr lang="en-US" sz="1600" b="1" dirty="0"/>
              <a:t>$2.57 Billion</a:t>
            </a:r>
          </a:p>
        </p:txBody>
      </p:sp>
      <p:sp>
        <p:nvSpPr>
          <p:cNvPr id="27" name="Freeform: Shape 26">
            <a:extLst>
              <a:ext uri="{FF2B5EF4-FFF2-40B4-BE49-F238E27FC236}">
                <a16:creationId xmlns:a16="http://schemas.microsoft.com/office/drawing/2014/main" id="{9FD0EFE1-89C7-4C0B-888C-6E6E50DEBD92}"/>
              </a:ext>
            </a:extLst>
          </p:cNvPr>
          <p:cNvSpPr>
            <a:spLocks/>
          </p:cNvSpPr>
          <p:nvPr/>
        </p:nvSpPr>
        <p:spPr>
          <a:xfrm>
            <a:off x="5784191" y="394792"/>
            <a:ext cx="1921271" cy="81800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Townships</a:t>
            </a:r>
          </a:p>
          <a:p>
            <a:pPr algn="ctr" defTabSz="711182">
              <a:lnSpc>
                <a:spcPct val="90000"/>
              </a:lnSpc>
              <a:spcBef>
                <a:spcPct val="0"/>
              </a:spcBef>
              <a:spcAft>
                <a:spcPct val="35000"/>
              </a:spcAft>
            </a:pPr>
            <a:r>
              <a:rPr lang="en-US" sz="1600" dirty="0"/>
              <a:t>Town Bridge Account</a:t>
            </a:r>
          </a:p>
          <a:p>
            <a:pPr algn="ctr" defTabSz="711182">
              <a:lnSpc>
                <a:spcPct val="90000"/>
              </a:lnSpc>
              <a:spcBef>
                <a:spcPct val="0"/>
              </a:spcBef>
              <a:spcAft>
                <a:spcPct val="35000"/>
              </a:spcAft>
            </a:pPr>
            <a:r>
              <a:rPr lang="en-US" sz="1600" dirty="0"/>
              <a:t>$20.3 Million</a:t>
            </a:r>
          </a:p>
        </p:txBody>
      </p:sp>
      <p:sp>
        <p:nvSpPr>
          <p:cNvPr id="28" name="Freeform: Shape 27">
            <a:extLst>
              <a:ext uri="{FF2B5EF4-FFF2-40B4-BE49-F238E27FC236}">
                <a16:creationId xmlns:a16="http://schemas.microsoft.com/office/drawing/2014/main" id="{986CA269-86EB-4A4C-AA96-3C965987EA5C}"/>
              </a:ext>
            </a:extLst>
          </p:cNvPr>
          <p:cNvSpPr>
            <a:spLocks/>
          </p:cNvSpPr>
          <p:nvPr/>
        </p:nvSpPr>
        <p:spPr>
          <a:xfrm>
            <a:off x="5791199" y="1414018"/>
            <a:ext cx="1921271" cy="81800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Townships</a:t>
            </a:r>
          </a:p>
          <a:p>
            <a:pPr algn="ctr" defTabSz="711182">
              <a:lnSpc>
                <a:spcPct val="90000"/>
              </a:lnSpc>
              <a:spcBef>
                <a:spcPct val="0"/>
              </a:spcBef>
              <a:spcAft>
                <a:spcPct val="35000"/>
              </a:spcAft>
            </a:pPr>
            <a:r>
              <a:rPr lang="en-US" sz="1600" dirty="0"/>
              <a:t>Town Road Account</a:t>
            </a:r>
          </a:p>
          <a:p>
            <a:pPr algn="ctr" defTabSz="711182">
              <a:lnSpc>
                <a:spcPct val="90000"/>
              </a:lnSpc>
              <a:spcBef>
                <a:spcPct val="0"/>
              </a:spcBef>
              <a:spcAft>
                <a:spcPct val="35000"/>
              </a:spcAft>
            </a:pPr>
            <a:r>
              <a:rPr lang="en-US" sz="1600" dirty="0"/>
              <a:t>$38.7 Million</a:t>
            </a:r>
          </a:p>
        </p:txBody>
      </p:sp>
      <p:sp>
        <p:nvSpPr>
          <p:cNvPr id="29" name="Freeform: Shape 28">
            <a:extLst>
              <a:ext uri="{FF2B5EF4-FFF2-40B4-BE49-F238E27FC236}">
                <a16:creationId xmlns:a16="http://schemas.microsoft.com/office/drawing/2014/main" id="{5AAA2B55-2CE1-44BA-A8FF-006BAD80E9B9}"/>
              </a:ext>
            </a:extLst>
          </p:cNvPr>
          <p:cNvSpPr>
            <a:spLocks/>
          </p:cNvSpPr>
          <p:nvPr/>
        </p:nvSpPr>
        <p:spPr>
          <a:xfrm>
            <a:off x="5791199" y="2430039"/>
            <a:ext cx="1921271" cy="81800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err="1"/>
              <a:t>Turnbacks</a:t>
            </a:r>
            <a:endParaRPr lang="en-US" sz="1600" b="1" dirty="0"/>
          </a:p>
          <a:p>
            <a:pPr algn="ctr" defTabSz="711182">
              <a:lnSpc>
                <a:spcPct val="90000"/>
              </a:lnSpc>
              <a:spcBef>
                <a:spcPct val="0"/>
              </a:spcBef>
              <a:spcAft>
                <a:spcPct val="35000"/>
              </a:spcAft>
            </a:pPr>
            <a:r>
              <a:rPr lang="en-US" sz="1600" dirty="0"/>
              <a:t>Flex Highway Account</a:t>
            </a:r>
          </a:p>
          <a:p>
            <a:pPr algn="ctr" defTabSz="711182">
              <a:lnSpc>
                <a:spcPct val="90000"/>
              </a:lnSpc>
              <a:spcBef>
                <a:spcPct val="0"/>
              </a:spcBef>
              <a:spcAft>
                <a:spcPct val="35000"/>
              </a:spcAft>
            </a:pPr>
            <a:r>
              <a:rPr lang="en-US" sz="1600" dirty="0"/>
              <a:t>$65.6 Million</a:t>
            </a:r>
          </a:p>
        </p:txBody>
      </p:sp>
      <p:sp>
        <p:nvSpPr>
          <p:cNvPr id="30" name="Freeform: Shape 29">
            <a:extLst>
              <a:ext uri="{FF2B5EF4-FFF2-40B4-BE49-F238E27FC236}">
                <a16:creationId xmlns:a16="http://schemas.microsoft.com/office/drawing/2014/main" id="{97DBD616-55D7-4751-929E-FCD3BF921053}"/>
              </a:ext>
            </a:extLst>
          </p:cNvPr>
          <p:cNvSpPr>
            <a:spLocks/>
          </p:cNvSpPr>
          <p:nvPr/>
        </p:nvSpPr>
        <p:spPr>
          <a:xfrm>
            <a:off x="5791198" y="3420660"/>
            <a:ext cx="1921271" cy="81800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MnDOT</a:t>
            </a:r>
          </a:p>
          <a:p>
            <a:pPr algn="ctr" defTabSz="711182">
              <a:lnSpc>
                <a:spcPct val="90000"/>
              </a:lnSpc>
              <a:spcBef>
                <a:spcPct val="0"/>
              </a:spcBef>
              <a:spcAft>
                <a:spcPct val="35000"/>
              </a:spcAft>
            </a:pPr>
            <a:r>
              <a:rPr lang="en-US" sz="1600" dirty="0"/>
              <a:t>Trunk Highway Fund</a:t>
            </a:r>
          </a:p>
          <a:p>
            <a:pPr algn="ctr" defTabSz="711182">
              <a:lnSpc>
                <a:spcPct val="90000"/>
              </a:lnSpc>
              <a:spcBef>
                <a:spcPct val="0"/>
              </a:spcBef>
              <a:spcAft>
                <a:spcPct val="35000"/>
              </a:spcAft>
            </a:pPr>
            <a:r>
              <a:rPr lang="en-US" sz="1600" dirty="0"/>
              <a:t>$1.493 Billion</a:t>
            </a:r>
          </a:p>
        </p:txBody>
      </p:sp>
      <p:sp>
        <p:nvSpPr>
          <p:cNvPr id="31" name="Freeform: Shape 30">
            <a:extLst>
              <a:ext uri="{FF2B5EF4-FFF2-40B4-BE49-F238E27FC236}">
                <a16:creationId xmlns:a16="http://schemas.microsoft.com/office/drawing/2014/main" id="{D8E2847B-868C-4BF9-B820-58BF6938193A}"/>
              </a:ext>
            </a:extLst>
          </p:cNvPr>
          <p:cNvSpPr>
            <a:spLocks/>
          </p:cNvSpPr>
          <p:nvPr/>
        </p:nvSpPr>
        <p:spPr>
          <a:xfrm>
            <a:off x="5791198" y="4414786"/>
            <a:ext cx="1921271" cy="81800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Counties</a:t>
            </a:r>
          </a:p>
          <a:p>
            <a:pPr algn="ctr" defTabSz="711182">
              <a:lnSpc>
                <a:spcPct val="90000"/>
              </a:lnSpc>
              <a:spcBef>
                <a:spcPct val="0"/>
              </a:spcBef>
              <a:spcAft>
                <a:spcPct val="35000"/>
              </a:spcAft>
            </a:pPr>
            <a:r>
              <a:rPr lang="en-US" sz="1600" dirty="0"/>
              <a:t>CSAH Fund</a:t>
            </a:r>
          </a:p>
          <a:p>
            <a:pPr algn="ctr" defTabSz="711182">
              <a:lnSpc>
                <a:spcPct val="90000"/>
              </a:lnSpc>
              <a:spcBef>
                <a:spcPct val="0"/>
              </a:spcBef>
              <a:spcAft>
                <a:spcPct val="35000"/>
              </a:spcAft>
            </a:pPr>
            <a:r>
              <a:rPr lang="en-US" sz="1600" dirty="0"/>
              <a:t>$698.3 Million</a:t>
            </a:r>
          </a:p>
        </p:txBody>
      </p:sp>
      <p:sp>
        <p:nvSpPr>
          <p:cNvPr id="33" name="Freeform: Shape 32">
            <a:extLst>
              <a:ext uri="{FF2B5EF4-FFF2-40B4-BE49-F238E27FC236}">
                <a16:creationId xmlns:a16="http://schemas.microsoft.com/office/drawing/2014/main" id="{91F9849E-1387-43D3-899B-7FBB928EB218}"/>
              </a:ext>
            </a:extLst>
          </p:cNvPr>
          <p:cNvSpPr>
            <a:spLocks/>
          </p:cNvSpPr>
          <p:nvPr/>
        </p:nvSpPr>
        <p:spPr>
          <a:xfrm>
            <a:off x="5773681" y="5408911"/>
            <a:ext cx="1921271" cy="81800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Cities</a:t>
            </a:r>
          </a:p>
          <a:p>
            <a:pPr algn="ctr" defTabSz="711182">
              <a:lnSpc>
                <a:spcPct val="90000"/>
              </a:lnSpc>
              <a:spcBef>
                <a:spcPct val="0"/>
              </a:spcBef>
              <a:spcAft>
                <a:spcPct val="35000"/>
              </a:spcAft>
            </a:pPr>
            <a:r>
              <a:rPr lang="en-US" sz="1600" dirty="0"/>
              <a:t>MSAS Fund</a:t>
            </a:r>
          </a:p>
          <a:p>
            <a:pPr algn="ctr" defTabSz="711182">
              <a:lnSpc>
                <a:spcPct val="90000"/>
              </a:lnSpc>
              <a:spcBef>
                <a:spcPct val="0"/>
              </a:spcBef>
              <a:spcAft>
                <a:spcPct val="35000"/>
              </a:spcAft>
            </a:pPr>
            <a:r>
              <a:rPr lang="en-US" sz="1600" dirty="0"/>
              <a:t>$217 Million</a:t>
            </a:r>
          </a:p>
        </p:txBody>
      </p:sp>
      <p:sp>
        <p:nvSpPr>
          <p:cNvPr id="34" name="Freeform: Shape 33">
            <a:extLst>
              <a:ext uri="{FF2B5EF4-FFF2-40B4-BE49-F238E27FC236}">
                <a16:creationId xmlns:a16="http://schemas.microsoft.com/office/drawing/2014/main" id="{60665FCB-4294-4356-ACEF-284E1B97C46E}"/>
              </a:ext>
            </a:extLst>
          </p:cNvPr>
          <p:cNvSpPr>
            <a:spLocks/>
          </p:cNvSpPr>
          <p:nvPr/>
        </p:nvSpPr>
        <p:spPr>
          <a:xfrm>
            <a:off x="9069153" y="3104621"/>
            <a:ext cx="1624567" cy="730793"/>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600" b="1" dirty="0"/>
              <a:t>Counties</a:t>
            </a:r>
          </a:p>
          <a:p>
            <a:pPr algn="ctr" defTabSz="711182">
              <a:lnSpc>
                <a:spcPct val="90000"/>
              </a:lnSpc>
              <a:spcBef>
                <a:spcPct val="0"/>
              </a:spcBef>
              <a:spcAft>
                <a:spcPct val="35000"/>
              </a:spcAft>
            </a:pPr>
            <a:r>
              <a:rPr lang="en-US" sz="1600" dirty="0"/>
              <a:t>$686.1 Million</a:t>
            </a:r>
          </a:p>
        </p:txBody>
      </p:sp>
      <p:pic>
        <p:nvPicPr>
          <p:cNvPr id="39" name="Picture 38">
            <a:extLst>
              <a:ext uri="{FF2B5EF4-FFF2-40B4-BE49-F238E27FC236}">
                <a16:creationId xmlns:a16="http://schemas.microsoft.com/office/drawing/2014/main" id="{EE3096A6-CADF-41C8-BEDE-6842E46BDE1E}"/>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126166" y="3044335"/>
            <a:ext cx="428845" cy="355943"/>
          </a:xfrm>
          <a:prstGeom prst="rect">
            <a:avLst/>
          </a:prstGeom>
        </p:spPr>
      </p:pic>
      <p:pic>
        <p:nvPicPr>
          <p:cNvPr id="40" name="Picture 109">
            <a:extLst>
              <a:ext uri="{FF2B5EF4-FFF2-40B4-BE49-F238E27FC236}">
                <a16:creationId xmlns:a16="http://schemas.microsoft.com/office/drawing/2014/main" id="{243E7967-6752-4E8C-B631-FE7C2535519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5996" y="1839505"/>
            <a:ext cx="711200" cy="35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50534BA9-0AA2-4D76-B986-E6A9F45D05C0}"/>
              </a:ext>
            </a:extLst>
          </p:cNvPr>
          <p:cNvPicPr>
            <a:picLocks noChangeAspect="1"/>
          </p:cNvPicPr>
          <p:nvPr/>
        </p:nvPicPr>
        <p:blipFill>
          <a:blip r:embed="rId8" cstate="screen">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1169388" y="5324767"/>
            <a:ext cx="441848" cy="441848"/>
          </a:xfrm>
          <a:prstGeom prst="rect">
            <a:avLst/>
          </a:prstGeom>
        </p:spPr>
      </p:pic>
      <p:sp>
        <p:nvSpPr>
          <p:cNvPr id="61" name="Rectangle 2">
            <a:extLst>
              <a:ext uri="{FF2B5EF4-FFF2-40B4-BE49-F238E27FC236}">
                <a16:creationId xmlns:a16="http://schemas.microsoft.com/office/drawing/2014/main" id="{7B87D5FA-B3D8-4876-87AC-C22645E3D033}"/>
              </a:ext>
            </a:extLst>
          </p:cNvPr>
          <p:cNvSpPr>
            <a:spLocks noChangeArrowheads="1"/>
          </p:cNvSpPr>
          <p:nvPr/>
        </p:nvSpPr>
        <p:spPr bwMode="auto">
          <a:xfrm>
            <a:off x="2924797" y="701020"/>
            <a:ext cx="965544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US" sz="2400"/>
          </a:p>
        </p:txBody>
      </p:sp>
      <p:sp>
        <p:nvSpPr>
          <p:cNvPr id="63" name="Freeform: Shape 62">
            <a:extLst>
              <a:ext uri="{FF2B5EF4-FFF2-40B4-BE49-F238E27FC236}">
                <a16:creationId xmlns:a16="http://schemas.microsoft.com/office/drawing/2014/main" id="{C10CF523-960D-47A8-91DC-DC7B17EE5D26}"/>
              </a:ext>
            </a:extLst>
          </p:cNvPr>
          <p:cNvSpPr>
            <a:spLocks/>
          </p:cNvSpPr>
          <p:nvPr/>
        </p:nvSpPr>
        <p:spPr>
          <a:xfrm>
            <a:off x="9069153" y="3938035"/>
            <a:ext cx="1624567" cy="60856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467" dirty="0"/>
              <a:t>DNR</a:t>
            </a:r>
          </a:p>
          <a:p>
            <a:pPr algn="ctr" defTabSz="711182">
              <a:lnSpc>
                <a:spcPct val="90000"/>
              </a:lnSpc>
              <a:spcBef>
                <a:spcPct val="0"/>
              </a:spcBef>
              <a:spcAft>
                <a:spcPct val="35000"/>
              </a:spcAft>
            </a:pPr>
            <a:r>
              <a:rPr lang="en-US" sz="1467" dirty="0"/>
              <a:t>$5.2 Million</a:t>
            </a:r>
          </a:p>
        </p:txBody>
      </p:sp>
      <p:cxnSp>
        <p:nvCxnSpPr>
          <p:cNvPr id="1050" name="Straight Connector 1049">
            <a:extLst>
              <a:ext uri="{FF2B5EF4-FFF2-40B4-BE49-F238E27FC236}">
                <a16:creationId xmlns:a16="http://schemas.microsoft.com/office/drawing/2014/main" id="{6B4CBFDD-53AF-404D-A1B1-7C844E376D88}"/>
              </a:ext>
            </a:extLst>
          </p:cNvPr>
          <p:cNvCxnSpPr/>
          <p:nvPr/>
        </p:nvCxnSpPr>
        <p:spPr>
          <a:xfrm>
            <a:off x="2313269" y="913943"/>
            <a:ext cx="531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5731F44D-97B6-4C35-B7EA-4A60EB7484DA}"/>
              </a:ext>
            </a:extLst>
          </p:cNvPr>
          <p:cNvCxnSpPr>
            <a:cxnSpLocks/>
          </p:cNvCxnSpPr>
          <p:nvPr/>
        </p:nvCxnSpPr>
        <p:spPr>
          <a:xfrm>
            <a:off x="2844800" y="913943"/>
            <a:ext cx="0" cy="44949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A1641F-5ECF-400B-85A4-A4F2009CAD1B}"/>
              </a:ext>
            </a:extLst>
          </p:cNvPr>
          <p:cNvCxnSpPr>
            <a:cxnSpLocks/>
          </p:cNvCxnSpPr>
          <p:nvPr/>
        </p:nvCxnSpPr>
        <p:spPr>
          <a:xfrm flipH="1">
            <a:off x="4064000" y="787400"/>
            <a:ext cx="12499" cy="1727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E50524A-DF7B-4AF8-BAF0-1D4857AA1C6E}"/>
              </a:ext>
            </a:extLst>
          </p:cNvPr>
          <p:cNvCxnSpPr/>
          <p:nvPr/>
        </p:nvCxnSpPr>
        <p:spPr>
          <a:xfrm>
            <a:off x="2313269" y="2006600"/>
            <a:ext cx="531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6DA644F-0381-4E9D-A947-6420848A8FD7}"/>
              </a:ext>
            </a:extLst>
          </p:cNvPr>
          <p:cNvCxnSpPr/>
          <p:nvPr/>
        </p:nvCxnSpPr>
        <p:spPr>
          <a:xfrm>
            <a:off x="2313269" y="3124200"/>
            <a:ext cx="531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6AFE6D1-17AE-4E91-BE2E-6AF6A53ACBA3}"/>
              </a:ext>
            </a:extLst>
          </p:cNvPr>
          <p:cNvCxnSpPr/>
          <p:nvPr/>
        </p:nvCxnSpPr>
        <p:spPr>
          <a:xfrm>
            <a:off x="2313269" y="4238665"/>
            <a:ext cx="531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19577D4-03C7-4959-997D-ABC12313C683}"/>
              </a:ext>
            </a:extLst>
          </p:cNvPr>
          <p:cNvCxnSpPr/>
          <p:nvPr/>
        </p:nvCxnSpPr>
        <p:spPr>
          <a:xfrm>
            <a:off x="2313269" y="5408911"/>
            <a:ext cx="531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1DF4ED1-B845-41E9-A5C0-5E42F2B9AC1E}"/>
              </a:ext>
            </a:extLst>
          </p:cNvPr>
          <p:cNvCxnSpPr/>
          <p:nvPr/>
        </p:nvCxnSpPr>
        <p:spPr>
          <a:xfrm>
            <a:off x="2603473" y="3124200"/>
            <a:ext cx="531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E7C472B-7D41-46CE-8167-D269D8A912CE}"/>
              </a:ext>
            </a:extLst>
          </p:cNvPr>
          <p:cNvCxnSpPr>
            <a:cxnSpLocks/>
          </p:cNvCxnSpPr>
          <p:nvPr/>
        </p:nvCxnSpPr>
        <p:spPr>
          <a:xfrm>
            <a:off x="4064001" y="787400"/>
            <a:ext cx="17201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DA6C354-C825-4E9E-910E-6B57BA00DFC8}"/>
              </a:ext>
            </a:extLst>
          </p:cNvPr>
          <p:cNvCxnSpPr>
            <a:cxnSpLocks/>
          </p:cNvCxnSpPr>
          <p:nvPr/>
        </p:nvCxnSpPr>
        <p:spPr>
          <a:xfrm flipV="1">
            <a:off x="4037224" y="4752455"/>
            <a:ext cx="1736456" cy="148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CD7E08E-26F3-42A1-816B-CDBF443A6BF2}"/>
              </a:ext>
            </a:extLst>
          </p:cNvPr>
          <p:cNvCxnSpPr>
            <a:cxnSpLocks/>
          </p:cNvCxnSpPr>
          <p:nvPr/>
        </p:nvCxnSpPr>
        <p:spPr>
          <a:xfrm>
            <a:off x="4076499" y="1803400"/>
            <a:ext cx="17201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D1EF749-A21A-4AF2-8B98-03A58687037B}"/>
              </a:ext>
            </a:extLst>
          </p:cNvPr>
          <p:cNvCxnSpPr>
            <a:cxnSpLocks/>
          </p:cNvCxnSpPr>
          <p:nvPr/>
        </p:nvCxnSpPr>
        <p:spPr>
          <a:xfrm flipH="1">
            <a:off x="4027831" y="3732346"/>
            <a:ext cx="21892" cy="2069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DB5CC87-E3C8-432B-8133-B39F40A794C7}"/>
              </a:ext>
            </a:extLst>
          </p:cNvPr>
          <p:cNvCxnSpPr>
            <a:cxnSpLocks/>
          </p:cNvCxnSpPr>
          <p:nvPr/>
        </p:nvCxnSpPr>
        <p:spPr>
          <a:xfrm>
            <a:off x="4037225" y="5802175"/>
            <a:ext cx="1736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F4D045D-8C93-4C15-A562-84645AD9AFED}"/>
              </a:ext>
            </a:extLst>
          </p:cNvPr>
          <p:cNvSpPr txBox="1"/>
          <p:nvPr/>
        </p:nvSpPr>
        <p:spPr>
          <a:xfrm>
            <a:off x="3447590" y="3810018"/>
            <a:ext cx="1309653" cy="584775"/>
          </a:xfrm>
          <a:prstGeom prst="rect">
            <a:avLst/>
          </a:prstGeom>
          <a:solidFill>
            <a:schemeClr val="bg1"/>
          </a:solidFill>
        </p:spPr>
        <p:txBody>
          <a:bodyPr wrap="square" rtlCol="0">
            <a:spAutoFit/>
          </a:bodyPr>
          <a:lstStyle/>
          <a:p>
            <a:pPr algn="ctr"/>
            <a:r>
              <a:rPr lang="en-US" sz="1600" b="1" dirty="0"/>
              <a:t>95%</a:t>
            </a:r>
          </a:p>
          <a:p>
            <a:pPr algn="ctr"/>
            <a:r>
              <a:rPr lang="en-US" sz="800" dirty="0"/>
              <a:t>Less Collection Fees, Transfers, etc.</a:t>
            </a:r>
          </a:p>
        </p:txBody>
      </p:sp>
      <p:cxnSp>
        <p:nvCxnSpPr>
          <p:cNvPr id="3" name="Connector: Elbow 2">
            <a:extLst>
              <a:ext uri="{FF2B5EF4-FFF2-40B4-BE49-F238E27FC236}">
                <a16:creationId xmlns:a16="http://schemas.microsoft.com/office/drawing/2014/main" id="{9CCE9C83-30BF-4552-B908-FCBA0038599A}"/>
              </a:ext>
            </a:extLst>
          </p:cNvPr>
          <p:cNvCxnSpPr>
            <a:cxnSpLocks/>
          </p:cNvCxnSpPr>
          <p:nvPr/>
        </p:nvCxnSpPr>
        <p:spPr>
          <a:xfrm flipV="1">
            <a:off x="4716352" y="3810018"/>
            <a:ext cx="1074846" cy="261443"/>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469A81A-3F9B-4FA1-8DA3-20CF53B5139F}"/>
              </a:ext>
            </a:extLst>
          </p:cNvPr>
          <p:cNvSpPr txBox="1"/>
          <p:nvPr/>
        </p:nvSpPr>
        <p:spPr>
          <a:xfrm>
            <a:off x="3659763" y="5408912"/>
            <a:ext cx="736135" cy="307777"/>
          </a:xfrm>
          <a:prstGeom prst="rect">
            <a:avLst/>
          </a:prstGeom>
          <a:solidFill>
            <a:schemeClr val="bg1"/>
          </a:solidFill>
        </p:spPr>
        <p:txBody>
          <a:bodyPr wrap="square" rtlCol="0">
            <a:spAutoFit/>
          </a:bodyPr>
          <a:lstStyle/>
          <a:p>
            <a:pPr algn="ctr"/>
            <a:r>
              <a:rPr lang="en-US" sz="1400" b="1" dirty="0"/>
              <a:t>9%</a:t>
            </a:r>
          </a:p>
        </p:txBody>
      </p:sp>
      <p:sp>
        <p:nvSpPr>
          <p:cNvPr id="46" name="TextBox 45">
            <a:extLst>
              <a:ext uri="{FF2B5EF4-FFF2-40B4-BE49-F238E27FC236}">
                <a16:creationId xmlns:a16="http://schemas.microsoft.com/office/drawing/2014/main" id="{8F01D6D0-7BE6-4714-94DE-711EB20C863D}"/>
              </a:ext>
            </a:extLst>
          </p:cNvPr>
          <p:cNvSpPr txBox="1"/>
          <p:nvPr/>
        </p:nvSpPr>
        <p:spPr>
          <a:xfrm>
            <a:off x="4484777" y="4606810"/>
            <a:ext cx="736135" cy="307777"/>
          </a:xfrm>
          <a:prstGeom prst="rect">
            <a:avLst/>
          </a:prstGeom>
          <a:solidFill>
            <a:schemeClr val="bg1"/>
          </a:solidFill>
        </p:spPr>
        <p:txBody>
          <a:bodyPr wrap="square" rtlCol="0">
            <a:spAutoFit/>
          </a:bodyPr>
          <a:lstStyle/>
          <a:p>
            <a:pPr algn="ctr"/>
            <a:r>
              <a:rPr lang="en-US" sz="1400" b="1" dirty="0"/>
              <a:t>29%</a:t>
            </a:r>
          </a:p>
        </p:txBody>
      </p:sp>
      <p:sp>
        <p:nvSpPr>
          <p:cNvPr id="47" name="TextBox 46">
            <a:extLst>
              <a:ext uri="{FF2B5EF4-FFF2-40B4-BE49-F238E27FC236}">
                <a16:creationId xmlns:a16="http://schemas.microsoft.com/office/drawing/2014/main" id="{CF569136-C633-47D4-BDDB-3CFE738FDDE7}"/>
              </a:ext>
            </a:extLst>
          </p:cNvPr>
          <p:cNvSpPr txBox="1"/>
          <p:nvPr/>
        </p:nvSpPr>
        <p:spPr>
          <a:xfrm>
            <a:off x="4842894" y="3914988"/>
            <a:ext cx="736135" cy="307777"/>
          </a:xfrm>
          <a:prstGeom prst="rect">
            <a:avLst/>
          </a:prstGeom>
          <a:solidFill>
            <a:schemeClr val="bg1"/>
          </a:solidFill>
        </p:spPr>
        <p:txBody>
          <a:bodyPr wrap="square" rtlCol="0">
            <a:spAutoFit/>
          </a:bodyPr>
          <a:lstStyle/>
          <a:p>
            <a:pPr algn="ctr"/>
            <a:r>
              <a:rPr lang="en-US" sz="1400" b="1" dirty="0"/>
              <a:t>62%</a:t>
            </a:r>
          </a:p>
        </p:txBody>
      </p:sp>
      <p:sp>
        <p:nvSpPr>
          <p:cNvPr id="49" name="TextBox 48">
            <a:extLst>
              <a:ext uri="{FF2B5EF4-FFF2-40B4-BE49-F238E27FC236}">
                <a16:creationId xmlns:a16="http://schemas.microsoft.com/office/drawing/2014/main" id="{DD86D62A-4D22-4E8E-BD7D-9511137F187F}"/>
              </a:ext>
            </a:extLst>
          </p:cNvPr>
          <p:cNvSpPr txBox="1"/>
          <p:nvPr/>
        </p:nvSpPr>
        <p:spPr>
          <a:xfrm>
            <a:off x="3305781" y="1875675"/>
            <a:ext cx="1593271" cy="584775"/>
          </a:xfrm>
          <a:prstGeom prst="rect">
            <a:avLst/>
          </a:prstGeom>
          <a:solidFill>
            <a:schemeClr val="bg1"/>
          </a:solidFill>
        </p:spPr>
        <p:txBody>
          <a:bodyPr wrap="square" rtlCol="0">
            <a:spAutoFit/>
          </a:bodyPr>
          <a:lstStyle/>
          <a:p>
            <a:pPr algn="ctr"/>
            <a:r>
              <a:rPr lang="en-US" sz="1600" b="1" dirty="0"/>
              <a:t>5%</a:t>
            </a:r>
          </a:p>
          <a:p>
            <a:pPr algn="ctr"/>
            <a:r>
              <a:rPr lang="en-US" sz="800" dirty="0"/>
              <a:t>Less Collection Fees, Transfers, etc..</a:t>
            </a:r>
          </a:p>
        </p:txBody>
      </p:sp>
      <p:sp>
        <p:nvSpPr>
          <p:cNvPr id="50" name="TextBox 49">
            <a:extLst>
              <a:ext uri="{FF2B5EF4-FFF2-40B4-BE49-F238E27FC236}">
                <a16:creationId xmlns:a16="http://schemas.microsoft.com/office/drawing/2014/main" id="{DF559B99-69AB-4B83-8F69-230D66ACCC02}"/>
              </a:ext>
            </a:extLst>
          </p:cNvPr>
          <p:cNvSpPr txBox="1"/>
          <p:nvPr/>
        </p:nvSpPr>
        <p:spPr>
          <a:xfrm>
            <a:off x="4608989" y="1591843"/>
            <a:ext cx="775811" cy="307777"/>
          </a:xfrm>
          <a:prstGeom prst="rect">
            <a:avLst/>
          </a:prstGeom>
          <a:solidFill>
            <a:schemeClr val="bg1"/>
          </a:solidFill>
        </p:spPr>
        <p:txBody>
          <a:bodyPr wrap="square" rtlCol="0">
            <a:spAutoFit/>
          </a:bodyPr>
          <a:lstStyle/>
          <a:p>
            <a:pPr algn="ctr"/>
            <a:r>
              <a:rPr lang="en-US" sz="1400" b="1" dirty="0"/>
              <a:t>30.5%</a:t>
            </a:r>
          </a:p>
        </p:txBody>
      </p:sp>
      <p:sp>
        <p:nvSpPr>
          <p:cNvPr id="51" name="TextBox 50">
            <a:extLst>
              <a:ext uri="{FF2B5EF4-FFF2-40B4-BE49-F238E27FC236}">
                <a16:creationId xmlns:a16="http://schemas.microsoft.com/office/drawing/2014/main" id="{BF601DB5-B99B-49D8-AA01-7AC69A18EE33}"/>
              </a:ext>
            </a:extLst>
          </p:cNvPr>
          <p:cNvSpPr txBox="1"/>
          <p:nvPr/>
        </p:nvSpPr>
        <p:spPr>
          <a:xfrm>
            <a:off x="4569628" y="624829"/>
            <a:ext cx="775811" cy="307777"/>
          </a:xfrm>
          <a:prstGeom prst="rect">
            <a:avLst/>
          </a:prstGeom>
          <a:solidFill>
            <a:schemeClr val="bg1"/>
          </a:solidFill>
        </p:spPr>
        <p:txBody>
          <a:bodyPr wrap="square" rtlCol="0">
            <a:spAutoFit/>
          </a:bodyPr>
          <a:lstStyle/>
          <a:p>
            <a:pPr algn="ctr"/>
            <a:r>
              <a:rPr lang="en-US" sz="1400" b="1" dirty="0"/>
              <a:t>16%</a:t>
            </a:r>
          </a:p>
        </p:txBody>
      </p:sp>
      <p:cxnSp>
        <p:nvCxnSpPr>
          <p:cNvPr id="9" name="Connector: Elbow 8">
            <a:extLst>
              <a:ext uri="{FF2B5EF4-FFF2-40B4-BE49-F238E27FC236}">
                <a16:creationId xmlns:a16="http://schemas.microsoft.com/office/drawing/2014/main" id="{0CEAE615-32AA-4134-96D1-99F7BD9024ED}"/>
              </a:ext>
            </a:extLst>
          </p:cNvPr>
          <p:cNvCxnSpPr/>
          <p:nvPr/>
        </p:nvCxnSpPr>
        <p:spPr>
          <a:xfrm>
            <a:off x="4484777" y="2142415"/>
            <a:ext cx="1311913" cy="696627"/>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B9B2924-2F23-4FC7-B923-B88B532933B6}"/>
              </a:ext>
            </a:extLst>
          </p:cNvPr>
          <p:cNvSpPr txBox="1"/>
          <p:nvPr/>
        </p:nvSpPr>
        <p:spPr>
          <a:xfrm>
            <a:off x="4780405" y="1982047"/>
            <a:ext cx="775811" cy="307777"/>
          </a:xfrm>
          <a:prstGeom prst="rect">
            <a:avLst/>
          </a:prstGeom>
          <a:solidFill>
            <a:schemeClr val="bg1"/>
          </a:solidFill>
        </p:spPr>
        <p:txBody>
          <a:bodyPr wrap="square" rtlCol="0">
            <a:spAutoFit/>
          </a:bodyPr>
          <a:lstStyle/>
          <a:p>
            <a:pPr algn="ctr"/>
            <a:r>
              <a:rPr lang="en-US" sz="1400" b="1" dirty="0"/>
              <a:t>53.5%</a:t>
            </a:r>
          </a:p>
        </p:txBody>
      </p:sp>
      <p:sp>
        <p:nvSpPr>
          <p:cNvPr id="64" name="Freeform: Shape 63">
            <a:extLst>
              <a:ext uri="{FF2B5EF4-FFF2-40B4-BE49-F238E27FC236}">
                <a16:creationId xmlns:a16="http://schemas.microsoft.com/office/drawing/2014/main" id="{9E066597-72EE-447E-B115-6D1E2ECF5843}"/>
              </a:ext>
            </a:extLst>
          </p:cNvPr>
          <p:cNvSpPr>
            <a:spLocks/>
          </p:cNvSpPr>
          <p:nvPr/>
        </p:nvSpPr>
        <p:spPr>
          <a:xfrm>
            <a:off x="9069151" y="4649235"/>
            <a:ext cx="1624567" cy="60856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400" dirty="0"/>
              <a:t>Research, Admin, Disaster</a:t>
            </a:r>
          </a:p>
          <a:p>
            <a:pPr algn="ctr" defTabSz="711182">
              <a:lnSpc>
                <a:spcPct val="90000"/>
              </a:lnSpc>
              <a:spcBef>
                <a:spcPct val="0"/>
              </a:spcBef>
              <a:spcAft>
                <a:spcPct val="35000"/>
              </a:spcAft>
            </a:pPr>
            <a:r>
              <a:rPr lang="en-US" sz="1400" dirty="0"/>
              <a:t>$17.2 Million</a:t>
            </a:r>
            <a:endParaRPr lang="en-US" sz="1600" dirty="0"/>
          </a:p>
        </p:txBody>
      </p:sp>
      <p:cxnSp>
        <p:nvCxnSpPr>
          <p:cNvPr id="65" name="Straight Connector 64">
            <a:extLst>
              <a:ext uri="{FF2B5EF4-FFF2-40B4-BE49-F238E27FC236}">
                <a16:creationId xmlns:a16="http://schemas.microsoft.com/office/drawing/2014/main" id="{242A5B3E-047C-43D8-BAF1-F03F4B44684F}"/>
              </a:ext>
            </a:extLst>
          </p:cNvPr>
          <p:cNvCxnSpPr>
            <a:cxnSpLocks/>
          </p:cNvCxnSpPr>
          <p:nvPr/>
        </p:nvCxnSpPr>
        <p:spPr>
          <a:xfrm>
            <a:off x="7705461" y="4798019"/>
            <a:ext cx="7273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A74E6CC-161D-42B4-93F7-254AA37A349B}"/>
              </a:ext>
            </a:extLst>
          </p:cNvPr>
          <p:cNvCxnSpPr>
            <a:cxnSpLocks/>
          </p:cNvCxnSpPr>
          <p:nvPr/>
        </p:nvCxnSpPr>
        <p:spPr>
          <a:xfrm>
            <a:off x="8432799" y="3470017"/>
            <a:ext cx="0" cy="15093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F5AA822-ABA5-45C2-B317-E9115B50351F}"/>
              </a:ext>
            </a:extLst>
          </p:cNvPr>
          <p:cNvCxnSpPr>
            <a:cxnSpLocks/>
          </p:cNvCxnSpPr>
          <p:nvPr/>
        </p:nvCxnSpPr>
        <p:spPr>
          <a:xfrm>
            <a:off x="8432801" y="4979401"/>
            <a:ext cx="6363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89CB99-D8D9-4324-8219-4AAF766E6C01}"/>
              </a:ext>
            </a:extLst>
          </p:cNvPr>
          <p:cNvCxnSpPr>
            <a:cxnSpLocks/>
          </p:cNvCxnSpPr>
          <p:nvPr/>
        </p:nvCxnSpPr>
        <p:spPr>
          <a:xfrm>
            <a:off x="8432799" y="3470016"/>
            <a:ext cx="6363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3A5063C-2A99-45EE-8D56-1A7FEB4D2731}"/>
              </a:ext>
            </a:extLst>
          </p:cNvPr>
          <p:cNvCxnSpPr>
            <a:cxnSpLocks/>
          </p:cNvCxnSpPr>
          <p:nvPr/>
        </p:nvCxnSpPr>
        <p:spPr>
          <a:xfrm>
            <a:off x="8432801" y="4231851"/>
            <a:ext cx="6363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6C5368-285C-4190-B616-D40241FF3437}"/>
              </a:ext>
            </a:extLst>
          </p:cNvPr>
          <p:cNvSpPr>
            <a:spLocks/>
          </p:cNvSpPr>
          <p:nvPr/>
        </p:nvSpPr>
        <p:spPr>
          <a:xfrm>
            <a:off x="9078738" y="5353818"/>
            <a:ext cx="1624567" cy="60856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467" dirty="0"/>
              <a:t>Cities</a:t>
            </a:r>
          </a:p>
          <a:p>
            <a:pPr algn="ctr" defTabSz="711182">
              <a:lnSpc>
                <a:spcPct val="90000"/>
              </a:lnSpc>
              <a:spcBef>
                <a:spcPct val="0"/>
              </a:spcBef>
              <a:spcAft>
                <a:spcPct val="35000"/>
              </a:spcAft>
            </a:pPr>
            <a:r>
              <a:rPr lang="en-US" sz="1467" dirty="0"/>
              <a:t>$215.2 Million</a:t>
            </a:r>
          </a:p>
        </p:txBody>
      </p:sp>
      <p:sp>
        <p:nvSpPr>
          <p:cNvPr id="74" name="Freeform: Shape 73">
            <a:extLst>
              <a:ext uri="{FF2B5EF4-FFF2-40B4-BE49-F238E27FC236}">
                <a16:creationId xmlns:a16="http://schemas.microsoft.com/office/drawing/2014/main" id="{A0111563-C327-49F9-B3ED-20980B55CE91}"/>
              </a:ext>
            </a:extLst>
          </p:cNvPr>
          <p:cNvSpPr>
            <a:spLocks/>
          </p:cNvSpPr>
          <p:nvPr/>
        </p:nvSpPr>
        <p:spPr>
          <a:xfrm>
            <a:off x="9078737" y="6065018"/>
            <a:ext cx="1624567" cy="608565"/>
          </a:xfrm>
          <a:custGeom>
            <a:avLst/>
            <a:gdLst>
              <a:gd name="connsiteX0" fmla="*/ 0 w 1412505"/>
              <a:gd name="connsiteY0" fmla="*/ 0 h 762020"/>
              <a:gd name="connsiteX1" fmla="*/ 1412505 w 1412505"/>
              <a:gd name="connsiteY1" fmla="*/ 0 h 762020"/>
              <a:gd name="connsiteX2" fmla="*/ 1412505 w 1412505"/>
              <a:gd name="connsiteY2" fmla="*/ 762020 h 762020"/>
              <a:gd name="connsiteX3" fmla="*/ 0 w 1412505"/>
              <a:gd name="connsiteY3" fmla="*/ 762020 h 762020"/>
              <a:gd name="connsiteX4" fmla="*/ 0 w 1412505"/>
              <a:gd name="connsiteY4" fmla="*/ 0 h 76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05" h="762020">
                <a:moveTo>
                  <a:pt x="0" y="0"/>
                </a:moveTo>
                <a:lnTo>
                  <a:pt x="1412505" y="0"/>
                </a:lnTo>
                <a:lnTo>
                  <a:pt x="1412505" y="762020"/>
                </a:lnTo>
                <a:lnTo>
                  <a:pt x="0" y="762020"/>
                </a:lnTo>
                <a:lnTo>
                  <a:pt x="0" y="0"/>
                </a:lnTo>
                <a:close/>
              </a:path>
            </a:pathLst>
          </a:cu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60960" tIns="60960" rIns="60960" bIns="60960" numCol="1" spcCol="1270" anchor="ctr" anchorCtr="0">
            <a:noAutofit/>
          </a:bodyPr>
          <a:lstStyle/>
          <a:p>
            <a:pPr algn="ctr" defTabSz="711182">
              <a:lnSpc>
                <a:spcPct val="90000"/>
              </a:lnSpc>
              <a:spcBef>
                <a:spcPct val="0"/>
              </a:spcBef>
              <a:spcAft>
                <a:spcPct val="35000"/>
              </a:spcAft>
            </a:pPr>
            <a:r>
              <a:rPr lang="en-US" sz="1400" dirty="0"/>
              <a:t>Research, Admin, Disaster</a:t>
            </a:r>
          </a:p>
          <a:p>
            <a:pPr algn="ctr" defTabSz="711182">
              <a:lnSpc>
                <a:spcPct val="90000"/>
              </a:lnSpc>
              <a:spcBef>
                <a:spcPct val="0"/>
              </a:spcBef>
              <a:spcAft>
                <a:spcPct val="35000"/>
              </a:spcAft>
            </a:pPr>
            <a:r>
              <a:rPr lang="en-US" sz="1400" dirty="0"/>
              <a:t>$5.4 Million</a:t>
            </a:r>
            <a:endParaRPr lang="en-US" sz="1600" dirty="0"/>
          </a:p>
        </p:txBody>
      </p:sp>
      <p:cxnSp>
        <p:nvCxnSpPr>
          <p:cNvPr id="75" name="Straight Connector 74">
            <a:extLst>
              <a:ext uri="{FF2B5EF4-FFF2-40B4-BE49-F238E27FC236}">
                <a16:creationId xmlns:a16="http://schemas.microsoft.com/office/drawing/2014/main" id="{8C07FDCB-6034-4A1D-AE9E-9D7FC6DA36C9}"/>
              </a:ext>
            </a:extLst>
          </p:cNvPr>
          <p:cNvCxnSpPr>
            <a:cxnSpLocks/>
          </p:cNvCxnSpPr>
          <p:nvPr/>
        </p:nvCxnSpPr>
        <p:spPr>
          <a:xfrm>
            <a:off x="7694951" y="5802175"/>
            <a:ext cx="7273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2B21EA4-CD4D-48AB-BF81-5CAC3E951A6D}"/>
              </a:ext>
            </a:extLst>
          </p:cNvPr>
          <p:cNvCxnSpPr>
            <a:cxnSpLocks/>
          </p:cNvCxnSpPr>
          <p:nvPr/>
        </p:nvCxnSpPr>
        <p:spPr>
          <a:xfrm>
            <a:off x="8421829" y="5627848"/>
            <a:ext cx="10968" cy="7475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6382C4D-CE56-4B71-A93E-CD6249EEEDFA}"/>
              </a:ext>
            </a:extLst>
          </p:cNvPr>
          <p:cNvCxnSpPr>
            <a:cxnSpLocks/>
          </p:cNvCxnSpPr>
          <p:nvPr/>
        </p:nvCxnSpPr>
        <p:spPr>
          <a:xfrm>
            <a:off x="8432799" y="6375400"/>
            <a:ext cx="6363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78CBBE0-22FC-4159-8A8F-45A020549FCB}"/>
              </a:ext>
            </a:extLst>
          </p:cNvPr>
          <p:cNvCxnSpPr>
            <a:cxnSpLocks/>
          </p:cNvCxnSpPr>
          <p:nvPr/>
        </p:nvCxnSpPr>
        <p:spPr>
          <a:xfrm>
            <a:off x="8432799" y="5627849"/>
            <a:ext cx="6363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D82C0F7-3131-41D6-91EA-4DDDD069C83B}"/>
              </a:ext>
            </a:extLst>
          </p:cNvPr>
          <p:cNvSpPr txBox="1"/>
          <p:nvPr/>
        </p:nvSpPr>
        <p:spPr>
          <a:xfrm>
            <a:off x="8396454" y="621298"/>
            <a:ext cx="2924655" cy="2092881"/>
          </a:xfrm>
          <a:prstGeom prst="rect">
            <a:avLst/>
          </a:prstGeom>
          <a:noFill/>
        </p:spPr>
        <p:txBody>
          <a:bodyPr wrap="square" rtlCol="0">
            <a:spAutoFit/>
          </a:bodyPr>
          <a:lstStyle/>
          <a:p>
            <a:pPr algn="ctr"/>
            <a:r>
              <a:rPr lang="en-US" sz="2800" b="1" dirty="0">
                <a:solidFill>
                  <a:srgbClr val="336699"/>
                </a:solidFill>
              </a:rPr>
              <a:t>2023 MINNESOTA HIGHWAY TAX DISTRIBUTION FUND</a:t>
            </a:r>
          </a:p>
          <a:p>
            <a:pPr algn="ctr"/>
            <a:r>
              <a:rPr lang="en-US" b="1" i="1" dirty="0">
                <a:solidFill>
                  <a:srgbClr val="336699"/>
                </a:solidFill>
              </a:rPr>
              <a:t>Feb. 2023</a:t>
            </a:r>
          </a:p>
        </p:txBody>
      </p:sp>
      <p:sp>
        <p:nvSpPr>
          <p:cNvPr id="2" name="Slide Number Placeholder 1">
            <a:extLst>
              <a:ext uri="{FF2B5EF4-FFF2-40B4-BE49-F238E27FC236}">
                <a16:creationId xmlns:a16="http://schemas.microsoft.com/office/drawing/2014/main" id="{CDCE5385-01F1-43DD-833E-A87F0D935898}"/>
              </a:ext>
            </a:extLst>
          </p:cNvPr>
          <p:cNvSpPr>
            <a:spLocks noGrp="1"/>
          </p:cNvSpPr>
          <p:nvPr>
            <p:ph type="sldNum" sz="quarter" idx="12"/>
          </p:nvPr>
        </p:nvSpPr>
        <p:spPr/>
        <p:txBody>
          <a:bodyPr/>
          <a:lstStyle/>
          <a:p>
            <a:fld id="{5EFFA021-A102-45C1-9900-DFF672336F5B}" type="slidenum">
              <a:rPr lang="en-US" smtClean="0"/>
              <a:t>5</a:t>
            </a:fld>
            <a:endParaRPr lang="en-US"/>
          </a:p>
        </p:txBody>
      </p:sp>
      <p:sp>
        <p:nvSpPr>
          <p:cNvPr id="4" name="TextBox 3">
            <a:extLst>
              <a:ext uri="{FF2B5EF4-FFF2-40B4-BE49-F238E27FC236}">
                <a16:creationId xmlns:a16="http://schemas.microsoft.com/office/drawing/2014/main" id="{4EECF772-27EE-503E-3BCA-7CB3A7B8257A}"/>
              </a:ext>
            </a:extLst>
          </p:cNvPr>
          <p:cNvSpPr txBox="1"/>
          <p:nvPr/>
        </p:nvSpPr>
        <p:spPr>
          <a:xfrm>
            <a:off x="10852494" y="3470016"/>
            <a:ext cx="1339505" cy="338554"/>
          </a:xfrm>
          <a:prstGeom prst="rect">
            <a:avLst/>
          </a:prstGeom>
          <a:noFill/>
        </p:spPr>
        <p:txBody>
          <a:bodyPr wrap="square" rtlCol="0">
            <a:spAutoFit/>
          </a:bodyPr>
          <a:lstStyle/>
          <a:p>
            <a:r>
              <a:rPr lang="en-US" sz="1600" dirty="0"/>
              <a:t>$703.6  2022</a:t>
            </a:r>
          </a:p>
        </p:txBody>
      </p:sp>
    </p:spTree>
    <p:extLst>
      <p:ext uri="{BB962C8B-B14F-4D97-AF65-F5344CB8AC3E}">
        <p14:creationId xmlns:p14="http://schemas.microsoft.com/office/powerpoint/2010/main" val="1308399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59" y="394281"/>
            <a:ext cx="5143336" cy="832148"/>
          </a:xfrm>
        </p:spPr>
        <p:txBody>
          <a:bodyPr>
            <a:normAutofit/>
          </a:bodyPr>
          <a:lstStyle/>
          <a:p>
            <a:r>
              <a:rPr lang="en-US" b="1" dirty="0"/>
              <a:t>Wheelage Tax</a:t>
            </a:r>
          </a:p>
        </p:txBody>
      </p:sp>
      <p:sp>
        <p:nvSpPr>
          <p:cNvPr id="3" name="Content Placeholder 2"/>
          <p:cNvSpPr>
            <a:spLocks noGrp="1"/>
          </p:cNvSpPr>
          <p:nvPr>
            <p:ph idx="1"/>
          </p:nvPr>
        </p:nvSpPr>
        <p:spPr>
          <a:xfrm>
            <a:off x="609158" y="1226429"/>
            <a:ext cx="4866851" cy="4659057"/>
          </a:xfrm>
        </p:spPr>
        <p:txBody>
          <a:bodyPr>
            <a:noAutofit/>
          </a:bodyPr>
          <a:lstStyle/>
          <a:p>
            <a:endParaRPr lang="en-US" b="1" dirty="0"/>
          </a:p>
          <a:p>
            <a:r>
              <a:rPr lang="en-US" sz="2400" b="1" dirty="0"/>
              <a:t>Rate</a:t>
            </a:r>
            <a:r>
              <a:rPr lang="en-US" sz="2400" b="0" dirty="0"/>
              <a:t>: up to $</a:t>
            </a:r>
            <a:r>
              <a:rPr lang="en-US" sz="2400" dirty="0"/>
              <a:t>2</a:t>
            </a:r>
            <a:r>
              <a:rPr lang="en-US" sz="2400" b="0" dirty="0"/>
              <a:t>0 per vehicle charge on vehicles housed in the county</a:t>
            </a:r>
          </a:p>
          <a:p>
            <a:r>
              <a:rPr lang="en-US" sz="2400" b="1" dirty="0"/>
              <a:t>Collection</a:t>
            </a:r>
            <a:r>
              <a:rPr lang="en-US" sz="2400" b="0" dirty="0"/>
              <a:t>: With annual tab fees </a:t>
            </a:r>
          </a:p>
          <a:p>
            <a:r>
              <a:rPr lang="en-US" sz="2400" b="1" dirty="0"/>
              <a:t>Use</a:t>
            </a:r>
            <a:r>
              <a:rPr lang="en-US" sz="2400" b="0" dirty="0"/>
              <a:t>: Highway purposes; used for CRs or CSAHs, facilities.</a:t>
            </a:r>
          </a:p>
          <a:p>
            <a:r>
              <a:rPr lang="en-US" sz="2400" b="1" dirty="0"/>
              <a:t>How enacted</a:t>
            </a:r>
            <a:r>
              <a:rPr lang="en-US" sz="2400" b="0" dirty="0"/>
              <a:t>: By County Board approval</a:t>
            </a:r>
          </a:p>
          <a:p>
            <a:r>
              <a:rPr lang="en-US" sz="2400" b="1" dirty="0"/>
              <a:t>55 counties have adopted</a:t>
            </a:r>
          </a:p>
          <a:p>
            <a:pPr lvl="1"/>
            <a:r>
              <a:rPr lang="en-US" sz="2000" dirty="0"/>
              <a:t>Green counties on map</a:t>
            </a:r>
          </a:p>
          <a:p>
            <a:r>
              <a:rPr lang="en-US" sz="2400" b="1" dirty="0"/>
              <a:t>$54 Million in 2020</a:t>
            </a:r>
          </a:p>
          <a:p>
            <a:pPr marL="0" indent="0">
              <a:buNone/>
            </a:pPr>
            <a:endParaRPr lang="en-US" dirty="0"/>
          </a:p>
        </p:txBody>
      </p:sp>
      <p:pic>
        <p:nvPicPr>
          <p:cNvPr id="5" name="Picture 4">
            <a:extLst>
              <a:ext uri="{FF2B5EF4-FFF2-40B4-BE49-F238E27FC236}">
                <a16:creationId xmlns:a16="http://schemas.microsoft.com/office/drawing/2014/main" id="{0E22386F-ED5A-46AD-9CE5-CFB1CBD3F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0277" y="148631"/>
            <a:ext cx="1182806" cy="1188720"/>
          </a:xfrm>
          <a:prstGeom prst="rect">
            <a:avLst/>
          </a:prstGeom>
        </p:spPr>
      </p:pic>
      <p:pic>
        <p:nvPicPr>
          <p:cNvPr id="7" name="Picture 6">
            <a:extLst>
              <a:ext uri="{FF2B5EF4-FFF2-40B4-BE49-F238E27FC236}">
                <a16:creationId xmlns:a16="http://schemas.microsoft.com/office/drawing/2014/main" id="{A0218EF1-D1D2-4140-8716-15AEE13FCA5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17673" y="426599"/>
            <a:ext cx="4207425" cy="5449077"/>
          </a:xfrm>
          <a:prstGeom prst="rect">
            <a:avLst/>
          </a:prstGeom>
        </p:spPr>
      </p:pic>
      <p:sp>
        <p:nvSpPr>
          <p:cNvPr id="4" name="Slide Number Placeholder 3">
            <a:extLst>
              <a:ext uri="{FF2B5EF4-FFF2-40B4-BE49-F238E27FC236}">
                <a16:creationId xmlns:a16="http://schemas.microsoft.com/office/drawing/2014/main" id="{452C2B6E-E5C0-4781-BC35-80D808162F4E}"/>
              </a:ext>
            </a:extLst>
          </p:cNvPr>
          <p:cNvSpPr>
            <a:spLocks noGrp="1"/>
          </p:cNvSpPr>
          <p:nvPr>
            <p:ph type="sldNum" sz="quarter" idx="12"/>
          </p:nvPr>
        </p:nvSpPr>
        <p:spPr/>
        <p:txBody>
          <a:bodyPr/>
          <a:lstStyle/>
          <a:p>
            <a:fld id="{B78BEAEC-8036-46D5-8B69-932BAC93AE5A}" type="slidenum">
              <a:rPr lang="en-US" smtClean="0"/>
              <a:pPr/>
              <a:t>6</a:t>
            </a:fld>
            <a:endParaRPr lang="en-US" dirty="0"/>
          </a:p>
        </p:txBody>
      </p:sp>
    </p:spTree>
    <p:extLst>
      <p:ext uri="{BB962C8B-B14F-4D97-AF65-F5344CB8AC3E}">
        <p14:creationId xmlns:p14="http://schemas.microsoft.com/office/powerpoint/2010/main" val="428970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3A174-9BF0-4A20-93D8-6F16AD251384}"/>
              </a:ext>
            </a:extLst>
          </p:cNvPr>
          <p:cNvSpPr>
            <a:spLocks noGrp="1"/>
          </p:cNvSpPr>
          <p:nvPr>
            <p:ph type="title"/>
          </p:nvPr>
        </p:nvSpPr>
        <p:spPr>
          <a:xfrm>
            <a:off x="413658" y="445517"/>
            <a:ext cx="6136556" cy="832148"/>
          </a:xfrm>
        </p:spPr>
        <p:txBody>
          <a:bodyPr/>
          <a:lstStyle/>
          <a:p>
            <a:r>
              <a:rPr lang="en-US" b="1" dirty="0"/>
              <a:t>Local Option Sales Tax</a:t>
            </a:r>
          </a:p>
        </p:txBody>
      </p:sp>
      <p:sp>
        <p:nvSpPr>
          <p:cNvPr id="4" name="Content Placeholder 3">
            <a:extLst>
              <a:ext uri="{FF2B5EF4-FFF2-40B4-BE49-F238E27FC236}">
                <a16:creationId xmlns:a16="http://schemas.microsoft.com/office/drawing/2014/main" id="{1964D204-CB1C-4095-9CEA-BB3DC429AE45}"/>
              </a:ext>
            </a:extLst>
          </p:cNvPr>
          <p:cNvSpPr>
            <a:spLocks noGrp="1"/>
          </p:cNvSpPr>
          <p:nvPr>
            <p:ph idx="1"/>
          </p:nvPr>
        </p:nvSpPr>
        <p:spPr>
          <a:xfrm>
            <a:off x="570007" y="1337351"/>
            <a:ext cx="5823857" cy="4659057"/>
          </a:xfrm>
        </p:spPr>
        <p:txBody>
          <a:bodyPr>
            <a:normAutofit/>
          </a:bodyPr>
          <a:lstStyle/>
          <a:p>
            <a:endParaRPr lang="en-US" sz="2400" b="1" dirty="0"/>
          </a:p>
          <a:p>
            <a:r>
              <a:rPr lang="en-US" sz="2400" b="1" dirty="0"/>
              <a:t>Rate</a:t>
            </a:r>
            <a:r>
              <a:rPr lang="en-US" sz="2400" dirty="0"/>
              <a:t>: Up to ½ of 1 percent on retail sales within the county</a:t>
            </a:r>
          </a:p>
          <a:p>
            <a:r>
              <a:rPr lang="en-US" sz="2400" b="1" dirty="0"/>
              <a:t>Use</a:t>
            </a:r>
            <a:r>
              <a:rPr lang="en-US" sz="2400" dirty="0"/>
              <a:t>: A specific transportation project, transit capital expenditures as well as operating costs</a:t>
            </a:r>
          </a:p>
          <a:p>
            <a:r>
              <a:rPr lang="en-US" sz="2400" b="1" dirty="0"/>
              <a:t>How Enacted</a:t>
            </a:r>
            <a:r>
              <a:rPr lang="en-US" sz="2400" dirty="0"/>
              <a:t>: by County Board approval</a:t>
            </a:r>
          </a:p>
          <a:p>
            <a:r>
              <a:rPr lang="en-US" sz="2400" b="1" dirty="0"/>
              <a:t>55 counties have adopted</a:t>
            </a:r>
          </a:p>
          <a:p>
            <a:pPr lvl="1"/>
            <a:r>
              <a:rPr lang="en-US" sz="2000" dirty="0"/>
              <a:t>Blue/purple counties on the map</a:t>
            </a:r>
          </a:p>
          <a:p>
            <a:r>
              <a:rPr lang="en-US" sz="2400" b="1" dirty="0"/>
              <a:t>$420 Million in 2021</a:t>
            </a:r>
          </a:p>
          <a:p>
            <a:pPr lvl="1"/>
            <a:r>
              <a:rPr lang="en-US" sz="2000" dirty="0"/>
              <a:t>$259 Million 8 Metro Counties, $161 Million 43 GM Counties	</a:t>
            </a:r>
          </a:p>
          <a:p>
            <a:endParaRPr lang="en-US" dirty="0"/>
          </a:p>
        </p:txBody>
      </p:sp>
      <p:pic>
        <p:nvPicPr>
          <p:cNvPr id="5" name="Picture 4">
            <a:extLst>
              <a:ext uri="{FF2B5EF4-FFF2-40B4-BE49-F238E27FC236}">
                <a16:creationId xmlns:a16="http://schemas.microsoft.com/office/drawing/2014/main" id="{D33F8243-E9C7-4358-BDEB-2606B0C83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0277" y="148631"/>
            <a:ext cx="1182806" cy="1188720"/>
          </a:xfrm>
          <a:prstGeom prst="rect">
            <a:avLst/>
          </a:prstGeom>
        </p:spPr>
      </p:pic>
      <p:pic>
        <p:nvPicPr>
          <p:cNvPr id="8" name="Picture 7">
            <a:extLst>
              <a:ext uri="{FF2B5EF4-FFF2-40B4-BE49-F238E27FC236}">
                <a16:creationId xmlns:a16="http://schemas.microsoft.com/office/drawing/2014/main" id="{1769DAFA-4FD5-4B7C-95A7-0ECBF25F59E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776057" y="742991"/>
            <a:ext cx="3942060" cy="5105400"/>
          </a:xfrm>
          <a:prstGeom prst="rect">
            <a:avLst/>
          </a:prstGeom>
        </p:spPr>
      </p:pic>
      <p:sp>
        <p:nvSpPr>
          <p:cNvPr id="2" name="Slide Number Placeholder 1">
            <a:extLst>
              <a:ext uri="{FF2B5EF4-FFF2-40B4-BE49-F238E27FC236}">
                <a16:creationId xmlns:a16="http://schemas.microsoft.com/office/drawing/2014/main" id="{7E21D9CB-45D1-43DC-ACEA-CFC98502D4B9}"/>
              </a:ext>
            </a:extLst>
          </p:cNvPr>
          <p:cNvSpPr>
            <a:spLocks noGrp="1"/>
          </p:cNvSpPr>
          <p:nvPr>
            <p:ph type="sldNum" sz="quarter" idx="12"/>
          </p:nvPr>
        </p:nvSpPr>
        <p:spPr/>
        <p:txBody>
          <a:bodyPr/>
          <a:lstStyle/>
          <a:p>
            <a:fld id="{B78BEAEC-8036-46D5-8B69-932BAC93AE5A}" type="slidenum">
              <a:rPr lang="en-US" smtClean="0"/>
              <a:pPr/>
              <a:t>7</a:t>
            </a:fld>
            <a:endParaRPr lang="en-US" dirty="0"/>
          </a:p>
        </p:txBody>
      </p:sp>
    </p:spTree>
    <p:extLst>
      <p:ext uri="{BB962C8B-B14F-4D97-AF65-F5344CB8AC3E}">
        <p14:creationId xmlns:p14="http://schemas.microsoft.com/office/powerpoint/2010/main" val="85541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F9B73C-7BE2-41FD-AF2A-D4EB34B1713B}"/>
              </a:ext>
            </a:extLst>
          </p:cNvPr>
          <p:cNvSpPr>
            <a:spLocks noGrp="1"/>
          </p:cNvSpPr>
          <p:nvPr>
            <p:ph type="title"/>
          </p:nvPr>
        </p:nvSpPr>
        <p:spPr>
          <a:xfrm>
            <a:off x="415808" y="169501"/>
            <a:ext cx="8962623" cy="832148"/>
          </a:xfrm>
        </p:spPr>
        <p:txBody>
          <a:bodyPr/>
          <a:lstStyle/>
          <a:p>
            <a:r>
              <a:rPr lang="en-US" dirty="0"/>
              <a:t>Federal Funds IIJA</a:t>
            </a:r>
          </a:p>
        </p:txBody>
      </p:sp>
      <p:pic>
        <p:nvPicPr>
          <p:cNvPr id="8" name="Content Placeholder 7">
            <a:extLst>
              <a:ext uri="{FF2B5EF4-FFF2-40B4-BE49-F238E27FC236}">
                <a16:creationId xmlns:a16="http://schemas.microsoft.com/office/drawing/2014/main" id="{AE336B62-FD24-4CA9-88F4-C9AE60D3E01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360532" y="1445145"/>
            <a:ext cx="6712551" cy="4454640"/>
          </a:xfrm>
        </p:spPr>
      </p:pic>
      <p:sp>
        <p:nvSpPr>
          <p:cNvPr id="9" name="Content Placeholder 2">
            <a:extLst>
              <a:ext uri="{FF2B5EF4-FFF2-40B4-BE49-F238E27FC236}">
                <a16:creationId xmlns:a16="http://schemas.microsoft.com/office/drawing/2014/main" id="{59BD1FC3-0A69-4164-AF3C-1F5E4C3C2CF1}"/>
              </a:ext>
            </a:extLst>
          </p:cNvPr>
          <p:cNvSpPr txBox="1">
            <a:spLocks/>
          </p:cNvSpPr>
          <p:nvPr/>
        </p:nvSpPr>
        <p:spPr>
          <a:xfrm>
            <a:off x="280322" y="1139157"/>
            <a:ext cx="4616797" cy="47606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Roads, Bridges, Transit, Bike-Ped, Safety</a:t>
            </a:r>
          </a:p>
          <a:p>
            <a:pPr marL="342900" indent="-342900">
              <a:buFont typeface="Arial" panose="020B0604020202020204" pitchFamily="34" charset="0"/>
              <a:buChar char="•"/>
            </a:pPr>
            <a:r>
              <a:rPr lang="en-US" sz="2400" dirty="0">
                <a:solidFill>
                  <a:schemeClr val="accent1"/>
                </a:solidFill>
              </a:rPr>
              <a:t>~33% Increase from FAST-ACT</a:t>
            </a:r>
          </a:p>
          <a:p>
            <a:pPr marL="342900" indent="-342900">
              <a:buFont typeface="Arial" panose="020B0604020202020204" pitchFamily="34" charset="0"/>
              <a:buChar char="•"/>
            </a:pPr>
            <a:r>
              <a:rPr lang="en-US" sz="2400" dirty="0"/>
              <a:t>Competitive Through ATPs/Met Council/MnDOT</a:t>
            </a:r>
          </a:p>
          <a:p>
            <a:pPr marL="342900" indent="-342900">
              <a:buFont typeface="Arial" panose="020B0604020202020204" pitchFamily="34" charset="0"/>
              <a:buChar char="•"/>
            </a:pPr>
            <a:r>
              <a:rPr lang="en-US" sz="2400" dirty="0"/>
              <a:t>Metro -&gt; $155 Million/Year</a:t>
            </a:r>
            <a:endParaRPr lang="en-US" sz="2000" dirty="0"/>
          </a:p>
          <a:p>
            <a:pPr marL="342900" indent="-342900">
              <a:buFont typeface="Arial" panose="020B0604020202020204" pitchFamily="34" charset="0"/>
              <a:buChar char="•"/>
            </a:pPr>
            <a:r>
              <a:rPr lang="en-US" sz="2400" dirty="0"/>
              <a:t>GM -&gt; $101 Million/Year</a:t>
            </a:r>
            <a:r>
              <a:rPr lang="en-US" sz="2000" dirty="0"/>
              <a:t> </a:t>
            </a:r>
          </a:p>
          <a:p>
            <a:pPr marL="342900" indent="-342900">
              <a:buFont typeface="Arial" panose="020B0604020202020204" pitchFamily="34" charset="0"/>
              <a:buChar char="•"/>
            </a:pPr>
            <a:r>
              <a:rPr lang="en-US" sz="2400" dirty="0"/>
              <a:t>Statewide -&gt; $24 Million/Year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400" b="1" dirty="0"/>
              <a:t>$30 Million+/-in Local Match </a:t>
            </a:r>
            <a:r>
              <a:rPr lang="en-US" sz="2400" dirty="0"/>
              <a:t>for County Road and Bridge Projects</a:t>
            </a:r>
            <a:endParaRPr lang="en-US" sz="2000" dirty="0"/>
          </a:p>
          <a:p>
            <a:endParaRPr lang="en-US" dirty="0"/>
          </a:p>
        </p:txBody>
      </p:sp>
      <p:sp>
        <p:nvSpPr>
          <p:cNvPr id="2" name="Slide Number Placeholder 1">
            <a:extLst>
              <a:ext uri="{FF2B5EF4-FFF2-40B4-BE49-F238E27FC236}">
                <a16:creationId xmlns:a16="http://schemas.microsoft.com/office/drawing/2014/main" id="{63A1028B-5377-489C-98A2-2372430348A1}"/>
              </a:ext>
            </a:extLst>
          </p:cNvPr>
          <p:cNvSpPr>
            <a:spLocks noGrp="1"/>
          </p:cNvSpPr>
          <p:nvPr>
            <p:ph type="sldNum" sz="quarter" idx="12"/>
          </p:nvPr>
        </p:nvSpPr>
        <p:spPr/>
        <p:txBody>
          <a:bodyPr/>
          <a:lstStyle/>
          <a:p>
            <a:fld id="{B78BEAEC-8036-46D5-8B69-932BAC93AE5A}" type="slidenum">
              <a:rPr lang="en-US" smtClean="0"/>
              <a:pPr/>
              <a:t>8</a:t>
            </a:fld>
            <a:endParaRPr lang="en-US" dirty="0"/>
          </a:p>
        </p:txBody>
      </p:sp>
    </p:spTree>
    <p:extLst>
      <p:ext uri="{BB962C8B-B14F-4D97-AF65-F5344CB8AC3E}">
        <p14:creationId xmlns:p14="http://schemas.microsoft.com/office/powerpoint/2010/main" val="2245214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D5A40-6BCC-82D8-D377-852A2FB1B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2390" y="1400800"/>
            <a:ext cx="6267009" cy="3160965"/>
          </a:xfrm>
          <a:prstGeom prst="rect">
            <a:avLst/>
          </a:prstGeom>
        </p:spPr>
      </p:pic>
      <p:sp>
        <p:nvSpPr>
          <p:cNvPr id="2" name="Title 1"/>
          <p:cNvSpPr>
            <a:spLocks noGrp="1"/>
          </p:cNvSpPr>
          <p:nvPr>
            <p:ph type="title"/>
          </p:nvPr>
        </p:nvSpPr>
        <p:spPr>
          <a:xfrm>
            <a:off x="482601" y="259900"/>
            <a:ext cx="8624776" cy="832148"/>
          </a:xfrm>
        </p:spPr>
        <p:txBody>
          <a:bodyPr>
            <a:normAutofit fontScale="90000"/>
          </a:bodyPr>
          <a:lstStyle/>
          <a:p>
            <a:r>
              <a:rPr lang="en-US" sz="4400" b="1" dirty="0"/>
              <a:t>Local Road Improvement Program (LRIP)</a:t>
            </a:r>
          </a:p>
        </p:txBody>
      </p:sp>
      <p:sp>
        <p:nvSpPr>
          <p:cNvPr id="3" name="Content Placeholder 2"/>
          <p:cNvSpPr>
            <a:spLocks noGrp="1"/>
          </p:cNvSpPr>
          <p:nvPr>
            <p:ph idx="1"/>
          </p:nvPr>
        </p:nvSpPr>
        <p:spPr>
          <a:xfrm>
            <a:off x="482601" y="1200828"/>
            <a:ext cx="4254499" cy="4659057"/>
          </a:xfrm>
        </p:spPr>
        <p:txBody>
          <a:bodyPr>
            <a:noAutofit/>
          </a:bodyPr>
          <a:lstStyle/>
          <a:p>
            <a:r>
              <a:rPr lang="en-US" sz="2300" dirty="0"/>
              <a:t>Grant program administered by Office of State Aid.</a:t>
            </a:r>
          </a:p>
          <a:p>
            <a:r>
              <a:rPr lang="en-US" sz="2300" dirty="0"/>
              <a:t>LRIP provides funding assistance to counties, cities, and townships for constructing or reconstructing local roads.</a:t>
            </a:r>
          </a:p>
          <a:p>
            <a:r>
              <a:rPr lang="en-US" sz="2300" dirty="0"/>
              <a:t>Projects are selected through a  competitive solicitation process.</a:t>
            </a:r>
          </a:p>
          <a:p>
            <a:r>
              <a:rPr lang="en-US" sz="2300" dirty="0"/>
              <a:t>LRIP Advisory Committee  provides recommendations as to which projects will be funded.</a:t>
            </a:r>
          </a:p>
          <a:p>
            <a:r>
              <a:rPr lang="en-US" sz="2300" dirty="0"/>
              <a:t>Awards are balanced by MnDOT District. </a:t>
            </a:r>
          </a:p>
          <a:p>
            <a:endParaRPr lang="en-US" sz="2600" dirty="0"/>
          </a:p>
        </p:txBody>
      </p:sp>
      <p:sp>
        <p:nvSpPr>
          <p:cNvPr id="10" name="Content Placeholder 2">
            <a:extLst>
              <a:ext uri="{FF2B5EF4-FFF2-40B4-BE49-F238E27FC236}">
                <a16:creationId xmlns:a16="http://schemas.microsoft.com/office/drawing/2014/main" id="{203A3E88-11F3-4048-2E4B-03F00C2A88B5}"/>
              </a:ext>
            </a:extLst>
          </p:cNvPr>
          <p:cNvSpPr txBox="1">
            <a:spLocks/>
          </p:cNvSpPr>
          <p:nvPr/>
        </p:nvSpPr>
        <p:spPr>
          <a:xfrm>
            <a:off x="5361557" y="4713477"/>
            <a:ext cx="6243781" cy="1293553"/>
          </a:xfrm>
          <a:prstGeom prst="rect">
            <a:avLst/>
          </a:prstGeom>
          <a:ln w="34925">
            <a:solidFill>
              <a:schemeClr val="accent2">
                <a:lumMod val="60000"/>
                <a:lumOff val="4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t>2020 Solicitation: 425 applicants requesting $344 Million. </a:t>
            </a:r>
          </a:p>
          <a:p>
            <a:r>
              <a:rPr lang="en-US" sz="2600" b="1" dirty="0">
                <a:solidFill>
                  <a:srgbClr val="FF0000"/>
                </a:solidFill>
              </a:rPr>
              <a:t>Unfunded: $263.5 Million</a:t>
            </a:r>
          </a:p>
        </p:txBody>
      </p:sp>
      <p:sp>
        <p:nvSpPr>
          <p:cNvPr id="4" name="Slide Number Placeholder 3">
            <a:extLst>
              <a:ext uri="{FF2B5EF4-FFF2-40B4-BE49-F238E27FC236}">
                <a16:creationId xmlns:a16="http://schemas.microsoft.com/office/drawing/2014/main" id="{B141C4E0-998D-4AA1-BA60-9A3738ECDDEB}"/>
              </a:ext>
            </a:extLst>
          </p:cNvPr>
          <p:cNvSpPr>
            <a:spLocks noGrp="1"/>
          </p:cNvSpPr>
          <p:nvPr>
            <p:ph type="sldNum" sz="quarter" idx="12"/>
          </p:nvPr>
        </p:nvSpPr>
        <p:spPr/>
        <p:txBody>
          <a:bodyPr/>
          <a:lstStyle/>
          <a:p>
            <a:fld id="{B78BEAEC-8036-46D5-8B69-932BAC93AE5A}" type="slidenum">
              <a:rPr lang="en-US" smtClean="0"/>
              <a:pPr/>
              <a:t>9</a:t>
            </a:fld>
            <a:endParaRPr lang="en-US" dirty="0"/>
          </a:p>
        </p:txBody>
      </p:sp>
    </p:spTree>
    <p:extLst>
      <p:ext uri="{BB962C8B-B14F-4D97-AF65-F5344CB8AC3E}">
        <p14:creationId xmlns:p14="http://schemas.microsoft.com/office/powerpoint/2010/main" val="3372259830"/>
      </p:ext>
    </p:extLst>
  </p:cSld>
  <p:clrMapOvr>
    <a:masterClrMapping/>
  </p:clrMapOvr>
</p:sld>
</file>

<file path=ppt/theme/theme1.xml><?xml version="1.0" encoding="utf-8"?>
<a:theme xmlns:a="http://schemas.openxmlformats.org/drawingml/2006/main" name="MCEA">
  <a:themeElements>
    <a:clrScheme name="Washington County">
      <a:dk1>
        <a:sysClr val="windowText" lastClr="000000"/>
      </a:dk1>
      <a:lt1>
        <a:sysClr val="window" lastClr="FFFFFF"/>
      </a:lt1>
      <a:dk2>
        <a:srgbClr val="44546A"/>
      </a:dk2>
      <a:lt2>
        <a:srgbClr val="E7E6E6"/>
      </a:lt2>
      <a:accent1>
        <a:srgbClr val="009445"/>
      </a:accent1>
      <a:accent2>
        <a:srgbClr val="468FB2"/>
      </a:accent2>
      <a:accent3>
        <a:srgbClr val="F3B150"/>
      </a:accent3>
      <a:accent4>
        <a:srgbClr val="A7C645"/>
      </a:accent4>
      <a:accent5>
        <a:srgbClr val="F2D442"/>
      </a:accent5>
      <a:accent6>
        <a:srgbClr val="859F2E"/>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shington County" id="{19EBE1BB-E4EF-44A8-805F-E8C6C0598061}" vid="{A49E5F16-F92F-4A5F-A72D-5B84F91112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0B69CB88C99848B5B4207A14AE0081" ma:contentTypeVersion="12" ma:contentTypeDescription="Create a new document." ma:contentTypeScope="" ma:versionID="496adba520804027c7f007d82255acf0">
  <xsd:schema xmlns:xsd="http://www.w3.org/2001/XMLSchema" xmlns:xs="http://www.w3.org/2001/XMLSchema" xmlns:p="http://schemas.microsoft.com/office/2006/metadata/properties" xmlns:ns3="03afc5f3-c45f-4847-a642-036615ea3b26" xmlns:ns4="84bb0c8a-eef7-467f-81ec-d0a664375414" targetNamespace="http://schemas.microsoft.com/office/2006/metadata/properties" ma:root="true" ma:fieldsID="c607dc1f330a34caa30e836ec4059166" ns3:_="" ns4:_="">
    <xsd:import namespace="03afc5f3-c45f-4847-a642-036615ea3b26"/>
    <xsd:import namespace="84bb0c8a-eef7-467f-81ec-d0a66437541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afc5f3-c45f-4847-a642-036615ea3b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bb0c8a-eef7-467f-81ec-d0a6643754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3afc5f3-c45f-4847-a642-036615ea3b26" xsi:nil="true"/>
  </documentManagement>
</p:properties>
</file>

<file path=customXml/itemProps1.xml><?xml version="1.0" encoding="utf-8"?>
<ds:datastoreItem xmlns:ds="http://schemas.openxmlformats.org/officeDocument/2006/customXml" ds:itemID="{1E627C75-3A3A-43B7-B024-FB481D5C0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afc5f3-c45f-4847-a642-036615ea3b26"/>
    <ds:schemaRef ds:uri="84bb0c8a-eef7-467f-81ec-d0a664375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CCA22E-20E8-4D69-8E30-ABE7FCB0CA0E}">
  <ds:schemaRefs>
    <ds:schemaRef ds:uri="http://schemas.microsoft.com/sharepoint/v3/contenttype/forms"/>
  </ds:schemaRefs>
</ds:datastoreItem>
</file>

<file path=customXml/itemProps3.xml><?xml version="1.0" encoding="utf-8"?>
<ds:datastoreItem xmlns:ds="http://schemas.openxmlformats.org/officeDocument/2006/customXml" ds:itemID="{F06D3148-4119-4F6F-A779-DD010CDD4883}">
  <ds:schemaRefs>
    <ds:schemaRef ds:uri="http://purl.org/dc/dcmitype/"/>
    <ds:schemaRef ds:uri="84bb0c8a-eef7-467f-81ec-d0a664375414"/>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elements/1.1/"/>
    <ds:schemaRef ds:uri="03afc5f3-c45f-4847-a642-036615ea3b2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4018</Words>
  <Application>Microsoft Office PowerPoint</Application>
  <PresentationFormat>Widescreen</PresentationFormat>
  <Paragraphs>432</Paragraphs>
  <Slides>24</Slides>
  <Notes>24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Arial</vt:lpstr>
      <vt:lpstr>Calibri</vt:lpstr>
      <vt:lpstr>Calibri Light</vt:lpstr>
      <vt:lpstr>Wingdings</vt:lpstr>
      <vt:lpstr>MCEA</vt:lpstr>
      <vt:lpstr>Office Theme</vt:lpstr>
      <vt:lpstr>1_Office Theme</vt:lpstr>
      <vt:lpstr> County Road and Bridge Funding  House Transportation Finance and Policy Committee February 14, 2023</vt:lpstr>
      <vt:lpstr>AMC</vt:lpstr>
      <vt:lpstr>County Road and Bridges</vt:lpstr>
      <vt:lpstr>Traditional County Funding Sources</vt:lpstr>
      <vt:lpstr>PowerPoint Presentation</vt:lpstr>
      <vt:lpstr>Wheelage Tax</vt:lpstr>
      <vt:lpstr>Local Option Sales Tax</vt:lpstr>
      <vt:lpstr>Federal Funds IIJA</vt:lpstr>
      <vt:lpstr>Local Road Improvement Program (LRIP)</vt:lpstr>
      <vt:lpstr>Local Bridge Replacement Program (LBRP)</vt:lpstr>
      <vt:lpstr>Transportation Funding Needs</vt:lpstr>
      <vt:lpstr>Inflation Impact to Counties</vt:lpstr>
      <vt:lpstr>Inflation Impacts to Counties</vt:lpstr>
      <vt:lpstr>Inflation Impacts to Counties</vt:lpstr>
      <vt:lpstr>Inflation Impact to Counties</vt:lpstr>
      <vt:lpstr>Inflation Impact to Counties</vt:lpstr>
      <vt:lpstr>Transportation Funding Requests</vt:lpstr>
      <vt:lpstr>Fuel Tax, License Fees, MVST, EV Fees</vt:lpstr>
      <vt:lpstr>Sales Tax on Auto Repair Parts</vt:lpstr>
      <vt:lpstr>General Fund Appropriation to CSAH</vt:lpstr>
      <vt:lpstr>Bonding</vt:lpstr>
      <vt:lpstr>Base Funding for LRWRP</vt:lpstr>
      <vt:lpstr>County Road and Bridge Funding Request Summary</vt:lpstr>
      <vt:lpstr>Thank-you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2023-02-10T16:36:27Z</dcterms:created>
  <dcterms:modified xsi:type="dcterms:W3CDTF">2023-02-13T16:55:38Z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0x0101008F0B69CB88C99848B5B4207A14AE0081</vt:lpwstr>
  </property>
</Properties>
</file>