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7102475" cy="9388475"/>
  <p:embeddedFontLst>
    <p:embeddedFont>
      <p:font typeface="Merriweather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57">
          <p15:clr>
            <a:srgbClr val="000000"/>
          </p15:clr>
        </p15:guide>
        <p15:guide id="2" pos="2237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0D2EB7-EDFA-462C-A542-9627A63995E8}">
  <a:tblStyle styleId="{360D2EB7-EDFA-462C-A542-9627A63995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57" orient="horz"/>
        <p:guide pos="2237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erriweather-regular.fntdata"/><Relationship Id="rId25" Type="http://schemas.openxmlformats.org/officeDocument/2006/relationships/slide" Target="slides/slide19.xml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eb3ce74f4_1_12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eb3ce74f4_1_12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1eb3ce74f4_1_12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ecc9de3d8_0_1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ecc9de3d8_0_1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1ecc9de3d8_0_1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ecc9de3d8_0_9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1ecc9de3d8_0_9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1ecc9de3d8_0_9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ecc9de3d8_0_15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ecc9de3d8_0_15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1ecc9de3d8_0_15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ecc9de3d8_0_32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ecc9de3d8_0_32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1ecc9de3d8_0_32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ecc9de3d8_0_25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ecc9de3d8_0_25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1ecc9de3d8_0_25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ecc9de3d8_0_45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1ecc9de3d8_0_45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1ecc9de3d8_0_45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ecc9de3d8_0_51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ecc9de3d8_0_51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1ecc9de3d8_0_51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ecc9de3d8_0_57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ecc9de3d8_0_57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1ecc9de3d8_0_57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1204913" y="704850"/>
            <a:ext cx="4692650" cy="3519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 txBox="1"/>
          <p:nvPr>
            <p:ph idx="12" type="sldNum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eb3ce74f4_1_0:notes"/>
          <p:cNvSpPr/>
          <p:nvPr>
            <p:ph idx="2" type="sldImg"/>
          </p:nvPr>
        </p:nvSpPr>
        <p:spPr>
          <a:xfrm>
            <a:off x="1204913" y="704850"/>
            <a:ext cx="4692600" cy="351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eb3ce74f4_1_0:notes"/>
          <p:cNvSpPr txBox="1"/>
          <p:nvPr>
            <p:ph idx="1" type="body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1eb3ce74f4_1_0:notes"/>
          <p:cNvSpPr txBox="1"/>
          <p:nvPr>
            <p:ph idx="12" type="sldNum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b="0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6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6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823"/>
              </a:srgbClr>
            </a:outerShdw>
          </a:effectLst>
        </p:spPr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apc.org/the-case-for-palliative-care/" TargetMode="External"/><Relationship Id="rId4" Type="http://schemas.openxmlformats.org/officeDocument/2006/relationships/hyperlink" Target="https://www.nia.nih.gov/health/what-are-palliative-care-and-hospice-car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health.state.mn.us/people/palliative/pcac.html" TargetMode="External"/><Relationship Id="rId4" Type="http://schemas.openxmlformats.org/officeDocument/2006/relationships/hyperlink" Target="https://www.health.state.mn.us/people/palliative/pcac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mnhpc.org" TargetMode="External"/><Relationship Id="rId4" Type="http://schemas.openxmlformats.org/officeDocument/2006/relationships/hyperlink" Target="https://www.health.state.mn.us/people/palliative/pcac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erriweather"/>
              <a:buNone/>
            </a:pPr>
            <a:r>
              <a:rPr lang="en-US" sz="2800">
                <a:latin typeface="Merriweather"/>
                <a:ea typeface="Merriweather"/>
                <a:cs typeface="Merriweather"/>
                <a:sym typeface="Merriweather"/>
              </a:rPr>
              <a:t>HOSPICE Report to House Preventive Health and Policy Division 3/23/22  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6" name="Google Shape;96;p13"/>
          <p:cNvSpPr txBox="1"/>
          <p:nvPr>
            <p:ph idx="1" type="subTitle"/>
          </p:nvPr>
        </p:nvSpPr>
        <p:spPr>
          <a:xfrm>
            <a:off x="685800" y="3505200"/>
            <a:ext cx="7010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/>
              <a:t>Jessica Hausauer, PhD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US"/>
              <a:t>Executive Director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US"/>
              <a:t>Minnesota Network of Hospice &amp; Palliative Care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Overall Benefits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Pain and symptoms managed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Quality of life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Length of life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Family satisfaction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Family bereavement outcomes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Physician satisfaction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Fewer ER visits and hospital stays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Fewer unwanted medical interventions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Lower hospital mortality 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685000" y="5910625"/>
            <a:ext cx="77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The Case for Palliative Care, CAPC</a:t>
            </a:r>
            <a:r>
              <a:rPr lang="en-US"/>
              <a:t>;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What are Palliative Care &amp; Hospice?, NIA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00">
                <a:latin typeface="Open Sans"/>
                <a:ea typeface="Open Sans"/>
                <a:cs typeface="Open Sans"/>
                <a:sym typeface="Open Sans"/>
              </a:rPr>
              <a:t>Hospice Utilization</a:t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00">
                <a:latin typeface="Open Sans"/>
                <a:ea typeface="Open Sans"/>
                <a:cs typeface="Open Sans"/>
                <a:sym typeface="Open Sans"/>
              </a:rPr>
              <a:t>(Medicare Hospice Deaths/Total Medicare Deaths</a:t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9" name="Google Shape;169;p23"/>
          <p:cNvGraphicFramePr/>
          <p:nvPr/>
        </p:nvGraphicFramePr>
        <p:xfrm>
          <a:off x="952500" y="23059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{360D2EB7-EDFA-462C-A542-9627A63995E8}</a:tableStyleId>
              </a:tblPr>
              <a:tblGrid>
                <a:gridCol w="2413000"/>
                <a:gridCol w="2413000"/>
                <a:gridCol w="2413000"/>
              </a:tblGrid>
              <a:tr h="92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2016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2020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Minnesota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48.7% (Rank 15th)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53.6% (Rank 8th)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National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46.2%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46.7%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23"/>
          <p:cNvSpPr txBox="1"/>
          <p:nvPr/>
        </p:nvSpPr>
        <p:spPr>
          <a:xfrm>
            <a:off x="1001025" y="6258250"/>
            <a:ext cx="719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Sources: 2016 &amp; 2020 Medicare annual data, compiled by Hospice Analytics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25" y="382350"/>
            <a:ext cx="8227499" cy="606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463775" y="6468950"/>
            <a:ext cx="82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Source: 2017 Medicare annual data, compiled by Hospice Analytics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8450"/>
            <a:ext cx="8839199" cy="491066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7375E"/>
                </a:solidFill>
              </a:rPr>
              <a:t>2017 Hospice Utilization x County – MN (slide 1 of 2)</a:t>
            </a:r>
            <a:endParaRPr sz="24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375E"/>
                </a:solidFill>
              </a:rPr>
              <a:t>(Medicare Hospice Deaths / Total Medicare Deaths)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969425" y="6300400"/>
            <a:ext cx="647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Source: 2017 Medicare annual data, compiled by Hospice Analytics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0" y="1679900"/>
            <a:ext cx="8839199" cy="491066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7375E"/>
                </a:solidFill>
              </a:rPr>
              <a:t>2017 Hospice Utilization x County – MN (slide 2 of 2)</a:t>
            </a:r>
            <a:endParaRPr sz="24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375E"/>
                </a:solidFill>
              </a:rPr>
              <a:t>(Medicare Hospice Deaths / Total Medicare Deaths)</a:t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916750" y="6384650"/>
            <a:ext cx="60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Source: 2017 Medicare annual data, compiled by Hospice Analytics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7375E"/>
                </a:solidFill>
              </a:rPr>
              <a:t>2017 Hospice Utilization – Minnesota</a:t>
            </a:r>
            <a:endParaRPr sz="2800">
              <a:solidFill>
                <a:srgbClr val="1737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7375E"/>
                </a:solidFill>
              </a:rPr>
              <a:t>(Medicare Hospice Deaths / Total Medicare Deaths)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400"/>
            <a:ext cx="8839200" cy="47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152400" y="6457800"/>
            <a:ext cx="6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Source: 2017 Medicare annual data, compiled by Hospice Analytics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Primary Diagnoses</a:t>
            </a:r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2905" lvl="0" marL="457200" rtl="0" algn="l">
              <a:spcBef>
                <a:spcPts val="360"/>
              </a:spcBef>
              <a:spcAft>
                <a:spcPts val="0"/>
              </a:spcAft>
              <a:buSzPts val="2430"/>
              <a:buFont typeface="Open Sans"/>
              <a:buAutoNum type="arabicPeriod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Cancer: 25%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82905" lvl="0" marL="457200" rtl="0" algn="l">
              <a:spcBef>
                <a:spcPts val="0"/>
              </a:spcBef>
              <a:spcAft>
                <a:spcPts val="0"/>
              </a:spcAft>
              <a:buSzPts val="2430"/>
              <a:buFont typeface="Open Sans"/>
              <a:buAutoNum type="arabicPeriod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Dementia: 20%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82905" lvl="0" marL="457200" rtl="0" algn="l">
              <a:spcBef>
                <a:spcPts val="0"/>
              </a:spcBef>
              <a:spcAft>
                <a:spcPts val="0"/>
              </a:spcAft>
              <a:buSzPts val="2430"/>
              <a:buFont typeface="Open Sans"/>
              <a:buAutoNum type="arabicPeriod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Stroke: 9%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82905" lvl="0" marL="457200" rtl="0" algn="l">
              <a:spcBef>
                <a:spcPts val="0"/>
              </a:spcBef>
              <a:spcAft>
                <a:spcPts val="0"/>
              </a:spcAft>
              <a:buSzPts val="2430"/>
              <a:buFont typeface="Open Sans"/>
              <a:buAutoNum type="arabicPeriod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Congestive Heart Failure: 8%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82905" lvl="0" marL="457200" rtl="0" algn="l">
              <a:spcBef>
                <a:spcPts val="0"/>
              </a:spcBef>
              <a:spcAft>
                <a:spcPts val="0"/>
              </a:spcAft>
              <a:buSzPts val="2430"/>
              <a:buFont typeface="Open Sans"/>
              <a:buAutoNum type="arabicPeriod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COPD: 6%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457200" y="633200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Source: 2018 Medicare Fee-For-Service Post Acute Provider Public Use File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Increasing Hospice Use</a:t>
            </a:r>
            <a:endParaRPr/>
          </a:p>
        </p:txBody>
      </p:sp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Increasing access to high quality end of life care requires a multi-pronged approach that targets: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82905" lvl="0" marL="457200" rtl="0" algn="l">
              <a:spcBef>
                <a:spcPts val="360"/>
              </a:spcBef>
              <a:spcAft>
                <a:spcPts val="0"/>
              </a:spcAft>
              <a:buSzPts val="2430"/>
              <a:buFont typeface="Open Sans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the current and future palliative care and hospice workforce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82905" lvl="0" marL="457200" rtl="0" algn="l">
              <a:spcBef>
                <a:spcPts val="0"/>
              </a:spcBef>
              <a:spcAft>
                <a:spcPts val="0"/>
              </a:spcAft>
              <a:buSzPts val="2430"/>
              <a:buFont typeface="Open Sans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non-hospice and palliative care health care professionals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82905" lvl="0" marL="457200" rtl="0" algn="l">
              <a:spcBef>
                <a:spcPts val="0"/>
              </a:spcBef>
              <a:spcAft>
                <a:spcPts val="0"/>
              </a:spcAft>
              <a:buSzPts val="2430"/>
              <a:buFont typeface="Open Sans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patients, families and consumers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Increasing Hospice Use</a:t>
            </a:r>
            <a:endParaRPr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18468" lvl="0" marL="457200" rtl="0" algn="l">
              <a:spcBef>
                <a:spcPts val="360"/>
              </a:spcBef>
              <a:spcAft>
                <a:spcPts val="0"/>
              </a:spcAft>
              <a:buSzPct val="63750"/>
              <a:buChar char="•"/>
            </a:pPr>
            <a:r>
              <a:rPr lang="en-US"/>
              <a:t>Support the recommendations of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Minnesota Palliative Care Advisory Council</a:t>
            </a:r>
            <a:br>
              <a:rPr lang="en-US" u="sng">
                <a:solidFill>
                  <a:schemeClr val="hlink"/>
                </a:solidFill>
                <a:hlinkClick r:id="rId4"/>
              </a:rPr>
            </a:br>
            <a:endParaRPr/>
          </a:p>
          <a:p>
            <a:pPr indent="-318468" lvl="0" marL="457200" rtl="0" algn="l">
              <a:spcBef>
                <a:spcPts val="0"/>
              </a:spcBef>
              <a:spcAft>
                <a:spcPts val="0"/>
              </a:spcAft>
              <a:buSzPct val="63750"/>
              <a:buChar char="•"/>
            </a:pPr>
            <a:r>
              <a:rPr lang="en-US"/>
              <a:t>Address current and long term workforce crisis</a:t>
            </a:r>
            <a:br>
              <a:rPr lang="en-US"/>
            </a:br>
            <a:endParaRPr/>
          </a:p>
          <a:p>
            <a:pPr indent="-318468" lvl="0" marL="457200" rtl="0" algn="l">
              <a:spcBef>
                <a:spcPts val="0"/>
              </a:spcBef>
              <a:spcAft>
                <a:spcPts val="0"/>
              </a:spcAft>
              <a:buSzPct val="63750"/>
              <a:buChar char="•"/>
            </a:pPr>
            <a:r>
              <a:rPr lang="en-US"/>
              <a:t>Support education and training for primary and specialty palliative care and hospice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8468" lvl="0" marL="457200" rtl="0" algn="l">
              <a:spcBef>
                <a:spcPts val="360"/>
              </a:spcBef>
              <a:spcAft>
                <a:spcPts val="0"/>
              </a:spcAft>
              <a:buSzPct val="63750"/>
              <a:buChar char="•"/>
            </a:pPr>
            <a:r>
              <a:rPr lang="en-US"/>
              <a:t>Fund a public awareness campaign for palliative care and hospice that is culturally and linguistically appropriate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8468" lvl="0" marL="457200" rtl="0" algn="l">
              <a:spcBef>
                <a:spcPts val="360"/>
              </a:spcBef>
              <a:spcAft>
                <a:spcPts val="0"/>
              </a:spcAft>
              <a:buSzPct val="63750"/>
              <a:buChar char="•"/>
            </a:pPr>
            <a:r>
              <a:rPr lang="en-US"/>
              <a:t>Fund grief and bereavement services and utilize hospices as community resources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8468" lvl="0" marL="457200" rtl="0" algn="l">
              <a:spcBef>
                <a:spcPts val="360"/>
              </a:spcBef>
              <a:spcAft>
                <a:spcPts val="0"/>
              </a:spcAft>
              <a:buSzPct val="63750"/>
              <a:buChar char="•"/>
            </a:pPr>
            <a:r>
              <a:rPr lang="en-US"/>
              <a:t>Ensure that hospice providers can provide palliative care under their hospice license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Minnesota Network of Hospice &amp; Palliative Care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Minnesota Palliative Care Advisory Council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Palliative Care</a:t>
            </a:r>
            <a:endParaRPr/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Palliative (pronounced PAL-ee-uh-tiv) Care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Medical care for people living with serious illness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Palliative Care</a:t>
            </a:r>
            <a:endParaRPr/>
          </a:p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Focuses on improving quality of life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Reduces pain, symptoms, and stress related to serious illness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Supports patients </a:t>
            </a: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and caregivers 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Palliative Care</a:t>
            </a:r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Any age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i="1" lang="en-US">
                <a:latin typeface="Open Sans"/>
                <a:ea typeface="Open Sans"/>
                <a:cs typeface="Open Sans"/>
                <a:sym typeface="Open Sans"/>
              </a:rPr>
              <a:t>Any stage 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of serious illness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Can receive treatments intended to cure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Provided by a team that collaborates with your primary care doctor or other specialists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Receive in home, hospital, outpatient clinic, long-term care, assisted living, cancer centers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Who Pays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Medicare Part B and Medicaid offer some coverage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Some private insurance plans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8288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Hospice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Hospice (pronounced HAW-spiss) care is: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40030" lvl="0" marL="182880" rtl="0" algn="l">
              <a:spcBef>
                <a:spcPts val="480"/>
              </a:spcBef>
              <a:spcAft>
                <a:spcPts val="0"/>
              </a:spcAft>
              <a:buSzPts val="29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Palliative care specific to the final six months of life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8288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40030" lvl="0" marL="182880" rtl="0" algn="l">
              <a:spcBef>
                <a:spcPts val="480"/>
              </a:spcBef>
              <a:spcAft>
                <a:spcPts val="0"/>
              </a:spcAft>
              <a:buSzPts val="29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Forgo curative treatment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40030" lvl="0" marL="182880" rtl="0" algn="l">
              <a:spcBef>
                <a:spcPts val="480"/>
              </a:spcBef>
              <a:spcAft>
                <a:spcPts val="0"/>
              </a:spcAft>
              <a:buSzPts val="29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Medicare Hospice benefit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40030" lvl="0" marL="182880" rtl="0" algn="l">
              <a:spcBef>
                <a:spcPts val="480"/>
              </a:spcBef>
              <a:spcAft>
                <a:spcPts val="0"/>
              </a:spcAft>
              <a:buSzPts val="29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Reduce physical, spiritual, social, and emotional pain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40030" lvl="0" marL="182880" rtl="0" algn="l">
              <a:spcBef>
                <a:spcPts val="480"/>
              </a:spcBef>
              <a:spcAft>
                <a:spcPts val="0"/>
              </a:spcAft>
              <a:buSzPts val="29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Grief support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Hospice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Receive wherever you call home. Private home, assisted living center, long-term care facility, hospital, group home, foster home, apartment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Who Pays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Paid for by Medicare, Medical Assistance, MinnesotaCare, most private insurance companies, private pay, Veteran’s benefits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8288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Differences </a:t>
            </a:r>
            <a:endParaRPr/>
          </a:p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501350" y="1666425"/>
            <a:ext cx="82296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3" name="Google Shape;153;p21"/>
          <p:cNvGraphicFramePr/>
          <p:nvPr/>
        </p:nvGraphicFramePr>
        <p:xfrm>
          <a:off x="578775" y="173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{360D2EB7-EDFA-462C-A542-9627A63995E8}</a:tableStyleId>
              </a:tblPr>
              <a:tblGrid>
                <a:gridCol w="2537575"/>
                <a:gridCol w="2537575"/>
                <a:gridCol w="2537575"/>
              </a:tblGrid>
              <a:tr h="78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highlight>
                          <a:schemeClr val="dk1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Palliative Care</a:t>
                      </a:r>
                      <a:endParaRPr b="1" sz="2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Hospice</a:t>
                      </a:r>
                      <a:endParaRPr b="1" sz="2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Appropriate For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Serious Illness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Terminal Illness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 Limited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 (generally 6 months)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Receive Curative Treatment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Medicare Benefit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Yes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ustom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89256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