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3"/>
  </p:notesMasterIdLst>
  <p:sldIdLst>
    <p:sldId id="256" r:id="rId5"/>
    <p:sldId id="356" r:id="rId6"/>
    <p:sldId id="358" r:id="rId7"/>
    <p:sldId id="379" r:id="rId8"/>
    <p:sldId id="378" r:id="rId9"/>
    <p:sldId id="373" r:id="rId10"/>
    <p:sldId id="380" r:id="rId11"/>
    <p:sldId id="330" r:id="rId12"/>
    <p:sldId id="363" r:id="rId13"/>
    <p:sldId id="309" r:id="rId14"/>
    <p:sldId id="340" r:id="rId15"/>
    <p:sldId id="341" r:id="rId16"/>
    <p:sldId id="374" r:id="rId17"/>
    <p:sldId id="312" r:id="rId18"/>
    <p:sldId id="369" r:id="rId19"/>
    <p:sldId id="359" r:id="rId20"/>
    <p:sldId id="353" r:id="rId21"/>
    <p:sldId id="352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Light" panose="020B0306030504020204" pitchFamily="34" charset="0"/>
      <p:regular r:id="rId36"/>
      <p:italic r:id="rId37"/>
    </p:embeddedFont>
    <p:embeddedFont>
      <p:font typeface="Raleway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C87"/>
    <a:srgbClr val="E9EDEE"/>
    <a:srgbClr val="4D4D4D"/>
    <a:srgbClr val="6E7E29"/>
    <a:srgbClr val="839CCC"/>
    <a:srgbClr val="76BC43"/>
    <a:srgbClr val="007DC5"/>
    <a:srgbClr val="EF3842"/>
    <a:srgbClr val="90B990"/>
    <a:srgbClr val="529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1240" y="4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So let’s look at other states - Colorado</a:t>
            </a:r>
          </a:p>
          <a:p>
            <a:pPr marL="171450" indent="-171450"/>
            <a:r>
              <a:rPr lang="en-US"/>
              <a:t>Colorado recently passed a leading transportation emissions rule that prioritizes multi-modal access</a:t>
            </a:r>
          </a:p>
          <a:p>
            <a:pPr marL="171450" indent="-171450"/>
            <a:r>
              <a:rPr lang="en-US"/>
              <a:t>Were able to switch investments away from expansions</a:t>
            </a:r>
          </a:p>
          <a:p>
            <a:pPr marL="171450" indent="-171450"/>
            <a:r>
              <a:rPr lang="en-US"/>
              <a:t>Took that money and shifted to clean transportation and multimodal solutions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89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dirty="0"/>
              <a:t>Goes all the way to 2019, the house bill 1261 set declining greenhouse emissions target for state</a:t>
            </a:r>
          </a:p>
          <a:p>
            <a:pPr marL="171450" indent="-171450"/>
            <a:r>
              <a:rPr lang="en-US" dirty="0"/>
              <a:t>2 years later the governor released a roadmap to achieve these targets</a:t>
            </a:r>
          </a:p>
          <a:p>
            <a:pPr marL="1085850" lvl="1" indent="-171450"/>
            <a:r>
              <a:rPr lang="en-US" dirty="0"/>
              <a:t>Included language that planning processes would have to be updated to account for transportation</a:t>
            </a:r>
          </a:p>
          <a:p>
            <a:pPr marL="1085850" lvl="1" indent="-171450"/>
            <a:r>
              <a:rPr lang="en-US" dirty="0"/>
              <a:t>Before the governor fully implemented roadmap, the senate beat him to the punch</a:t>
            </a:r>
          </a:p>
          <a:p>
            <a:pPr marL="1085850" lvl="1" indent="-171450"/>
            <a:r>
              <a:rPr lang="en-US" dirty="0"/>
              <a:t>Director CDOT to require planning - directive with teeth that CDOT had to do this</a:t>
            </a:r>
          </a:p>
          <a:p>
            <a:pPr marL="171450" indent="-171450"/>
            <a:r>
              <a:rPr lang="en-US" dirty="0"/>
              <a:t>CDOT rule making</a:t>
            </a:r>
          </a:p>
          <a:p>
            <a:pPr marL="1085850" lvl="1" indent="-171450"/>
            <a:r>
              <a:rPr lang="en-US" dirty="0"/>
              <a:t>Did public comment period, </a:t>
            </a:r>
          </a:p>
          <a:p>
            <a:pPr marL="1085850" lvl="1" indent="-171450"/>
            <a:r>
              <a:rPr lang="en-US" dirty="0"/>
              <a:t>During comment period, SWEEP created this analysis that </a:t>
            </a:r>
            <a:r>
              <a:rPr lang="en-US" dirty="0" err="1"/>
              <a:t>colorado</a:t>
            </a:r>
            <a:r>
              <a:rPr lang="en-US" dirty="0"/>
              <a:t> could save 40 billion by 2050 </a:t>
            </a:r>
          </a:p>
          <a:p>
            <a:pPr marL="171450" indent="-171450"/>
            <a:r>
              <a:rPr lang="en-US" dirty="0"/>
              <a:t>Rule implemented 2019-2022</a:t>
            </a:r>
          </a:p>
          <a:p>
            <a:pPr marL="1085850" lvl="1" indent="-171450"/>
            <a:r>
              <a:rPr lang="en-US" dirty="0"/>
              <a:t>Gold standard outside of California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0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14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7260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91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Investing in climate-smart transportation report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558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Investing in climate-smart transportation report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649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031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73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Largest coalition of non-federal actors ever assembled to tackle </a:t>
            </a:r>
            <a:r>
              <a:rPr lang="en-US" err="1"/>
              <a:t>cliamte</a:t>
            </a:r>
            <a:r>
              <a:rPr lang="en-US"/>
              <a:t> change</a:t>
            </a:r>
          </a:p>
          <a:p>
            <a:pPr>
              <a:buNone/>
            </a:pPr>
            <a:r>
              <a:rPr lang="en-US"/>
              <a:t>-Three quarters of GDP in terms of business representation 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7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b="1" dirty="0"/>
              <a:t>Minnesota Climate action framework – inequities</a:t>
            </a:r>
            <a:endParaRPr lang="en-US" dirty="0"/>
          </a:p>
          <a:p>
            <a:r>
              <a:rPr lang="en-US" dirty="0"/>
              <a:t>Unequal exposure to pollution – black, indigenous, people of color, and residents with low incomes more likely to live near industrial sites and highways</a:t>
            </a:r>
          </a:p>
          <a:p>
            <a:r>
              <a:rPr lang="en-US" dirty="0"/>
              <a:t>Barriers to energy efficient buildings and improvements </a:t>
            </a:r>
          </a:p>
          <a:p>
            <a:r>
              <a:rPr lang="en-US" dirty="0"/>
              <a:t>Higher costs – energy bills during very hot summers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2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b="1" dirty="0"/>
              <a:t>Minnesota Climate action framework – inequities</a:t>
            </a:r>
            <a:endParaRPr lang="en-US" dirty="0"/>
          </a:p>
          <a:p>
            <a:r>
              <a:rPr lang="en-US" dirty="0"/>
              <a:t>Unequal exposure to pollution – black, indigenous, people of color, and residents with low incomes more likely to live near industrial sites and highways</a:t>
            </a:r>
          </a:p>
          <a:p>
            <a:r>
              <a:rPr lang="en-US" dirty="0"/>
              <a:t>Barriers to energy efficient buildings and improvements </a:t>
            </a:r>
          </a:p>
          <a:p>
            <a:r>
              <a:rPr lang="en-US" dirty="0"/>
              <a:t>Higher costs – energy bills during very hot summers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0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For Minnesota, like the U.S., largest contributor to this problem is the transportation sector. </a:t>
            </a:r>
          </a:p>
        </p:txBody>
      </p:sp>
    </p:spTree>
    <p:extLst>
      <p:ext uri="{BB962C8B-B14F-4D97-AF65-F5344CB8AC3E}">
        <p14:creationId xmlns:p14="http://schemas.microsoft.com/office/powerpoint/2010/main" val="179917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The infrastructure law provides an opportunity to address these emissions, but if used to continue a status quo approach, this funding could actually increase emissions</a:t>
            </a:r>
          </a:p>
        </p:txBody>
      </p:sp>
    </p:spTree>
    <p:extLst>
      <p:ext uri="{BB962C8B-B14F-4D97-AF65-F5344CB8AC3E}">
        <p14:creationId xmlns:p14="http://schemas.microsoft.com/office/powerpoint/2010/main" val="423531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Investing in climate-smart transportation report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364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184219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184219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As you know Minnesota is not on track to meet its climate goals </a:t>
            </a:r>
          </a:p>
        </p:txBody>
      </p:sp>
    </p:spTree>
    <p:extLst>
      <p:ext uri="{BB962C8B-B14F-4D97-AF65-F5344CB8AC3E}">
        <p14:creationId xmlns:p14="http://schemas.microsoft.com/office/powerpoint/2010/main" val="39639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9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4077" y="162463"/>
            <a:ext cx="1277624" cy="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00" cy="9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6" name="Google Shape;46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4077" y="162463"/>
            <a:ext cx="1277624" cy="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4000" cy="9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4" name="Google Shape;5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4077" y="162463"/>
            <a:ext cx="1277624" cy="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2" name="Google Shape;62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4077" y="162463"/>
            <a:ext cx="1277624" cy="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4077" y="162463"/>
            <a:ext cx="1277624" cy="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mmoravec@rmi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4;p26">
            <a:extLst>
              <a:ext uri="{FF2B5EF4-FFF2-40B4-BE49-F238E27FC236}">
                <a16:creationId xmlns:a16="http://schemas.microsoft.com/office/drawing/2014/main" id="{63305416-8CEC-E232-D7E7-BF84C6FC7309}"/>
              </a:ext>
            </a:extLst>
          </p:cNvPr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729450" y="1322449"/>
            <a:ext cx="7688100" cy="2168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Equity &amp; Climate in State Planning</a:t>
            </a:r>
            <a:br>
              <a:rPr lang="en-US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Miguel Moravec, RMI</a:t>
            </a:r>
            <a:endParaRPr sz="3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Public-transportation Icons - Free SVG &amp; PNG Public-transportation Images -  Noun Project">
            <a:extLst>
              <a:ext uri="{FF2B5EF4-FFF2-40B4-BE49-F238E27FC236}">
                <a16:creationId xmlns:a16="http://schemas.microsoft.com/office/drawing/2014/main" id="{A2E299C6-B528-4D7E-801F-689148109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70" y="2982277"/>
            <a:ext cx="1417056" cy="141705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025BB0-E8BE-4974-F54D-B413CA065984}"/>
              </a:ext>
            </a:extLst>
          </p:cNvPr>
          <p:cNvSpPr txBox="1"/>
          <p:nvPr/>
        </p:nvSpPr>
        <p:spPr>
          <a:xfrm>
            <a:off x="3700328" y="3090641"/>
            <a:ext cx="391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incorporating GHG targets into CDOT projects advanced equity in Colorado</a:t>
            </a:r>
          </a:p>
        </p:txBody>
      </p:sp>
      <p:pic>
        <p:nvPicPr>
          <p:cNvPr id="25602" name="Picture 2" descr="RMI">
            <a:extLst>
              <a:ext uri="{FF2B5EF4-FFF2-40B4-BE49-F238E27FC236}">
                <a16:creationId xmlns:a16="http://schemas.microsoft.com/office/drawing/2014/main" id="{028205ED-4BA1-1209-B5EA-ACAC899E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5632147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Colorado: GHG Planning Standard</a:t>
            </a:r>
          </a:p>
        </p:txBody>
      </p:sp>
      <p:pic>
        <p:nvPicPr>
          <p:cNvPr id="3078" name="Picture 6" descr="Map of the United States with Minnesota highlighted">
            <a:extLst>
              <a:ext uri="{FF2B5EF4-FFF2-40B4-BE49-F238E27FC236}">
                <a16:creationId xmlns:a16="http://schemas.microsoft.com/office/drawing/2014/main" id="{9DA36E7E-8499-6BF6-DE01-0D285D25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9" y="1331508"/>
            <a:ext cx="5632147" cy="34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p of the United States with Colorado highlighted">
            <a:extLst>
              <a:ext uri="{FF2B5EF4-FFF2-40B4-BE49-F238E27FC236}">
                <a16:creationId xmlns:a16="http://schemas.microsoft.com/office/drawing/2014/main" id="{D3637A97-E162-DC8B-F6F7-C8983CDC2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9"/>
          <a:stretch/>
        </p:blipFill>
        <p:spPr bwMode="auto">
          <a:xfrm>
            <a:off x="1845129" y="1331507"/>
            <a:ext cx="2561548" cy="34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MI">
            <a:extLst>
              <a:ext uri="{FF2B5EF4-FFF2-40B4-BE49-F238E27FC236}">
                <a16:creationId xmlns:a16="http://schemas.microsoft.com/office/drawing/2014/main" id="{667FF904-6D9D-F2D5-6F35-3730658F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3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561667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GHG Standard: How does it work?</a:t>
            </a:r>
          </a:p>
        </p:txBody>
      </p:sp>
      <p:sp>
        <p:nvSpPr>
          <p:cNvPr id="3" name="AutoShape 2" descr="chart of Colorado GHG Roadmap scenarios - GHG emissions over time and targets">
            <a:extLst>
              <a:ext uri="{FF2B5EF4-FFF2-40B4-BE49-F238E27FC236}">
                <a16:creationId xmlns:a16="http://schemas.microsoft.com/office/drawing/2014/main" id="{AEECEDA3-A647-9701-E37D-A490CBA96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9A36E7-2A6C-94E3-4FA3-6D0D52563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77" y="1266595"/>
            <a:ext cx="4295004" cy="34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MI">
            <a:extLst>
              <a:ext uri="{FF2B5EF4-FFF2-40B4-BE49-F238E27FC236}">
                <a16:creationId xmlns:a16="http://schemas.microsoft.com/office/drawing/2014/main" id="{69FC61B9-1B2D-94FB-B11F-5A30CB2B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45;p26">
            <a:extLst>
              <a:ext uri="{FF2B5EF4-FFF2-40B4-BE49-F238E27FC236}">
                <a16:creationId xmlns:a16="http://schemas.microsoft.com/office/drawing/2014/main" id="{DF680D83-D36E-454B-3CFC-131B4F3F8090}"/>
              </a:ext>
            </a:extLst>
          </p:cNvPr>
          <p:cNvSpPr txBox="1"/>
          <p:nvPr/>
        </p:nvSpPr>
        <p:spPr>
          <a:xfrm>
            <a:off x="433874" y="1939011"/>
            <a:ext cx="3137722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Assign targets </a:t>
            </a:r>
            <a:r>
              <a:rPr lang="en-US" sz="2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based on state climate/equity goals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  <a:p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83669-DF58-6C35-9E78-B75DDE3F353C}"/>
              </a:ext>
            </a:extLst>
          </p:cNvPr>
          <p:cNvSpPr txBox="1"/>
          <p:nvPr/>
        </p:nvSpPr>
        <p:spPr>
          <a:xfrm>
            <a:off x="5638408" y="4772795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Source: CDOT</a:t>
            </a:r>
          </a:p>
        </p:txBody>
      </p:sp>
    </p:spTree>
    <p:extLst>
      <p:ext uri="{BB962C8B-B14F-4D97-AF65-F5344CB8AC3E}">
        <p14:creationId xmlns:p14="http://schemas.microsoft.com/office/powerpoint/2010/main" val="395978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2" descr="chart of Colorado GHG Roadmap scenarios - GHG emissions over time and targets">
            <a:extLst>
              <a:ext uri="{FF2B5EF4-FFF2-40B4-BE49-F238E27FC236}">
                <a16:creationId xmlns:a16="http://schemas.microsoft.com/office/drawing/2014/main" id="{AEECEDA3-A647-9701-E37D-A490CBA96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5E1E8B7-7BF3-FEB5-F4FE-C5FE2D98B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2" y="1184086"/>
            <a:ext cx="5180271" cy="34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99;p30">
            <a:extLst>
              <a:ext uri="{FF2B5EF4-FFF2-40B4-BE49-F238E27FC236}">
                <a16:creationId xmlns:a16="http://schemas.microsoft.com/office/drawing/2014/main" id="{D1CDAA18-6F73-D814-830C-A231F47E57D5}"/>
              </a:ext>
            </a:extLst>
          </p:cNvPr>
          <p:cNvSpPr txBox="1"/>
          <p:nvPr/>
        </p:nvSpPr>
        <p:spPr>
          <a:xfrm>
            <a:off x="656110" y="326859"/>
            <a:ext cx="5616674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GHG Standard: How does it work?</a:t>
            </a:r>
          </a:p>
        </p:txBody>
      </p:sp>
      <p:pic>
        <p:nvPicPr>
          <p:cNvPr id="5" name="Picture 2" descr="RMI">
            <a:extLst>
              <a:ext uri="{FF2B5EF4-FFF2-40B4-BE49-F238E27FC236}">
                <a16:creationId xmlns:a16="http://schemas.microsoft.com/office/drawing/2014/main" id="{BC271C85-1BCB-587E-ADC2-E47D7440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45;p26">
            <a:extLst>
              <a:ext uri="{FF2B5EF4-FFF2-40B4-BE49-F238E27FC236}">
                <a16:creationId xmlns:a16="http://schemas.microsoft.com/office/drawing/2014/main" id="{975CEAE3-F6E1-7DBB-DFCE-38FA8B1DE083}"/>
              </a:ext>
            </a:extLst>
          </p:cNvPr>
          <p:cNvSpPr txBox="1"/>
          <p:nvPr/>
        </p:nvSpPr>
        <p:spPr>
          <a:xfrm>
            <a:off x="433874" y="1939011"/>
            <a:ext cx="3137722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14350" indent="-51435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Assign targets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based on state climate/equity goals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Close gap </a:t>
            </a:r>
            <a:r>
              <a:rPr lang="en-US" sz="20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mitigation actions and investment/ mode shift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7EB8F-2975-B304-984F-8941FF4188AD}"/>
              </a:ext>
            </a:extLst>
          </p:cNvPr>
          <p:cNvSpPr txBox="1"/>
          <p:nvPr/>
        </p:nvSpPr>
        <p:spPr>
          <a:xfrm>
            <a:off x="5638408" y="4772795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Source: CDOT</a:t>
            </a:r>
          </a:p>
        </p:txBody>
      </p:sp>
    </p:spTree>
    <p:extLst>
      <p:ext uri="{BB962C8B-B14F-4D97-AF65-F5344CB8AC3E}">
        <p14:creationId xmlns:p14="http://schemas.microsoft.com/office/powerpoint/2010/main" val="401227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541995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GHG Standard: </a:t>
            </a: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Projected Benefits</a:t>
            </a:r>
            <a:endParaRPr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AutoShape 2" descr="chart of Colorado GHG Roadmap scenarios - GHG emissions over time and targets">
            <a:extLst>
              <a:ext uri="{FF2B5EF4-FFF2-40B4-BE49-F238E27FC236}">
                <a16:creationId xmlns:a16="http://schemas.microsoft.com/office/drawing/2014/main" id="{AEECEDA3-A647-9701-E37D-A490CBA96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C87B41-C663-285C-4C81-A24A0ECA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10" y="1179575"/>
            <a:ext cx="6659090" cy="36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45;p26">
            <a:extLst>
              <a:ext uri="{FF2B5EF4-FFF2-40B4-BE49-F238E27FC236}">
                <a16:creationId xmlns:a16="http://schemas.microsoft.com/office/drawing/2014/main" id="{0D9356A5-EB7B-F899-BAE0-345B9883C167}"/>
              </a:ext>
            </a:extLst>
          </p:cNvPr>
          <p:cNvSpPr txBox="1"/>
          <p:nvPr/>
        </p:nvSpPr>
        <p:spPr>
          <a:xfrm>
            <a:off x="-102842" y="1509101"/>
            <a:ext cx="2587752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6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$40B</a:t>
            </a:r>
          </a:p>
          <a:p>
            <a:pPr algn="ctr"/>
            <a:r>
              <a:rPr lang="en-US" sz="4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savings</a:t>
            </a:r>
            <a:endParaRPr lang="en-US" sz="280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Google Shape;145;p26">
            <a:extLst>
              <a:ext uri="{FF2B5EF4-FFF2-40B4-BE49-F238E27FC236}">
                <a16:creationId xmlns:a16="http://schemas.microsoft.com/office/drawing/2014/main" id="{554415D5-EB50-1F9F-0A33-C8A5B86B05B1}"/>
              </a:ext>
            </a:extLst>
          </p:cNvPr>
          <p:cNvSpPr txBox="1"/>
          <p:nvPr/>
        </p:nvSpPr>
        <p:spPr>
          <a:xfrm>
            <a:off x="262918" y="3296510"/>
            <a:ext cx="235915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Climate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Health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Equity</a:t>
            </a:r>
            <a:endParaRPr lang="en-US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2" descr="RMI">
            <a:extLst>
              <a:ext uri="{FF2B5EF4-FFF2-40B4-BE49-F238E27FC236}">
                <a16:creationId xmlns:a16="http://schemas.microsoft.com/office/drawing/2014/main" id="{15A7FDD4-249C-31EC-947E-659C7983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592901" y="1184086"/>
            <a:ext cx="4324788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$200 B </a:t>
            </a:r>
            <a:r>
              <a:rPr lang="en-US" sz="32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competitive IIJA funding prioritized for:</a:t>
            </a:r>
          </a:p>
          <a:p>
            <a:endParaRPr lang="en-US" b="1" dirty="0">
              <a:solidFill>
                <a:schemeClr val="dk2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Equity</a:t>
            </a:r>
          </a:p>
          <a:p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592900" y="74109"/>
            <a:ext cx="5693414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 could benefit: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Equity a Federal Investment Priority</a:t>
            </a:r>
          </a:p>
        </p:txBody>
      </p:sp>
      <p:pic>
        <p:nvPicPr>
          <p:cNvPr id="4" name="Picture 2" descr="RMI">
            <a:extLst>
              <a:ext uri="{FF2B5EF4-FFF2-40B4-BE49-F238E27FC236}">
                <a16:creationId xmlns:a16="http://schemas.microsoft.com/office/drawing/2014/main" id="{C64E4E43-B29D-A298-05AA-9427466D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CB6F7-F51B-8702-AAEC-A450D318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642" y="1184086"/>
            <a:ext cx="3194090" cy="3559679"/>
          </a:xfrm>
          <a:prstGeom prst="rect">
            <a:avLst/>
          </a:prstGeom>
          <a:ln w="28575">
            <a:solidFill>
              <a:srgbClr val="345C87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470885-A5CF-4E0D-A8C2-AD3DAA079404}"/>
              </a:ext>
            </a:extLst>
          </p:cNvPr>
          <p:cNvSpPr txBox="1"/>
          <p:nvPr/>
        </p:nvSpPr>
        <p:spPr>
          <a:xfrm>
            <a:off x="5186363" y="478755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Justice40 Investment Communities</a:t>
            </a:r>
            <a:endParaRPr lang="en-US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9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B491A-2084-BE4F-B6B4-329B7123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1" y="1108401"/>
            <a:ext cx="7455572" cy="3708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21715-0BBC-25AB-DAAD-7F5197476D9B}"/>
              </a:ext>
            </a:extLst>
          </p:cNvPr>
          <p:cNvSpPr txBox="1"/>
          <p:nvPr/>
        </p:nvSpPr>
        <p:spPr>
          <a:xfrm>
            <a:off x="6885432" y="4848006"/>
            <a:ext cx="3209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Source: Minnesota Dept. of Health</a:t>
            </a:r>
          </a:p>
        </p:txBody>
      </p:sp>
      <p:pic>
        <p:nvPicPr>
          <p:cNvPr id="6" name="Picture 2" descr="RMI">
            <a:extLst>
              <a:ext uri="{FF2B5EF4-FFF2-40B4-BE49-F238E27FC236}">
                <a16:creationId xmlns:a16="http://schemas.microsoft.com/office/drawing/2014/main" id="{315C0114-DE76-018E-2B6C-01878CE0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99;p30">
            <a:extLst>
              <a:ext uri="{FF2B5EF4-FFF2-40B4-BE49-F238E27FC236}">
                <a16:creationId xmlns:a16="http://schemas.microsoft.com/office/drawing/2014/main" id="{39BD82AA-D3DF-9CA2-8A81-AA502B1B701C}"/>
              </a:ext>
            </a:extLst>
          </p:cNvPr>
          <p:cNvSpPr txBox="1"/>
          <p:nvPr/>
        </p:nvSpPr>
        <p:spPr>
          <a:xfrm>
            <a:off x="592900" y="74109"/>
            <a:ext cx="5693414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 could benefit: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for affordable transportation </a:t>
            </a:r>
          </a:p>
        </p:txBody>
      </p:sp>
    </p:spTree>
    <p:extLst>
      <p:ext uri="{BB962C8B-B14F-4D97-AF65-F5344CB8AC3E}">
        <p14:creationId xmlns:p14="http://schemas.microsoft.com/office/powerpoint/2010/main" val="277643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5;p26">
            <a:extLst>
              <a:ext uri="{FF2B5EF4-FFF2-40B4-BE49-F238E27FC236}">
                <a16:creationId xmlns:a16="http://schemas.microsoft.com/office/drawing/2014/main" id="{C0557ADA-FA87-1C20-AE13-CAE33637949A}"/>
              </a:ext>
            </a:extLst>
          </p:cNvPr>
          <p:cNvSpPr txBox="1"/>
          <p:nvPr/>
        </p:nvSpPr>
        <p:spPr>
          <a:xfrm>
            <a:off x="4914900" y="1092077"/>
            <a:ext cx="3796015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28% rural physicians to retire in next 5 years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2033: 32% of rural counties will be 65+</a:t>
            </a:r>
            <a:endParaRPr lang="en-US" sz="180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85+ population to double in next 30 years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FAEF4-A885-5B60-7C26-0BA1612D8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92" y="1069777"/>
            <a:ext cx="3375709" cy="3704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F36F2-D20C-ABAB-B436-CBFF78415707}"/>
              </a:ext>
            </a:extLst>
          </p:cNvPr>
          <p:cNvSpPr txBox="1"/>
          <p:nvPr/>
        </p:nvSpPr>
        <p:spPr>
          <a:xfrm>
            <a:off x="6885432" y="4848006"/>
            <a:ext cx="3209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Source: Minnesota Dept. of Health</a:t>
            </a:r>
          </a:p>
        </p:txBody>
      </p:sp>
      <p:pic>
        <p:nvPicPr>
          <p:cNvPr id="8" name="Picture 2" descr="RMI">
            <a:extLst>
              <a:ext uri="{FF2B5EF4-FFF2-40B4-BE49-F238E27FC236}">
                <a16:creationId xmlns:a16="http://schemas.microsoft.com/office/drawing/2014/main" id="{147E0FEE-821C-67AC-0AF3-9658F285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99;p30">
            <a:extLst>
              <a:ext uri="{FF2B5EF4-FFF2-40B4-BE49-F238E27FC236}">
                <a16:creationId xmlns:a16="http://schemas.microsoft.com/office/drawing/2014/main" id="{27ABCB9F-51DE-160A-3E0A-05A5835CB0FC}"/>
              </a:ext>
            </a:extLst>
          </p:cNvPr>
          <p:cNvSpPr txBox="1"/>
          <p:nvPr/>
        </p:nvSpPr>
        <p:spPr>
          <a:xfrm>
            <a:off x="592900" y="74109"/>
            <a:ext cx="5693414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 could benefit: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Healthcare access needs attention</a:t>
            </a:r>
          </a:p>
        </p:txBody>
      </p:sp>
    </p:spTree>
    <p:extLst>
      <p:ext uri="{BB962C8B-B14F-4D97-AF65-F5344CB8AC3E}">
        <p14:creationId xmlns:p14="http://schemas.microsoft.com/office/powerpoint/2010/main" val="289352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6855643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Take-away</a:t>
            </a:r>
            <a:endParaRPr sz="2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145;p26">
            <a:extLst>
              <a:ext uri="{FF2B5EF4-FFF2-40B4-BE49-F238E27FC236}">
                <a16:creationId xmlns:a16="http://schemas.microsoft.com/office/drawing/2014/main" id="{1276ED9D-859D-09AA-BDED-D329D89FB88B}"/>
              </a:ext>
            </a:extLst>
          </p:cNvPr>
          <p:cNvSpPr txBox="1"/>
          <p:nvPr/>
        </p:nvSpPr>
        <p:spPr>
          <a:xfrm>
            <a:off x="592900" y="1184086"/>
            <a:ext cx="7362379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3600" b="1" i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By adopting a GHG planning standard, MN can:</a:t>
            </a:r>
          </a:p>
          <a:p>
            <a:r>
              <a:rPr lang="en-US" sz="1800" b="1" i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 </a:t>
            </a:r>
            <a:endParaRPr lang="en-US" sz="4000" b="1" i="1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Lead Midwest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Advance Equity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Achieve Climate Goals</a:t>
            </a:r>
            <a:endParaRPr lang="en-US" sz="240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 descr="RMI">
            <a:extLst>
              <a:ext uri="{FF2B5EF4-FFF2-40B4-BE49-F238E27FC236}">
                <a16:creationId xmlns:a16="http://schemas.microsoft.com/office/drawing/2014/main" id="{753090AF-38E0-B0A3-6490-5D5261563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8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5AB76A-0974-68EE-5845-972B31CF73DF}"/>
              </a:ext>
            </a:extLst>
          </p:cNvPr>
          <p:cNvSpPr/>
          <p:nvPr/>
        </p:nvSpPr>
        <p:spPr>
          <a:xfrm>
            <a:off x="6373368" y="0"/>
            <a:ext cx="2770632" cy="1115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E247D-68A4-06F9-20CC-5F5FD2B7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Questions?</a:t>
            </a:r>
            <a:br>
              <a:rPr lang="en-US" sz="3600" dirty="0"/>
            </a:br>
            <a:r>
              <a:rPr lang="en-US" sz="3600" dirty="0">
                <a:hlinkClick r:id="rId2"/>
              </a:rPr>
              <a:t>mmoravec@rmi.org</a:t>
            </a:r>
            <a:br>
              <a:rPr lang="en-US" sz="3600" dirty="0"/>
            </a:br>
            <a:br>
              <a:rPr lang="en-US" sz="3600" dirty="0"/>
            </a:br>
            <a:endParaRPr lang="en-US" sz="8000" dirty="0"/>
          </a:p>
        </p:txBody>
      </p:sp>
      <p:pic>
        <p:nvPicPr>
          <p:cNvPr id="3" name="Picture 2" descr="RMI">
            <a:extLst>
              <a:ext uri="{FF2B5EF4-FFF2-40B4-BE49-F238E27FC236}">
                <a16:creationId xmlns:a16="http://schemas.microsoft.com/office/drawing/2014/main" id="{99804B01-DE7F-A3EA-4FF1-100B1B12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7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5632147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Introduction: Who we are</a:t>
            </a:r>
            <a:endParaRPr sz="2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About - RMI">
            <a:extLst>
              <a:ext uri="{FF2B5EF4-FFF2-40B4-BE49-F238E27FC236}">
                <a16:creationId xmlns:a16="http://schemas.microsoft.com/office/drawing/2014/main" id="{6390CECE-CDE7-5F14-D675-916DD70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2" y="1834177"/>
            <a:ext cx="3309333" cy="9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C7D3A-A9F0-3259-3A4B-18E6E7C3E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486" y="1630350"/>
            <a:ext cx="3625621" cy="1325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8B3C1-9167-1C6C-D8DE-1377F45E0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690" y="3392596"/>
            <a:ext cx="7514705" cy="885764"/>
          </a:xfrm>
          <a:prstGeom prst="rect">
            <a:avLst/>
          </a:prstGeom>
        </p:spPr>
      </p:pic>
      <p:pic>
        <p:nvPicPr>
          <p:cNvPr id="10" name="Picture 2" descr="RMI">
            <a:extLst>
              <a:ext uri="{FF2B5EF4-FFF2-40B4-BE49-F238E27FC236}">
                <a16:creationId xmlns:a16="http://schemas.microsoft.com/office/drawing/2014/main" id="{2AF60CF7-1744-A488-11FC-5F44DAFE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7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6055586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Introduction: America Is All In Coalition</a:t>
            </a:r>
            <a:endParaRPr sz="2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oogle Shape;114;gf3e8a2d0cc_9_0">
            <a:extLst>
              <a:ext uri="{FF2B5EF4-FFF2-40B4-BE49-F238E27FC236}">
                <a16:creationId xmlns:a16="http://schemas.microsoft.com/office/drawing/2014/main" id="{94157A68-6F80-EDFE-B2FF-4451C87D0BF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462" y="1055511"/>
            <a:ext cx="7712638" cy="3943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73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629333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Change: Great Inequity</a:t>
            </a:r>
            <a:endParaRPr sz="2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RMI">
            <a:extLst>
              <a:ext uri="{FF2B5EF4-FFF2-40B4-BE49-F238E27FC236}">
                <a16:creationId xmlns:a16="http://schemas.microsoft.com/office/drawing/2014/main" id="{581EDD81-7812-6085-C5BA-96A8A24E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59237F-FA20-7A0D-B1EC-454E2969C41F}"/>
              </a:ext>
            </a:extLst>
          </p:cNvPr>
          <p:cNvSpPr txBox="1"/>
          <p:nvPr/>
        </p:nvSpPr>
        <p:spPr>
          <a:xfrm>
            <a:off x="1751808" y="476838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100" b="0" i="0" dirty="0" err="1">
                <a:solidFill>
                  <a:srgbClr val="1A1A1A"/>
                </a:solidFill>
                <a:effectLst/>
                <a:latin typeface="-apple-system"/>
              </a:rPr>
              <a:t>Encyclopædia</a:t>
            </a:r>
            <a:r>
              <a:rPr lang="en-US" sz="1100" b="0" i="0" dirty="0">
                <a:solidFill>
                  <a:srgbClr val="1A1A1A"/>
                </a:solidFill>
                <a:effectLst/>
                <a:latin typeface="-apple-system"/>
              </a:rPr>
              <a:t> Britannica, U.S. </a:t>
            </a:r>
            <a:r>
              <a:rPr lang="en-US" sz="1100" dirty="0">
                <a:solidFill>
                  <a:srgbClr val="1A1A1A"/>
                </a:solidFill>
                <a:latin typeface="-apple-system"/>
              </a:rPr>
              <a:t>EPA</a:t>
            </a:r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DF16B4-E30A-4922-7EF4-6A187BBA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294050"/>
            <a:ext cx="4984749" cy="3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45;p26">
            <a:extLst>
              <a:ext uri="{FF2B5EF4-FFF2-40B4-BE49-F238E27FC236}">
                <a16:creationId xmlns:a16="http://schemas.microsoft.com/office/drawing/2014/main" id="{4B771FF3-79F7-B213-B89C-945D72657B1A}"/>
              </a:ext>
            </a:extLst>
          </p:cNvPr>
          <p:cNvSpPr txBox="1"/>
          <p:nvPr/>
        </p:nvSpPr>
        <p:spPr>
          <a:xfrm>
            <a:off x="5902775" y="1294050"/>
            <a:ext cx="3796015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Global &amp; Local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Adverse Health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Disaster Risks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Resource Access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Affordability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8491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629333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Change: Vulnerable Populations</a:t>
            </a:r>
            <a:endParaRPr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RMI">
            <a:extLst>
              <a:ext uri="{FF2B5EF4-FFF2-40B4-BE49-F238E27FC236}">
                <a16:creationId xmlns:a16="http://schemas.microsoft.com/office/drawing/2014/main" id="{581EDD81-7812-6085-C5BA-96A8A24E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Diagram showing the immediate effects of climate change with resulting changes that affect public health.">
            <a:extLst>
              <a:ext uri="{FF2B5EF4-FFF2-40B4-BE49-F238E27FC236}">
                <a16:creationId xmlns:a16="http://schemas.microsoft.com/office/drawing/2014/main" id="{F1F493E3-3B0D-3A6D-B015-70B09A9DE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8" b="96961" l="867" r="97977">
                        <a14:foregroundMark x1="2811" y1="44048" x2="7948" y2="29667"/>
                        <a14:foregroundMark x1="7948" y1="29667" x2="19509" y2="15774"/>
                        <a14:foregroundMark x1="19509" y1="15774" x2="40029" y2="2894"/>
                        <a14:foregroundMark x1="40029" y1="2894" x2="49422" y2="1302"/>
                        <a14:foregroundMark x1="49422" y1="1302" x2="50289" y2="1302"/>
                        <a14:foregroundMark x1="14162" y1="19392" x2="2008" y2="40202"/>
                        <a14:foregroundMark x1="2611" y1="57274" x2="3902" y2="67438"/>
                        <a14:foregroundMark x1="3902" y1="67438" x2="24855" y2="88423"/>
                        <a14:foregroundMark x1="24855" y1="88423" x2="56214" y2="97974"/>
                        <a14:foregroundMark x1="56214" y1="97974" x2="67630" y2="95369"/>
                        <a14:foregroundMark x1="67630" y1="95369" x2="78613" y2="89291"/>
                        <a14:foregroundMark x1="78613" y1="89291" x2="89306" y2="71056"/>
                        <a14:foregroundMark x1="89306" y1="71056" x2="96243" y2="46020"/>
                        <a14:foregroundMark x1="96243" y1="46020" x2="83526" y2="24023"/>
                        <a14:foregroundMark x1="83526" y1="24023" x2="80636" y2="20695"/>
                        <a14:foregroundMark x1="95809" y1="51085" x2="80636" y2="82055"/>
                        <a14:foregroundMark x1="80636" y1="83357" x2="94942" y2="65991"/>
                        <a14:foregroundMark x1="94942" y1="65991" x2="98121" y2="49783"/>
                        <a14:foregroundMark x1="91185" y1="56006" x2="79913" y2="55716"/>
                        <a14:foregroundMark x1="79913" y1="55716" x2="73121" y2="59045"/>
                        <a14:foregroundMark x1="90173" y1="66281" x2="72399" y2="64978"/>
                        <a14:foregroundMark x1="72399" y1="64978" x2="64595" y2="56006"/>
                        <a14:foregroundMark x1="64595" y1="56006" x2="84393" y2="65847"/>
                        <a14:foregroundMark x1="84393" y1="65847" x2="82225" y2="56440"/>
                        <a14:foregroundMark x1="82225" y1="56440" x2="82370" y2="71925"/>
                        <a14:foregroundMark x1="82370" y1="71925" x2="74277" y2="59045"/>
                        <a14:foregroundMark x1="74277" y1="59045" x2="84538" y2="54703"/>
                        <a14:foregroundMark x1="94220" y1="51375" x2="73844" y2="49059"/>
                        <a14:foregroundMark x1="73844" y1="49059" x2="66618" y2="62084"/>
                        <a14:foregroundMark x1="66618" y1="62084" x2="90751" y2="60492"/>
                        <a14:foregroundMark x1="90751" y1="60492" x2="93786" y2="50217"/>
                        <a14:foregroundMark x1="93786" y1="50217" x2="93786" y2="50796"/>
                        <a14:foregroundMark x1="71098" y1="34588" x2="48844" y2="26628"/>
                        <a14:foregroundMark x1="48844" y1="26628" x2="25867" y2="29667"/>
                        <a14:foregroundMark x1="25867" y1="29667" x2="23121" y2="64834"/>
                        <a14:foregroundMark x1="23121" y1="64834" x2="71676" y2="77135"/>
                        <a14:foregroundMark x1="71676" y1="77135" x2="81792" y2="52677"/>
                        <a14:foregroundMark x1="81792" y1="52677" x2="81358" y2="39508"/>
                        <a14:foregroundMark x1="72399" y1="22431" x2="52168" y2="19103"/>
                        <a14:foregroundMark x1="52168" y1="19103" x2="36705" y2="42402"/>
                        <a14:foregroundMark x1="36705" y1="42402" x2="71098" y2="56585"/>
                        <a14:foregroundMark x1="71098" y1="56585" x2="84538" y2="43994"/>
                        <a14:foregroundMark x1="84538" y1="43994" x2="72832" y2="27786"/>
                        <a14:foregroundMark x1="72832" y1="27786" x2="61272" y2="22721"/>
                        <a14:foregroundMark x1="15751" y1="40810" x2="24422" y2="58466"/>
                        <a14:foregroundMark x1="24422" y1="58466" x2="60116" y2="69320"/>
                        <a14:foregroundMark x1="60116" y1="69320" x2="70665" y2="46020"/>
                        <a14:foregroundMark x1="70665" y1="46020" x2="69798" y2="26918"/>
                        <a14:foregroundMark x1="69798" y1="26918" x2="41040" y2="21997"/>
                        <a14:foregroundMark x1="41040" y1="21997" x2="11994" y2="37627"/>
                        <a14:foregroundMark x1="11994" y1="37627" x2="14740" y2="53546"/>
                        <a14:foregroundMark x1="14740" y1="53546" x2="15751" y2="53980"/>
                        <a14:foregroundMark x1="40173" y1="29667" x2="53757" y2="48191"/>
                        <a14:foregroundMark x1="53757" y1="48191" x2="58092" y2="39797"/>
                        <a14:foregroundMark x1="58092" y1="39797" x2="62572" y2="61360"/>
                        <a14:foregroundMark x1="62572" y1="61360" x2="52312" y2="55282"/>
                        <a14:foregroundMark x1="52312" y1="55282" x2="63150" y2="70478"/>
                        <a14:foregroundMark x1="63150" y1="70478" x2="64884" y2="70478"/>
                        <a14:foregroundMark x1="45376" y1="58321" x2="25289" y2="40810"/>
                        <a14:foregroundMark x1="59971" y1="43849" x2="56936" y2="28365"/>
                        <a14:foregroundMark x1="56936" y1="28365" x2="56936" y2="28365"/>
                        <a14:foregroundMark x1="81647" y1="67583" x2="81647" y2="81476"/>
                        <a14:foregroundMark x1="81647" y1="81476" x2="81358" y2="81476"/>
                        <a14:foregroundMark x1="91908" y1="69609" x2="83382" y2="80318"/>
                        <a14:foregroundMark x1="83382" y1="80318" x2="81647" y2="80753"/>
                        <a14:foregroundMark x1="43064" y1="80753" x2="31503" y2="72793"/>
                        <a14:foregroundMark x1="31503" y1="72793" x2="31503" y2="72793"/>
                        <a14:foregroundMark x1="26590" y1="68596" x2="60838" y2="73227"/>
                        <a14:foregroundMark x1="35838" y1="94645" x2="53757" y2="95224"/>
                        <a14:foregroundMark x1="53757" y1="95224" x2="66474" y2="93343"/>
                        <a14:foregroundMark x1="66474" y1="93343" x2="66474" y2="93343"/>
                        <a14:foregroundMark x1="59538" y1="95658" x2="43064" y2="96961"/>
                        <a14:foregroundMark x1="45087" y1="42113" x2="43064" y2="63242"/>
                        <a14:foregroundMark x1="43064" y1="63242" x2="47977" y2="51809"/>
                        <a14:foregroundMark x1="48988" y1="42836" x2="29913" y2="57019"/>
                        <a14:foregroundMark x1="56214" y1="42547" x2="40751" y2="64544"/>
                        <a14:foregroundMark x1="54913" y1="41245" x2="54913" y2="67873"/>
                        <a14:foregroundMark x1="47399" y1="46744" x2="49711" y2="67873"/>
                        <a14:foregroundMark x1="52312" y1="32996" x2="56214" y2="50796"/>
                        <a14:foregroundMark x1="58237" y1="40232" x2="30636" y2="44863"/>
                        <a14:foregroundMark x1="46387" y1="35890" x2="36127" y2="43560"/>
                        <a14:foregroundMark x1="36127" y1="43560" x2="33382" y2="59913"/>
                        <a14:foregroundMark x1="33382" y1="59913" x2="40751" y2="66860"/>
                        <a14:foregroundMark x1="35260" y1="50796" x2="48988" y2="67873"/>
                        <a14:foregroundMark x1="48988" y1="67873" x2="50000" y2="68596"/>
                        <a14:foregroundMark x1="34249" y1="71491" x2="62139" y2="77135"/>
                        <a14:foregroundMark x1="43786" y1="68162" x2="38150" y2="75543"/>
                        <a14:foregroundMark x1="42775" y1="74240" x2="59971" y2="78148"/>
                        <a14:foregroundMark x1="70809" y1="41245" x2="68786" y2="50941"/>
                        <a14:foregroundMark x1="68786" y1="50941" x2="69509" y2="60926"/>
                        <a14:foregroundMark x1="69509" y1="60926" x2="69509" y2="60926"/>
                        <a14:foregroundMark x1="59971" y1="45441" x2="67775" y2="62229"/>
                        <a14:foregroundMark x1="63873" y1="30246" x2="81936" y2="50796"/>
                        <a14:foregroundMark x1="81936" y1="50796" x2="81936" y2="50796"/>
                        <a14:foregroundMark x1="56214" y1="26339" x2="71821" y2="31259"/>
                        <a14:foregroundMark x1="71821" y1="31259" x2="69798" y2="27641"/>
                        <a14:foregroundMark x1="52312" y1="32272" x2="26590" y2="44139"/>
                        <a14:foregroundMark x1="26590" y1="44139" x2="26301" y2="44139"/>
                        <a14:foregroundMark x1="30925" y1="31983" x2="17630" y2="49059"/>
                        <a14:foregroundMark x1="17630" y1="49059" x2="19364" y2="53690"/>
                        <a14:foregroundMark x1="6214" y1="30970" x2="2754" y2="40637"/>
                        <a14:foregroundMark x1="3012" y1="55883" x2="5636" y2="66860"/>
                        <a14:foregroundMark x1="5636" y1="66860" x2="11127" y2="74530"/>
                        <a14:foregroundMark x1="4624" y1="41534" x2="2876" y2="47863"/>
                        <a14:foregroundMark x1="1816" y1="57288" x2="3613" y2="61360"/>
                        <a14:foregroundMark x1="33526" y1="40232" x2="36127" y2="28365"/>
                        <a14:foregroundMark x1="61850" y1="41534" x2="51012" y2="33140"/>
                        <a14:foregroundMark x1="51012" y1="33140" x2="33382" y2="29088"/>
                        <a14:foregroundMark x1="33382" y1="29088" x2="28324" y2="29378"/>
                        <a14:foregroundMark x1="34827" y1="29667" x2="58526" y2="44428"/>
                        <a14:foregroundMark x1="61561" y1="29957" x2="70087" y2="46454"/>
                        <a14:backgroundMark x1="26012" y1="1592" x2="8237" y2="6223"/>
                        <a14:backgroundMark x1="1590" y1="30680" x2="5491" y2="19392"/>
                        <a14:backgroundMark x1="5491" y1="19392" x2="17052" y2="4631"/>
                        <a14:backgroundMark x1="17052" y1="4631" x2="30636" y2="289"/>
                        <a14:backgroundMark x1="289" y1="40232" x2="578" y2="57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41" y="1294050"/>
            <a:ext cx="3472871" cy="3467852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E770BD3A-1507-421E-B9ED-B11801039E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13" b="14790"/>
          <a:stretch/>
        </p:blipFill>
        <p:spPr>
          <a:xfrm>
            <a:off x="571520" y="1003462"/>
            <a:ext cx="7979580" cy="39654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59237F-FA20-7A0D-B1EC-454E2969C41F}"/>
              </a:ext>
            </a:extLst>
          </p:cNvPr>
          <p:cNvSpPr txBox="1"/>
          <p:nvPr/>
        </p:nvSpPr>
        <p:spPr>
          <a:xfrm>
            <a:off x="6429026" y="4944058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Source: Fourth National Climate Assessment</a:t>
            </a:r>
          </a:p>
        </p:txBody>
      </p:sp>
    </p:spTree>
    <p:extLst>
      <p:ext uri="{BB962C8B-B14F-4D97-AF65-F5344CB8AC3E}">
        <p14:creationId xmlns:p14="http://schemas.microsoft.com/office/powerpoint/2010/main" val="381967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5632147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Transportation: Largest emitter in MN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9B135-587B-30EF-A252-3E6DEB7A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654" y="1743187"/>
            <a:ext cx="4841459" cy="3073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DFDC8-29D9-9484-9B01-D1871A2D26B4}"/>
              </a:ext>
            </a:extLst>
          </p:cNvPr>
          <p:cNvSpPr txBox="1"/>
          <p:nvPr/>
        </p:nvSpPr>
        <p:spPr>
          <a:xfrm>
            <a:off x="3935653" y="1158413"/>
            <a:ext cx="4841459" cy="584775"/>
          </a:xfrm>
          <a:prstGeom prst="rect">
            <a:avLst/>
          </a:prstGeom>
          <a:gradFill flip="none" rotWithShape="1">
            <a:gsLst>
              <a:gs pos="0">
                <a:srgbClr val="90B990"/>
              </a:gs>
              <a:gs pos="91500">
                <a:srgbClr val="529152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Minnesota GHG Emissions by Economic Sector 2005-2018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4BF3AA-296B-6CB2-94D9-F9812B18019C}"/>
              </a:ext>
            </a:extLst>
          </p:cNvPr>
          <p:cNvSpPr/>
          <p:nvPr/>
        </p:nvSpPr>
        <p:spPr>
          <a:xfrm>
            <a:off x="5131076" y="2276061"/>
            <a:ext cx="561561" cy="1177787"/>
          </a:xfrm>
          <a:custGeom>
            <a:avLst/>
            <a:gdLst>
              <a:gd name="connsiteX0" fmla="*/ 0 w 561561"/>
              <a:gd name="connsiteY0" fmla="*/ 601317 h 1177787"/>
              <a:gd name="connsiteX1" fmla="*/ 0 w 561561"/>
              <a:gd name="connsiteY1" fmla="*/ 0 h 1177787"/>
              <a:gd name="connsiteX2" fmla="*/ 54665 w 561561"/>
              <a:gd name="connsiteY2" fmla="*/ 24848 h 1177787"/>
              <a:gd name="connsiteX3" fmla="*/ 134178 w 561561"/>
              <a:gd name="connsiteY3" fmla="*/ 106846 h 1177787"/>
              <a:gd name="connsiteX4" fmla="*/ 176420 w 561561"/>
              <a:gd name="connsiteY4" fmla="*/ 320537 h 1177787"/>
              <a:gd name="connsiteX5" fmla="*/ 260902 w 561561"/>
              <a:gd name="connsiteY5" fmla="*/ 315567 h 1177787"/>
              <a:gd name="connsiteX6" fmla="*/ 303144 w 561561"/>
              <a:gd name="connsiteY6" fmla="*/ 494472 h 1177787"/>
              <a:gd name="connsiteX7" fmla="*/ 345385 w 561561"/>
              <a:gd name="connsiteY7" fmla="*/ 424898 h 1177787"/>
              <a:gd name="connsiteX8" fmla="*/ 397565 w 561561"/>
              <a:gd name="connsiteY8" fmla="*/ 472109 h 1177787"/>
              <a:gd name="connsiteX9" fmla="*/ 432352 w 561561"/>
              <a:gd name="connsiteY9" fmla="*/ 643559 h 1177787"/>
              <a:gd name="connsiteX10" fmla="*/ 521804 w 561561"/>
              <a:gd name="connsiteY10" fmla="*/ 795130 h 1177787"/>
              <a:gd name="connsiteX11" fmla="*/ 561561 w 561561"/>
              <a:gd name="connsiteY11" fmla="*/ 733011 h 1177787"/>
              <a:gd name="connsiteX12" fmla="*/ 554107 w 561561"/>
              <a:gd name="connsiteY12" fmla="*/ 1110698 h 1177787"/>
              <a:gd name="connsiteX13" fmla="*/ 516835 w 561561"/>
              <a:gd name="connsiteY13" fmla="*/ 1177787 h 1177787"/>
              <a:gd name="connsiteX14" fmla="*/ 484533 w 561561"/>
              <a:gd name="connsiteY14" fmla="*/ 1063487 h 1177787"/>
              <a:gd name="connsiteX15" fmla="*/ 439807 w 561561"/>
              <a:gd name="connsiteY15" fmla="*/ 1048578 h 1177787"/>
              <a:gd name="connsiteX16" fmla="*/ 385141 w 561561"/>
              <a:gd name="connsiteY16" fmla="*/ 921854 h 1177787"/>
              <a:gd name="connsiteX17" fmla="*/ 347870 w 561561"/>
              <a:gd name="connsiteY17" fmla="*/ 1090819 h 1177787"/>
              <a:gd name="connsiteX18" fmla="*/ 310598 w 561561"/>
              <a:gd name="connsiteY18" fmla="*/ 1123122 h 1177787"/>
              <a:gd name="connsiteX19" fmla="*/ 260902 w 561561"/>
              <a:gd name="connsiteY19" fmla="*/ 929309 h 1177787"/>
              <a:gd name="connsiteX20" fmla="*/ 159026 w 561561"/>
              <a:gd name="connsiteY20" fmla="*/ 859735 h 1177787"/>
              <a:gd name="connsiteX21" fmla="*/ 134178 w 561561"/>
              <a:gd name="connsiteY21" fmla="*/ 730526 h 1177787"/>
              <a:gd name="connsiteX22" fmla="*/ 104361 w 561561"/>
              <a:gd name="connsiteY22" fmla="*/ 690769 h 1177787"/>
              <a:gd name="connsiteX23" fmla="*/ 0 w 561561"/>
              <a:gd name="connsiteY23" fmla="*/ 601317 h 11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1561" h="1177787">
                <a:moveTo>
                  <a:pt x="0" y="601317"/>
                </a:moveTo>
                <a:lnTo>
                  <a:pt x="0" y="0"/>
                </a:lnTo>
                <a:lnTo>
                  <a:pt x="54665" y="24848"/>
                </a:lnTo>
                <a:lnTo>
                  <a:pt x="134178" y="106846"/>
                </a:lnTo>
                <a:lnTo>
                  <a:pt x="176420" y="320537"/>
                </a:lnTo>
                <a:lnTo>
                  <a:pt x="260902" y="315567"/>
                </a:lnTo>
                <a:lnTo>
                  <a:pt x="303144" y="494472"/>
                </a:lnTo>
                <a:lnTo>
                  <a:pt x="345385" y="424898"/>
                </a:lnTo>
                <a:lnTo>
                  <a:pt x="397565" y="472109"/>
                </a:lnTo>
                <a:lnTo>
                  <a:pt x="432352" y="643559"/>
                </a:lnTo>
                <a:lnTo>
                  <a:pt x="521804" y="795130"/>
                </a:lnTo>
                <a:lnTo>
                  <a:pt x="561561" y="733011"/>
                </a:lnTo>
                <a:lnTo>
                  <a:pt x="554107" y="1110698"/>
                </a:lnTo>
                <a:lnTo>
                  <a:pt x="516835" y="1177787"/>
                </a:lnTo>
                <a:lnTo>
                  <a:pt x="484533" y="1063487"/>
                </a:lnTo>
                <a:lnTo>
                  <a:pt x="439807" y="1048578"/>
                </a:lnTo>
                <a:lnTo>
                  <a:pt x="385141" y="921854"/>
                </a:lnTo>
                <a:lnTo>
                  <a:pt x="347870" y="1090819"/>
                </a:lnTo>
                <a:lnTo>
                  <a:pt x="310598" y="1123122"/>
                </a:lnTo>
                <a:lnTo>
                  <a:pt x="260902" y="929309"/>
                </a:lnTo>
                <a:lnTo>
                  <a:pt x="159026" y="859735"/>
                </a:lnTo>
                <a:lnTo>
                  <a:pt x="134178" y="730526"/>
                </a:lnTo>
                <a:lnTo>
                  <a:pt x="104361" y="690769"/>
                </a:lnTo>
                <a:lnTo>
                  <a:pt x="0" y="6013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F10665-7ADE-D198-CD12-8D32803008FE}"/>
              </a:ext>
            </a:extLst>
          </p:cNvPr>
          <p:cNvSpPr/>
          <p:nvPr/>
        </p:nvSpPr>
        <p:spPr>
          <a:xfrm>
            <a:off x="4489808" y="1804307"/>
            <a:ext cx="641268" cy="29473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2CF7B-E6EB-85D3-AD86-0984F84427AE}"/>
              </a:ext>
            </a:extLst>
          </p:cNvPr>
          <p:cNvSpPr txBox="1"/>
          <p:nvPr/>
        </p:nvSpPr>
        <p:spPr>
          <a:xfrm>
            <a:off x="4498952" y="3553814"/>
            <a:ext cx="8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28%</a:t>
            </a:r>
          </a:p>
        </p:txBody>
      </p:sp>
      <p:pic>
        <p:nvPicPr>
          <p:cNvPr id="4" name="Picture 2" descr="Total Greenhouse Gas Emissions in 2020">
            <a:extLst>
              <a:ext uri="{FF2B5EF4-FFF2-40B4-BE49-F238E27FC236}">
                <a16:creationId xmlns:a16="http://schemas.microsoft.com/office/drawing/2014/main" id="{0A1A1388-0B9B-4F6B-4D30-CA7D1856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9" y="1150249"/>
            <a:ext cx="3342754" cy="36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rtial Circle 6">
            <a:extLst>
              <a:ext uri="{FF2B5EF4-FFF2-40B4-BE49-F238E27FC236}">
                <a16:creationId xmlns:a16="http://schemas.microsoft.com/office/drawing/2014/main" id="{BD554400-6052-EC62-FBA7-10F8DF3DC1AD}"/>
              </a:ext>
            </a:extLst>
          </p:cNvPr>
          <p:cNvSpPr/>
          <p:nvPr/>
        </p:nvSpPr>
        <p:spPr>
          <a:xfrm>
            <a:off x="1275588" y="2128495"/>
            <a:ext cx="2467976" cy="2500655"/>
          </a:xfrm>
          <a:prstGeom prst="pie">
            <a:avLst>
              <a:gd name="adj1" fmla="val 16203809"/>
              <a:gd name="adj2" fmla="val 49383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E4FF6-17FD-CCA6-4690-4C40B39A58DD}"/>
              </a:ext>
            </a:extLst>
          </p:cNvPr>
          <p:cNvSpPr txBox="1"/>
          <p:nvPr/>
        </p:nvSpPr>
        <p:spPr>
          <a:xfrm>
            <a:off x="478539" y="4877612"/>
            <a:ext cx="82476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/>
              <a:t>Source: U.S. EPA, MN Pollution Control Agency. Note: Imported electricity excluded from MN emissions </a:t>
            </a:r>
          </a:p>
        </p:txBody>
      </p:sp>
      <p:pic>
        <p:nvPicPr>
          <p:cNvPr id="12" name="Picture 2" descr="RMI">
            <a:extLst>
              <a:ext uri="{FF2B5EF4-FFF2-40B4-BE49-F238E27FC236}">
                <a16:creationId xmlns:a16="http://schemas.microsoft.com/office/drawing/2014/main" id="{33C3AFE3-9DC9-67CD-DD37-0AEC99AE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1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7235162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/>
                <a:ea typeface="Open Sans"/>
                <a:cs typeface="Open Sans"/>
              </a:rPr>
              <a:t>IIJA, Clean Cars not </a:t>
            </a:r>
            <a:r>
              <a:rPr lang="en-US" sz="2200" b="1" dirty="0">
                <a:latin typeface="Open Sans"/>
                <a:ea typeface="Open Sans"/>
                <a:cs typeface="Open Sans"/>
              </a:rPr>
              <a:t>necessarily</a:t>
            </a:r>
            <a:r>
              <a:rPr lang="en" sz="2200" b="1" dirty="0">
                <a:latin typeface="Open Sans"/>
                <a:ea typeface="Open Sans"/>
                <a:cs typeface="Open Sans"/>
              </a:rPr>
              <a:t> enough</a:t>
            </a:r>
            <a:endParaRPr lang="en-US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AA11E5-273C-716F-1A59-B8E43AD93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57"/>
          <a:stretch/>
        </p:blipFill>
        <p:spPr>
          <a:xfrm>
            <a:off x="678172" y="1200209"/>
            <a:ext cx="3903252" cy="3464682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pic>
        <p:nvPicPr>
          <p:cNvPr id="8" name="Picture 2" descr="RMI">
            <a:extLst>
              <a:ext uri="{FF2B5EF4-FFF2-40B4-BE49-F238E27FC236}">
                <a16:creationId xmlns:a16="http://schemas.microsoft.com/office/drawing/2014/main" id="{A11B84AB-E8C5-FC85-28FC-2C1E5FEA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56A1A9-52C1-064A-1E2F-AF64EE24B70A}"/>
              </a:ext>
            </a:extLst>
          </p:cNvPr>
          <p:cNvSpPr txBox="1"/>
          <p:nvPr/>
        </p:nvSpPr>
        <p:spPr>
          <a:xfrm>
            <a:off x="6429412" y="4816641"/>
            <a:ext cx="82476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Source: E&amp;E News, Sierra Club, </a:t>
            </a:r>
            <a:r>
              <a:rPr lang="en-US" sz="1050" dirty="0" err="1"/>
              <a:t>DeSmog</a:t>
            </a:r>
            <a:r>
              <a:rPr lang="en-US" sz="1050" dirty="0"/>
              <a:t> </a:t>
            </a:r>
          </a:p>
        </p:txBody>
      </p:sp>
      <p:pic>
        <p:nvPicPr>
          <p:cNvPr id="7" name="Picture 2" descr="Big Oil Pushes Back Against Minnesota Clean Car Announcement - DeSmog">
            <a:extLst>
              <a:ext uri="{FF2B5EF4-FFF2-40B4-BE49-F238E27FC236}">
                <a16:creationId xmlns:a16="http://schemas.microsoft.com/office/drawing/2014/main" id="{58A9F73E-8731-5FAF-1EA4-78A3E6BF0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915" r="6678" b="-915"/>
          <a:stretch/>
        </p:blipFill>
        <p:spPr bwMode="auto">
          <a:xfrm>
            <a:off x="4743801" y="1200209"/>
            <a:ext cx="3831827" cy="346468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0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592900" y="81621"/>
            <a:ext cx="5632147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Transit &amp; Multimodal: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Needed but underfunded</a:t>
            </a:r>
            <a:endParaRPr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BCF47-3796-59D5-8B4B-32725978D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74" y="1113478"/>
            <a:ext cx="3440626" cy="3703163"/>
          </a:xfrm>
          <a:prstGeom prst="rect">
            <a:avLst/>
          </a:prstGeom>
        </p:spPr>
      </p:pic>
      <p:sp>
        <p:nvSpPr>
          <p:cNvPr id="7" name="Google Shape;145;p26">
            <a:extLst>
              <a:ext uri="{FF2B5EF4-FFF2-40B4-BE49-F238E27FC236}">
                <a16:creationId xmlns:a16="http://schemas.microsoft.com/office/drawing/2014/main" id="{C0557ADA-FA87-1C20-AE13-CAE33637949A}"/>
              </a:ext>
            </a:extLst>
          </p:cNvPr>
          <p:cNvSpPr txBox="1"/>
          <p:nvPr/>
        </p:nvSpPr>
        <p:spPr>
          <a:xfrm>
            <a:off x="4914900" y="1092077"/>
            <a:ext cx="3833174" cy="42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32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Twin Cities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Current: 92 mil. trips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aleway"/>
              </a:rPr>
              <a:t>2030: 9% pop growth</a:t>
            </a:r>
          </a:p>
          <a:p>
            <a:endParaRPr lang="en-US" sz="1100" dirty="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Lato"/>
            </a:endParaRPr>
          </a:p>
          <a:p>
            <a:r>
              <a:rPr lang="en-US" sz="32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Greater MN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Current: 12 mil. trips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2030: 20 mil. trips (2x)</a:t>
            </a:r>
          </a:p>
          <a:p>
            <a:r>
              <a:rPr lang="en-US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Funding Gap: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"/>
              </a:rPr>
              <a:t>$350 million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dk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2F31F-C3F4-BB71-D29A-9D2F098F1E63}"/>
              </a:ext>
            </a:extLst>
          </p:cNvPr>
          <p:cNvSpPr txBox="1"/>
          <p:nvPr/>
        </p:nvSpPr>
        <p:spPr>
          <a:xfrm>
            <a:off x="1943101" y="4845411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Source: ASCE, MnDOT</a:t>
            </a:r>
          </a:p>
        </p:txBody>
      </p:sp>
      <p:pic>
        <p:nvPicPr>
          <p:cNvPr id="11" name="Picture 2" descr="RMI">
            <a:extLst>
              <a:ext uri="{FF2B5EF4-FFF2-40B4-BE49-F238E27FC236}">
                <a16:creationId xmlns:a16="http://schemas.microsoft.com/office/drawing/2014/main" id="{3A35E1FE-0EEE-E424-E1FE-9523C099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2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>
            <a:off x="592900" y="957750"/>
            <a:ext cx="1493700" cy="6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99;p30">
            <a:extLst>
              <a:ext uri="{FF2B5EF4-FFF2-40B4-BE49-F238E27FC236}">
                <a16:creationId xmlns:a16="http://schemas.microsoft.com/office/drawing/2014/main" id="{38F414AF-084F-6306-D9D8-B92EC71A846A}"/>
              </a:ext>
            </a:extLst>
          </p:cNvPr>
          <p:cNvSpPr txBox="1"/>
          <p:nvPr/>
        </p:nvSpPr>
        <p:spPr>
          <a:xfrm>
            <a:off x="656110" y="326859"/>
            <a:ext cx="6741386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Change: MN not on track</a:t>
            </a:r>
            <a:endParaRPr sz="2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C3CE8-F37F-46C6-32C6-E83DBE40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7" y="1209272"/>
            <a:ext cx="8320065" cy="34950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4B4753-5267-F4C2-8C4A-D9C2456705C7}"/>
              </a:ext>
            </a:extLst>
          </p:cNvPr>
          <p:cNvSpPr txBox="1"/>
          <p:nvPr/>
        </p:nvSpPr>
        <p:spPr>
          <a:xfrm>
            <a:off x="5596128" y="4760236"/>
            <a:ext cx="3209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Source: Minnesota Pollution Control Agency</a:t>
            </a:r>
          </a:p>
        </p:txBody>
      </p:sp>
      <p:pic>
        <p:nvPicPr>
          <p:cNvPr id="11" name="Picture 2" descr="RMI">
            <a:extLst>
              <a:ext uri="{FF2B5EF4-FFF2-40B4-BE49-F238E27FC236}">
                <a16:creationId xmlns:a16="http://schemas.microsoft.com/office/drawing/2014/main" id="{7F2C3634-F209-1C83-36D0-4B10624D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7" y="116333"/>
            <a:ext cx="2306193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41200"/>
      </p:ext>
    </p:extLst>
  </p:cSld>
  <p:clrMapOvr>
    <a:masterClrMapping/>
  </p:clrMapOvr>
</p:sld>
</file>

<file path=ppt/theme/theme1.xml><?xml version="1.0" encoding="utf-8"?>
<a:theme xmlns:a="http://schemas.openxmlformats.org/drawingml/2006/main" name="All In Theme">
  <a:themeElements>
    <a:clrScheme name="Streamline">
      <a:dk1>
        <a:srgbClr val="0082BE"/>
      </a:dk1>
      <a:lt1>
        <a:srgbClr val="FFFFFF"/>
      </a:lt1>
      <a:dk2>
        <a:srgbClr val="231F20"/>
      </a:dk2>
      <a:lt2>
        <a:srgbClr val="E9EDEE"/>
      </a:lt2>
      <a:accent1>
        <a:srgbClr val="54565B"/>
      </a:accent1>
      <a:accent2>
        <a:srgbClr val="76BC43"/>
      </a:accent2>
      <a:accent3>
        <a:srgbClr val="EF3842"/>
      </a:accent3>
      <a:accent4>
        <a:srgbClr val="56C1E9"/>
      </a:accent4>
      <a:accent5>
        <a:srgbClr val="006168"/>
      </a:accent5>
      <a:accent6>
        <a:srgbClr val="F99C24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df9832-fa29-4d0b-8301-c5ccf72ca850" xsi:nil="true"/>
    <lcf76f155ced4ddcb4097134ff3c332f xmlns="3b8a8a0d-bd78-4187-b149-c74533b4e7c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98F5054B76F449C28D0083EC261AA" ma:contentTypeVersion="14" ma:contentTypeDescription="Create a new document." ma:contentTypeScope="" ma:versionID="92fbdad61293c9812bc0c3d101a03158">
  <xsd:schema xmlns:xsd="http://www.w3.org/2001/XMLSchema" xmlns:xs="http://www.w3.org/2001/XMLSchema" xmlns:p="http://schemas.microsoft.com/office/2006/metadata/properties" xmlns:ns2="3b8a8a0d-bd78-4187-b149-c74533b4e7c9" xmlns:ns3="f1102fb1-953d-4acd-9d02-ddd30aca97cb" xmlns:ns4="a1df9832-fa29-4d0b-8301-c5ccf72ca850" targetNamespace="http://schemas.microsoft.com/office/2006/metadata/properties" ma:root="true" ma:fieldsID="8d5a6312628a2b562580fb69aa47aa2d" ns2:_="" ns3:_="" ns4:_="">
    <xsd:import namespace="3b8a8a0d-bd78-4187-b149-c74533b4e7c9"/>
    <xsd:import namespace="f1102fb1-953d-4acd-9d02-ddd30aca97cb"/>
    <xsd:import namespace="a1df9832-fa29-4d0b-8301-c5ccf72ca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a8a0d-bd78-4187-b149-c74533b4e7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8ca830c-a034-4168-b956-d7763e68b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02fb1-953d-4acd-9d02-ddd30aca97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f9832-fa29-4d0b-8301-c5ccf72ca85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e76664b-07a0-4142-b528-6fe838f0a78f}" ma:internalName="TaxCatchAll" ma:showField="CatchAllData" ma:web="f1102fb1-953d-4acd-9d02-ddd30aca97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CB1A7-0D74-4C76-A407-108E1077BE97}">
  <ds:schemaRefs>
    <ds:schemaRef ds:uri="http://purl.org/dc/elements/1.1/"/>
    <ds:schemaRef ds:uri="a1df9832-fa29-4d0b-8301-c5ccf72ca850"/>
    <ds:schemaRef ds:uri="http://schemas.microsoft.com/office/infopath/2007/PartnerControls"/>
    <ds:schemaRef ds:uri="http://purl.org/dc/terms/"/>
    <ds:schemaRef ds:uri="http://schemas.microsoft.com/office/2006/metadata/properties"/>
    <ds:schemaRef ds:uri="f1102fb1-953d-4acd-9d02-ddd30aca97cb"/>
    <ds:schemaRef ds:uri="http://schemas.microsoft.com/office/2006/documentManagement/types"/>
    <ds:schemaRef ds:uri="http://schemas.openxmlformats.org/package/2006/metadata/core-properties"/>
    <ds:schemaRef ds:uri="3b8a8a0d-bd78-4187-b149-c74533b4e7c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21BA02-DACB-44C3-937D-9B3CC083E1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41AE44-B425-41B1-AA80-58E0059F0A59}">
  <ds:schemaRefs>
    <ds:schemaRef ds:uri="3b8a8a0d-bd78-4187-b149-c74533b4e7c9"/>
    <ds:schemaRef ds:uri="a1df9832-fa29-4d0b-8301-c5ccf72ca850"/>
    <ds:schemaRef ds:uri="f1102fb1-953d-4acd-9d02-ddd30aca97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706</Words>
  <Application>Microsoft Office PowerPoint</Application>
  <PresentationFormat>On-screen Show (16:9)</PresentationFormat>
  <Paragraphs>105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Raleway</vt:lpstr>
      <vt:lpstr>Wingdings</vt:lpstr>
      <vt:lpstr>Lato</vt:lpstr>
      <vt:lpstr>Open Sans</vt:lpstr>
      <vt:lpstr>Calibri</vt:lpstr>
      <vt:lpstr>Arial</vt:lpstr>
      <vt:lpstr>Open Sans Light</vt:lpstr>
      <vt:lpstr>-apple-system</vt:lpstr>
      <vt:lpstr>All In Theme</vt:lpstr>
      <vt:lpstr>Equity &amp; Climate in State Planning Miguel Moravec, RMI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mmoravec@rmi.org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Is All In  IRA Workstream</dc:title>
  <dc:creator>Miguel Moravec</dc:creator>
  <cp:lastModifiedBy>Miguel Moravec</cp:lastModifiedBy>
  <cp:revision>2</cp:revision>
  <dcterms:modified xsi:type="dcterms:W3CDTF">2023-02-01T15:05:54Z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0x0101009FA98F5054B76F449C28D0083EC261AA</vt:lpwstr>
  </property>
  <property fmtid="{D5CDD505-2E9C-101B-9397-08002B2CF9AE}" pid="3" name="MediaServiceImageTags">
    <vt:lpwstr/>
  </property>
</Properties>
</file>