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1"/>
  </p:notesMasterIdLst>
  <p:sldIdLst>
    <p:sldId id="256" r:id="rId4"/>
    <p:sldId id="272" r:id="rId5"/>
    <p:sldId id="270" r:id="rId6"/>
    <p:sldId id="275" r:id="rId7"/>
    <p:sldId id="271" r:id="rId8"/>
    <p:sldId id="277" r:id="rId9"/>
    <p:sldId id="276" r:id="rId1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527B19-F48C-A4CD-8E39-9EA129BE79DE}" name="Athman, Eric C LTC USARMY NG MNARNG (USA)" initials="EA" userId="S::eric.c.athman.mil@army.mil::2b620cf6-6500-4f50-aae4-0067f54bf77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55F"/>
    <a:srgbClr val="60BB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D1F714-AED2-4040-A45D-9C7AF939B8EB}" v="48" dt="2025-01-31T16:44:45.0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5331B59-3B77-4A38-A198-B8C5F56D98E2}" type="datetimeFigureOut">
              <a:rPr lang="en-US" smtClean="0"/>
              <a:t>2/7/2025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81C49E5-5D08-4060-8374-F36A83092A11}" type="slidenum">
              <a:rPr lang="en-US" smtClean="0"/>
              <a:t>‹#›</a:t>
            </a:fld>
            <a:endParaRPr lang="en-US"/>
          </a:p>
        </p:txBody>
      </p:sp>
    </p:spTree>
    <p:extLst>
      <p:ext uri="{BB962C8B-B14F-4D97-AF65-F5344CB8AC3E}">
        <p14:creationId xmlns:p14="http://schemas.microsoft.com/office/powerpoint/2010/main" val="638974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1C49E5-5D08-4060-8374-F36A83092A11}" type="slidenum">
              <a:rPr lang="en-US" smtClean="0"/>
              <a:t>2</a:t>
            </a:fld>
            <a:endParaRPr lang="en-US"/>
          </a:p>
        </p:txBody>
      </p:sp>
    </p:spTree>
    <p:extLst>
      <p:ext uri="{BB962C8B-B14F-4D97-AF65-F5344CB8AC3E}">
        <p14:creationId xmlns:p14="http://schemas.microsoft.com/office/powerpoint/2010/main" val="3688902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1C49E5-5D08-4060-8374-F36A83092A11}" type="slidenum">
              <a:rPr lang="en-US" smtClean="0"/>
              <a:t>5</a:t>
            </a:fld>
            <a:endParaRPr lang="en-US"/>
          </a:p>
        </p:txBody>
      </p:sp>
    </p:spTree>
    <p:extLst>
      <p:ext uri="{BB962C8B-B14F-4D97-AF65-F5344CB8AC3E}">
        <p14:creationId xmlns:p14="http://schemas.microsoft.com/office/powerpoint/2010/main" val="2561430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1C49E5-5D08-4060-8374-F36A83092A11}" type="slidenum">
              <a:rPr lang="en-US" smtClean="0"/>
              <a:t>6</a:t>
            </a:fld>
            <a:endParaRPr lang="en-US"/>
          </a:p>
        </p:txBody>
      </p:sp>
    </p:spTree>
    <p:extLst>
      <p:ext uri="{BB962C8B-B14F-4D97-AF65-F5344CB8AC3E}">
        <p14:creationId xmlns:p14="http://schemas.microsoft.com/office/powerpoint/2010/main" val="444008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Two F-16’s flying over the Duluth Harbor of Lake Superior, Duluth, MN</a:t>
            </a:r>
          </a:p>
        </p:txBody>
      </p:sp>
      <p:sp>
        <p:nvSpPr>
          <p:cNvPr id="4" name="Slide Number Placeholder 3"/>
          <p:cNvSpPr>
            <a:spLocks noGrp="1"/>
          </p:cNvSpPr>
          <p:nvPr>
            <p:ph type="sldNum" sz="quarter" idx="5"/>
          </p:nvPr>
        </p:nvSpPr>
        <p:spPr/>
        <p:txBody>
          <a:bodyPr/>
          <a:lstStyle/>
          <a:p>
            <a:fld id="{581C49E5-5D08-4060-8374-F36A83092A11}" type="slidenum">
              <a:rPr lang="en-US" smtClean="0"/>
              <a:t>7</a:t>
            </a:fld>
            <a:endParaRPr lang="en-US"/>
          </a:p>
        </p:txBody>
      </p:sp>
    </p:spTree>
    <p:extLst>
      <p:ext uri="{BB962C8B-B14F-4D97-AF65-F5344CB8AC3E}">
        <p14:creationId xmlns:p14="http://schemas.microsoft.com/office/powerpoint/2010/main" val="2316833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A04EA7C-F14C-4169-BF8A-8D1D5D81E72F}"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913FA-47A5-4FEF-A0D3-4383C9D91322}" type="slidenum">
              <a:rPr lang="en-US" smtClean="0"/>
              <a:t>‹#›</a:t>
            </a:fld>
            <a:endParaRPr lang="en-US"/>
          </a:p>
        </p:txBody>
      </p:sp>
    </p:spTree>
    <p:extLst>
      <p:ext uri="{BB962C8B-B14F-4D97-AF65-F5344CB8AC3E}">
        <p14:creationId xmlns:p14="http://schemas.microsoft.com/office/powerpoint/2010/main" val="4065938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04EA7C-F14C-4169-BF8A-8D1D5D81E72F}"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913FA-47A5-4FEF-A0D3-4383C9D91322}" type="slidenum">
              <a:rPr lang="en-US" smtClean="0"/>
              <a:t>‹#›</a:t>
            </a:fld>
            <a:endParaRPr lang="en-US"/>
          </a:p>
        </p:txBody>
      </p:sp>
    </p:spTree>
    <p:extLst>
      <p:ext uri="{BB962C8B-B14F-4D97-AF65-F5344CB8AC3E}">
        <p14:creationId xmlns:p14="http://schemas.microsoft.com/office/powerpoint/2010/main" val="3146659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04EA7C-F14C-4169-BF8A-8D1D5D81E72F}"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913FA-47A5-4FEF-A0D3-4383C9D91322}" type="slidenum">
              <a:rPr lang="en-US" smtClean="0"/>
              <a:t>‹#›</a:t>
            </a:fld>
            <a:endParaRPr lang="en-US"/>
          </a:p>
        </p:txBody>
      </p:sp>
    </p:spTree>
    <p:extLst>
      <p:ext uri="{BB962C8B-B14F-4D97-AF65-F5344CB8AC3E}">
        <p14:creationId xmlns:p14="http://schemas.microsoft.com/office/powerpoint/2010/main" val="4193895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04EA7C-F14C-4169-BF8A-8D1D5D81E72F}"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913FA-47A5-4FEF-A0D3-4383C9D91322}" type="slidenum">
              <a:rPr lang="en-US" smtClean="0"/>
              <a:t>‹#›</a:t>
            </a:fld>
            <a:endParaRPr lang="en-US"/>
          </a:p>
        </p:txBody>
      </p:sp>
    </p:spTree>
    <p:extLst>
      <p:ext uri="{BB962C8B-B14F-4D97-AF65-F5344CB8AC3E}">
        <p14:creationId xmlns:p14="http://schemas.microsoft.com/office/powerpoint/2010/main" val="294284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04EA7C-F14C-4169-BF8A-8D1D5D81E72F}"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913FA-47A5-4FEF-A0D3-4383C9D91322}" type="slidenum">
              <a:rPr lang="en-US" smtClean="0"/>
              <a:t>‹#›</a:t>
            </a:fld>
            <a:endParaRPr lang="en-US"/>
          </a:p>
        </p:txBody>
      </p:sp>
    </p:spTree>
    <p:extLst>
      <p:ext uri="{BB962C8B-B14F-4D97-AF65-F5344CB8AC3E}">
        <p14:creationId xmlns:p14="http://schemas.microsoft.com/office/powerpoint/2010/main" val="4239186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04EA7C-F14C-4169-BF8A-8D1D5D81E72F}" type="datetimeFigureOut">
              <a:rPr lang="en-US" smtClean="0"/>
              <a:t>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913FA-47A5-4FEF-A0D3-4383C9D91322}" type="slidenum">
              <a:rPr lang="en-US" smtClean="0"/>
              <a:t>‹#›</a:t>
            </a:fld>
            <a:endParaRPr lang="en-US"/>
          </a:p>
        </p:txBody>
      </p:sp>
    </p:spTree>
    <p:extLst>
      <p:ext uri="{BB962C8B-B14F-4D97-AF65-F5344CB8AC3E}">
        <p14:creationId xmlns:p14="http://schemas.microsoft.com/office/powerpoint/2010/main" val="758619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04EA7C-F14C-4169-BF8A-8D1D5D81E72F}" type="datetimeFigureOut">
              <a:rPr lang="en-US" smtClean="0"/>
              <a:t>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D913FA-47A5-4FEF-A0D3-4383C9D91322}" type="slidenum">
              <a:rPr lang="en-US" smtClean="0"/>
              <a:t>‹#›</a:t>
            </a:fld>
            <a:endParaRPr lang="en-US"/>
          </a:p>
        </p:txBody>
      </p:sp>
    </p:spTree>
    <p:extLst>
      <p:ext uri="{BB962C8B-B14F-4D97-AF65-F5344CB8AC3E}">
        <p14:creationId xmlns:p14="http://schemas.microsoft.com/office/powerpoint/2010/main" val="1625339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04EA7C-F14C-4169-BF8A-8D1D5D81E72F}" type="datetimeFigureOut">
              <a:rPr lang="en-US" smtClean="0"/>
              <a:t>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D913FA-47A5-4FEF-A0D3-4383C9D91322}" type="slidenum">
              <a:rPr lang="en-US" smtClean="0"/>
              <a:t>‹#›</a:t>
            </a:fld>
            <a:endParaRPr lang="en-US"/>
          </a:p>
        </p:txBody>
      </p:sp>
    </p:spTree>
    <p:extLst>
      <p:ext uri="{BB962C8B-B14F-4D97-AF65-F5344CB8AC3E}">
        <p14:creationId xmlns:p14="http://schemas.microsoft.com/office/powerpoint/2010/main" val="1199889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04EA7C-F14C-4169-BF8A-8D1D5D81E72F}" type="datetimeFigureOut">
              <a:rPr lang="en-US" smtClean="0"/>
              <a:t>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D913FA-47A5-4FEF-A0D3-4383C9D91322}" type="slidenum">
              <a:rPr lang="en-US" smtClean="0"/>
              <a:t>‹#›</a:t>
            </a:fld>
            <a:endParaRPr lang="en-US"/>
          </a:p>
        </p:txBody>
      </p:sp>
    </p:spTree>
    <p:extLst>
      <p:ext uri="{BB962C8B-B14F-4D97-AF65-F5344CB8AC3E}">
        <p14:creationId xmlns:p14="http://schemas.microsoft.com/office/powerpoint/2010/main" val="392517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04EA7C-F14C-4169-BF8A-8D1D5D81E72F}" type="datetimeFigureOut">
              <a:rPr lang="en-US" smtClean="0"/>
              <a:t>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913FA-47A5-4FEF-A0D3-4383C9D91322}" type="slidenum">
              <a:rPr lang="en-US" smtClean="0"/>
              <a:t>‹#›</a:t>
            </a:fld>
            <a:endParaRPr lang="en-US"/>
          </a:p>
        </p:txBody>
      </p:sp>
    </p:spTree>
    <p:extLst>
      <p:ext uri="{BB962C8B-B14F-4D97-AF65-F5344CB8AC3E}">
        <p14:creationId xmlns:p14="http://schemas.microsoft.com/office/powerpoint/2010/main" val="1409820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04EA7C-F14C-4169-BF8A-8D1D5D81E72F}" type="datetimeFigureOut">
              <a:rPr lang="en-US" smtClean="0"/>
              <a:t>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913FA-47A5-4FEF-A0D3-4383C9D91322}" type="slidenum">
              <a:rPr lang="en-US" smtClean="0"/>
              <a:t>‹#›</a:t>
            </a:fld>
            <a:endParaRPr lang="en-US"/>
          </a:p>
        </p:txBody>
      </p:sp>
    </p:spTree>
    <p:extLst>
      <p:ext uri="{BB962C8B-B14F-4D97-AF65-F5344CB8AC3E}">
        <p14:creationId xmlns:p14="http://schemas.microsoft.com/office/powerpoint/2010/main" val="2428930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04EA7C-F14C-4169-BF8A-8D1D5D81E72F}" type="datetimeFigureOut">
              <a:rPr lang="en-US" smtClean="0"/>
              <a:t>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913FA-47A5-4FEF-A0D3-4383C9D91322}"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473930" y="230188"/>
            <a:ext cx="1468552" cy="858779"/>
          </a:xfrm>
          <a:prstGeom prst="rect">
            <a:avLst/>
          </a:prstGeom>
        </p:spPr>
      </p:pic>
    </p:spTree>
    <p:extLst>
      <p:ext uri="{BB962C8B-B14F-4D97-AF65-F5344CB8AC3E}">
        <p14:creationId xmlns:p14="http://schemas.microsoft.com/office/powerpoint/2010/main" val="1479838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3"/>
            <a:ext cx="12191999" cy="2387600"/>
          </a:xfrm>
        </p:spPr>
        <p:txBody>
          <a:bodyPr/>
          <a:lstStyle/>
          <a:p>
            <a:r>
              <a:rPr lang="en-US"/>
              <a:t>Department of Military Affairs</a:t>
            </a:r>
            <a:br>
              <a:rPr lang="en-US"/>
            </a:br>
            <a:r>
              <a:rPr lang="en-US" sz="4800"/>
              <a:t>Capital Investment Requests</a:t>
            </a:r>
          </a:p>
        </p:txBody>
      </p:sp>
      <p:sp>
        <p:nvSpPr>
          <p:cNvPr id="3" name="Subtitle 2"/>
          <p:cNvSpPr>
            <a:spLocks noGrp="1"/>
          </p:cNvSpPr>
          <p:nvPr>
            <p:ph type="subTitle" idx="1"/>
          </p:nvPr>
        </p:nvSpPr>
        <p:spPr/>
        <p:txBody>
          <a:bodyPr vert="horz" lIns="91440" tIns="45720" rIns="91440" bIns="45720" rtlCol="0" anchor="t">
            <a:normAutofit lnSpcReduction="10000"/>
          </a:bodyPr>
          <a:lstStyle/>
          <a:p>
            <a:endParaRPr lang="en-US" dirty="0"/>
          </a:p>
          <a:p>
            <a:r>
              <a:rPr lang="en-US" dirty="0"/>
              <a:t>Major General Shawn Manke – The Adjutant General</a:t>
            </a:r>
            <a:endParaRPr lang="en-US" dirty="0">
              <a:cs typeface="Arial" panose="020B0604020202020204"/>
            </a:endParaRPr>
          </a:p>
          <a:p>
            <a:r>
              <a:rPr lang="en-US" dirty="0"/>
              <a:t>Mr. Donald Kerr – Executive Director</a:t>
            </a:r>
            <a:endParaRPr lang="en-US" dirty="0">
              <a:cs typeface="Arial" panose="020B0604020202020204"/>
            </a:endParaRPr>
          </a:p>
          <a:p>
            <a:r>
              <a:rPr lang="en-US" dirty="0"/>
              <a:t>11 February 2025</a:t>
            </a:r>
            <a:endParaRPr lang="en-US" dirty="0">
              <a:cs typeface="Arial"/>
            </a:endParaRPr>
          </a:p>
        </p:txBody>
      </p:sp>
    </p:spTree>
    <p:extLst>
      <p:ext uri="{BB962C8B-B14F-4D97-AF65-F5344CB8AC3E}">
        <p14:creationId xmlns:p14="http://schemas.microsoft.com/office/powerpoint/2010/main" val="2295100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54B0B-D2E1-972C-16FF-BD630CE67A57}"/>
              </a:ext>
            </a:extLst>
          </p:cNvPr>
          <p:cNvSpPr>
            <a:spLocks noGrp="1"/>
          </p:cNvSpPr>
          <p:nvPr>
            <p:ph type="title"/>
          </p:nvPr>
        </p:nvSpPr>
        <p:spPr/>
        <p:txBody>
          <a:bodyPr/>
          <a:lstStyle/>
          <a:p>
            <a:r>
              <a:rPr lang="en-US"/>
              <a:t>148</a:t>
            </a:r>
            <a:r>
              <a:rPr lang="en-US" baseline="30000"/>
              <a:t>th</a:t>
            </a:r>
            <a:r>
              <a:rPr lang="en-US"/>
              <a:t> Fighter Wing Aircraft Hangar</a:t>
            </a:r>
          </a:p>
        </p:txBody>
      </p:sp>
      <p:sp>
        <p:nvSpPr>
          <p:cNvPr id="9" name="Text Placeholder 2">
            <a:extLst>
              <a:ext uri="{FF2B5EF4-FFF2-40B4-BE49-F238E27FC236}">
                <a16:creationId xmlns:a16="http://schemas.microsoft.com/office/drawing/2014/main" id="{042F9E8D-AEBE-FE1F-E110-5E23C6E64552}"/>
              </a:ext>
            </a:extLst>
          </p:cNvPr>
          <p:cNvSpPr txBox="1">
            <a:spLocks/>
          </p:cNvSpPr>
          <p:nvPr/>
        </p:nvSpPr>
        <p:spPr>
          <a:xfrm>
            <a:off x="648757" y="1414210"/>
            <a:ext cx="4865726" cy="480218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Arial"/>
                <a:cs typeface="Arial"/>
              </a:rPr>
              <a:t>The Governor recommends </a:t>
            </a:r>
            <a:r>
              <a:rPr lang="en-US" sz="1800" b="1" dirty="0">
                <a:latin typeface="Arial"/>
                <a:cs typeface="Arial"/>
              </a:rPr>
              <a:t>$3,000,000 </a:t>
            </a:r>
            <a:r>
              <a:rPr lang="en-US" sz="1800" dirty="0">
                <a:latin typeface="Arial"/>
                <a:cs typeface="Arial"/>
              </a:rPr>
              <a:t>to </a:t>
            </a:r>
            <a:r>
              <a:rPr lang="en-US" sz="1800" dirty="0">
                <a:cs typeface="Arial"/>
              </a:rPr>
              <a:t>design</a:t>
            </a:r>
            <a:r>
              <a:rPr lang="en-US" sz="1800" dirty="0">
                <a:latin typeface="Arial"/>
                <a:cs typeface="Arial"/>
              </a:rPr>
              <a:t> a new Universal Fighter Aircraft Hangar.</a:t>
            </a:r>
          </a:p>
          <a:p>
            <a:pPr marL="0" indent="0">
              <a:buNone/>
            </a:pPr>
            <a:r>
              <a:rPr lang="en-US" sz="1800" dirty="0">
                <a:latin typeface="Arial"/>
                <a:cs typeface="Arial"/>
              </a:rPr>
              <a:t>The Duluth based 148</a:t>
            </a:r>
            <a:r>
              <a:rPr lang="en-US" sz="1800" baseline="30000" dirty="0">
                <a:latin typeface="Arial"/>
                <a:cs typeface="Arial"/>
              </a:rPr>
              <a:t>th</a:t>
            </a:r>
            <a:r>
              <a:rPr lang="en-US" sz="1800" dirty="0">
                <a:latin typeface="Arial"/>
                <a:cs typeface="Arial"/>
              </a:rPr>
              <a:t> Fighter Wing is equipped with the F-16CM, the newest F-16s in the U.S. Air Force fleet.</a:t>
            </a:r>
          </a:p>
          <a:p>
            <a:pPr marL="0" indent="0">
              <a:buNone/>
            </a:pPr>
            <a:r>
              <a:rPr lang="en-US" sz="1800" dirty="0">
                <a:latin typeface="Arial"/>
                <a:cs typeface="Arial"/>
              </a:rPr>
              <a:t>The current structure was built for the Duluth Air Force Base in 1958.  It was relocated to the 148</a:t>
            </a:r>
            <a:r>
              <a:rPr lang="en-US" sz="1800" baseline="30000" dirty="0">
                <a:latin typeface="Arial"/>
                <a:cs typeface="Arial"/>
              </a:rPr>
              <a:t>th</a:t>
            </a:r>
            <a:r>
              <a:rPr lang="en-US" sz="1800" dirty="0">
                <a:latin typeface="Arial"/>
                <a:cs typeface="Arial"/>
              </a:rPr>
              <a:t> Fighter Wing, on the northeast side of the airport in the 1980s. </a:t>
            </a:r>
          </a:p>
          <a:p>
            <a:pPr marL="0" indent="0">
              <a:buFont typeface="Arial" panose="020B0604020202020204" pitchFamily="34" charset="0"/>
              <a:buNone/>
            </a:pPr>
            <a:r>
              <a:rPr lang="en-US" sz="1800" dirty="0">
                <a:latin typeface="Arial"/>
                <a:cs typeface="Arial"/>
              </a:rPr>
              <a:t>The current hangar was not purpose-built for modern aircraft and has significant structural and safety issues. Further, it is not capable of being used for future fighter aircraft including the F-35.</a:t>
            </a:r>
          </a:p>
          <a:p>
            <a:pPr marL="0" indent="0">
              <a:buNone/>
            </a:pPr>
            <a:r>
              <a:rPr lang="en-US" sz="1800" dirty="0">
                <a:latin typeface="Arial"/>
                <a:cs typeface="Arial"/>
              </a:rPr>
              <a:t>The cost of the total project, which would eventually replace existing hangars, is estimated to be $28 million.</a:t>
            </a:r>
            <a:endParaRPr lang="en-US" sz="1800" dirty="0"/>
          </a:p>
        </p:txBody>
      </p:sp>
      <p:pic>
        <p:nvPicPr>
          <p:cNvPr id="1026" name="Picture 2">
            <a:extLst>
              <a:ext uri="{FF2B5EF4-FFF2-40B4-BE49-F238E27FC236}">
                <a16:creationId xmlns:a16="http://schemas.microsoft.com/office/drawing/2014/main" id="{7959C500-8C2D-7CEA-12F1-79C41AA0F84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5452" y="1572548"/>
            <a:ext cx="6334124" cy="448603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F68765C-3661-7451-C5CA-32C56CD849F3}"/>
              </a:ext>
            </a:extLst>
          </p:cNvPr>
          <p:cNvSpPr txBox="1"/>
          <p:nvPr/>
        </p:nvSpPr>
        <p:spPr>
          <a:xfrm>
            <a:off x="5505453" y="6058580"/>
            <a:ext cx="6334124" cy="523220"/>
          </a:xfrm>
          <a:prstGeom prst="rect">
            <a:avLst/>
          </a:prstGeom>
          <a:noFill/>
        </p:spPr>
        <p:txBody>
          <a:bodyPr wrap="square" rtlCol="0">
            <a:spAutoFit/>
          </a:bodyPr>
          <a:lstStyle/>
          <a:p>
            <a:pPr algn="ctr"/>
            <a:r>
              <a:rPr lang="en-US" sz="1400" dirty="0">
                <a:latin typeface="Arial"/>
                <a:cs typeface="Arial"/>
              </a:rPr>
              <a:t>Pictured above is the 75</a:t>
            </a:r>
            <a:r>
              <a:rPr lang="en-US" sz="1400" baseline="30000" dirty="0">
                <a:latin typeface="Arial"/>
                <a:cs typeface="Arial"/>
              </a:rPr>
              <a:t>th</a:t>
            </a:r>
            <a:r>
              <a:rPr lang="en-US" sz="1400" dirty="0">
                <a:latin typeface="Arial"/>
                <a:cs typeface="Arial"/>
              </a:rPr>
              <a:t> anniversary heritage paint scheme of the 148</a:t>
            </a:r>
            <a:r>
              <a:rPr lang="en-US" sz="1400" baseline="30000" dirty="0">
                <a:latin typeface="Arial"/>
                <a:cs typeface="Arial"/>
              </a:rPr>
              <a:t>th</a:t>
            </a:r>
            <a:r>
              <a:rPr lang="en-US" sz="1400" dirty="0">
                <a:latin typeface="Arial"/>
                <a:cs typeface="Arial"/>
              </a:rPr>
              <a:t> Fighter Wing at the 50</a:t>
            </a:r>
            <a:r>
              <a:rPr lang="en-US" sz="1400" baseline="30000" dirty="0">
                <a:latin typeface="Arial"/>
                <a:cs typeface="Arial"/>
              </a:rPr>
              <a:t>th</a:t>
            </a:r>
            <a:r>
              <a:rPr lang="en-US" sz="1400" dirty="0">
                <a:latin typeface="Arial"/>
                <a:cs typeface="Arial"/>
              </a:rPr>
              <a:t> anniversary event of the F-16 Fighting Falcon</a:t>
            </a:r>
            <a:endParaRPr lang="en-US" sz="1400" dirty="0"/>
          </a:p>
        </p:txBody>
      </p:sp>
    </p:spTree>
    <p:extLst>
      <p:ext uri="{BB962C8B-B14F-4D97-AF65-F5344CB8AC3E}">
        <p14:creationId xmlns:p14="http://schemas.microsoft.com/office/powerpoint/2010/main" val="2965635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54B0B-D2E1-972C-16FF-BD630CE67A57}"/>
              </a:ext>
            </a:extLst>
          </p:cNvPr>
          <p:cNvSpPr>
            <a:spLocks noGrp="1"/>
          </p:cNvSpPr>
          <p:nvPr>
            <p:ph type="title"/>
          </p:nvPr>
        </p:nvSpPr>
        <p:spPr/>
        <p:txBody>
          <a:bodyPr/>
          <a:lstStyle/>
          <a:p>
            <a:r>
              <a:rPr lang="en-US"/>
              <a:t>148</a:t>
            </a:r>
            <a:r>
              <a:rPr lang="en-US" baseline="30000"/>
              <a:t>th</a:t>
            </a:r>
            <a:r>
              <a:rPr lang="en-US"/>
              <a:t> Fighter Wing Aircraft Hangar</a:t>
            </a:r>
          </a:p>
        </p:txBody>
      </p:sp>
      <p:sp>
        <p:nvSpPr>
          <p:cNvPr id="9" name="Text Placeholder 2">
            <a:extLst>
              <a:ext uri="{FF2B5EF4-FFF2-40B4-BE49-F238E27FC236}">
                <a16:creationId xmlns:a16="http://schemas.microsoft.com/office/drawing/2014/main" id="{042F9E8D-AEBE-FE1F-E110-5E23C6E64552}"/>
              </a:ext>
            </a:extLst>
          </p:cNvPr>
          <p:cNvSpPr txBox="1">
            <a:spLocks/>
          </p:cNvSpPr>
          <p:nvPr/>
        </p:nvSpPr>
        <p:spPr>
          <a:xfrm>
            <a:off x="267260" y="5375630"/>
            <a:ext cx="11704412" cy="132556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Arial"/>
                <a:cs typeface="Arial"/>
              </a:rPr>
              <a:t>These facilities have exceeded their useful life. Water infiltrates during all seasons, creating electrical safety hazards and challenges working around the aircraft. In the winter, ice forms near the entrances, folding doorways, and between the structures. These hazards pose risks to personnel and aircraft. The lightning protection for these buildings is inadequate to protect aircraft and personnel. These facilities currently operate under a permanent waiver from the U.S. Air Force for wingtip clearance because of the inadequate size of the hangers.</a:t>
            </a:r>
          </a:p>
        </p:txBody>
      </p:sp>
      <p:pic>
        <p:nvPicPr>
          <p:cNvPr id="3" name="Picture 2" descr="A building with snow on the ground&#10;&#10;Description automatically generated with low confidence">
            <a:extLst>
              <a:ext uri="{FF2B5EF4-FFF2-40B4-BE49-F238E27FC236}">
                <a16:creationId xmlns:a16="http://schemas.microsoft.com/office/drawing/2014/main" id="{996718E8-D48D-70A6-B2D9-12F8FD0BDA2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3" r="-2" b="509"/>
          <a:stretch/>
        </p:blipFill>
        <p:spPr>
          <a:xfrm>
            <a:off x="267259" y="1400874"/>
            <a:ext cx="5617330" cy="3722366"/>
          </a:xfrm>
          <a:prstGeom prst="rect">
            <a:avLst/>
          </a:prstGeom>
        </p:spPr>
      </p:pic>
      <p:pic>
        <p:nvPicPr>
          <p:cNvPr id="7" name="Picture 6" descr="A picture containing text, outdoor, trash&#10;&#10;Description automatically generated">
            <a:extLst>
              <a:ext uri="{FF2B5EF4-FFF2-40B4-BE49-F238E27FC236}">
                <a16:creationId xmlns:a16="http://schemas.microsoft.com/office/drawing/2014/main" id="{02BD5618-5436-8F4E-4FF8-74BA5667F49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24" r="-2" b="-2"/>
          <a:stretch/>
        </p:blipFill>
        <p:spPr>
          <a:xfrm>
            <a:off x="6100265" y="1400874"/>
            <a:ext cx="2827865" cy="3731891"/>
          </a:xfrm>
          <a:prstGeom prst="rect">
            <a:avLst/>
          </a:prstGeom>
        </p:spPr>
      </p:pic>
      <p:pic>
        <p:nvPicPr>
          <p:cNvPr id="12" name="Picture 11" descr="A picture containing ground&#10;&#10;Description automatically generated">
            <a:extLst>
              <a:ext uri="{FF2B5EF4-FFF2-40B4-BE49-F238E27FC236}">
                <a16:creationId xmlns:a16="http://schemas.microsoft.com/office/drawing/2014/main" id="{D5E6772E-3DE2-514E-F287-6E42FAE0B26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3378" b="-2"/>
          <a:stretch/>
        </p:blipFill>
        <p:spPr>
          <a:xfrm>
            <a:off x="9143806" y="1406169"/>
            <a:ext cx="2827865" cy="3717071"/>
          </a:xfrm>
          <a:prstGeom prst="rect">
            <a:avLst/>
          </a:prstGeom>
        </p:spPr>
      </p:pic>
    </p:spTree>
    <p:extLst>
      <p:ext uri="{BB962C8B-B14F-4D97-AF65-F5344CB8AC3E}">
        <p14:creationId xmlns:p14="http://schemas.microsoft.com/office/powerpoint/2010/main" val="3443088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54B0B-D2E1-972C-16FF-BD630CE67A57}"/>
              </a:ext>
            </a:extLst>
          </p:cNvPr>
          <p:cNvSpPr>
            <a:spLocks noGrp="1"/>
          </p:cNvSpPr>
          <p:nvPr>
            <p:ph type="title"/>
          </p:nvPr>
        </p:nvSpPr>
        <p:spPr/>
        <p:txBody>
          <a:bodyPr/>
          <a:lstStyle/>
          <a:p>
            <a:r>
              <a:rPr lang="en-US"/>
              <a:t>148</a:t>
            </a:r>
            <a:r>
              <a:rPr lang="en-US" baseline="30000"/>
              <a:t>th</a:t>
            </a:r>
            <a:r>
              <a:rPr lang="en-US"/>
              <a:t> Fighter Wing Aircraft Hangar</a:t>
            </a:r>
          </a:p>
        </p:txBody>
      </p:sp>
      <p:sp>
        <p:nvSpPr>
          <p:cNvPr id="9" name="Text Placeholder 2">
            <a:extLst>
              <a:ext uri="{FF2B5EF4-FFF2-40B4-BE49-F238E27FC236}">
                <a16:creationId xmlns:a16="http://schemas.microsoft.com/office/drawing/2014/main" id="{042F9E8D-AEBE-FE1F-E110-5E23C6E64552}"/>
              </a:ext>
            </a:extLst>
          </p:cNvPr>
          <p:cNvSpPr txBox="1">
            <a:spLocks/>
          </p:cNvSpPr>
          <p:nvPr/>
        </p:nvSpPr>
        <p:spPr>
          <a:xfrm>
            <a:off x="290792" y="1675918"/>
            <a:ext cx="11610415" cy="132556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latin typeface="Arial"/>
                <a:cs typeface="Arial"/>
              </a:rPr>
              <a:t>When evaluating the design for the replacement structure, it is important to factor in the future requirements for the next generation of fighter aircraft. That may include the F-15EX, F-35, or another future fighter yet to be named. The design will include sufficient space to accommodate the width and length of potential fighters, along with any specialized equipment needed.</a:t>
            </a:r>
          </a:p>
        </p:txBody>
      </p:sp>
      <p:pic>
        <p:nvPicPr>
          <p:cNvPr id="5" name="Picture 4">
            <a:extLst>
              <a:ext uri="{FF2B5EF4-FFF2-40B4-BE49-F238E27FC236}">
                <a16:creationId xmlns:a16="http://schemas.microsoft.com/office/drawing/2014/main" id="{A15024E0-DAF1-FAB7-4C1A-C959F5A1507C}"/>
              </a:ext>
            </a:extLst>
          </p:cNvPr>
          <p:cNvPicPr>
            <a:picLocks noChangeAspect="1"/>
          </p:cNvPicPr>
          <p:nvPr/>
        </p:nvPicPr>
        <p:blipFill>
          <a:blip r:embed="rId2"/>
          <a:stretch>
            <a:fillRect/>
          </a:stretch>
        </p:blipFill>
        <p:spPr>
          <a:xfrm>
            <a:off x="208555" y="2870593"/>
            <a:ext cx="6095999" cy="2525326"/>
          </a:xfrm>
          <a:prstGeom prst="rect">
            <a:avLst/>
          </a:prstGeom>
        </p:spPr>
      </p:pic>
      <p:pic>
        <p:nvPicPr>
          <p:cNvPr id="7" name="Picture 6">
            <a:extLst>
              <a:ext uri="{FF2B5EF4-FFF2-40B4-BE49-F238E27FC236}">
                <a16:creationId xmlns:a16="http://schemas.microsoft.com/office/drawing/2014/main" id="{06160D6D-3ED1-4DE6-CB23-02373EB64C34}"/>
              </a:ext>
            </a:extLst>
          </p:cNvPr>
          <p:cNvPicPr>
            <a:picLocks noChangeAspect="1"/>
          </p:cNvPicPr>
          <p:nvPr/>
        </p:nvPicPr>
        <p:blipFill>
          <a:blip r:embed="rId3"/>
          <a:stretch>
            <a:fillRect/>
          </a:stretch>
        </p:blipFill>
        <p:spPr>
          <a:xfrm>
            <a:off x="6519504" y="2885236"/>
            <a:ext cx="5406190" cy="2519172"/>
          </a:xfrm>
          <a:prstGeom prst="rect">
            <a:avLst/>
          </a:prstGeom>
        </p:spPr>
      </p:pic>
      <p:sp>
        <p:nvSpPr>
          <p:cNvPr id="3" name="TextBox 2">
            <a:extLst>
              <a:ext uri="{FF2B5EF4-FFF2-40B4-BE49-F238E27FC236}">
                <a16:creationId xmlns:a16="http://schemas.microsoft.com/office/drawing/2014/main" id="{74DDA810-737D-B1C8-9264-CE32422237D5}"/>
              </a:ext>
            </a:extLst>
          </p:cNvPr>
          <p:cNvSpPr txBox="1"/>
          <p:nvPr/>
        </p:nvSpPr>
        <p:spPr>
          <a:xfrm>
            <a:off x="208554" y="5553968"/>
            <a:ext cx="6095999" cy="892552"/>
          </a:xfrm>
          <a:prstGeom prst="rect">
            <a:avLst/>
          </a:prstGeom>
          <a:noFill/>
        </p:spPr>
        <p:txBody>
          <a:bodyPr wrap="square" rtlCol="0">
            <a:spAutoFit/>
          </a:bodyPr>
          <a:lstStyle/>
          <a:p>
            <a:pPr algn="ctr"/>
            <a:r>
              <a:rPr lang="en-US" sz="1300" dirty="0">
                <a:latin typeface="Arial"/>
                <a:cs typeface="Arial"/>
              </a:rPr>
              <a:t>Pictured above is an F-15EX. The F-15EX builds upon a proven airframe with modern controls, engines, radars, avionics, and weaponry. The F-15EX is the U.S. Air Force’s low-cost solution to producing and quickly delivering modernized 4</a:t>
            </a:r>
            <a:r>
              <a:rPr lang="en-US" sz="1300" baseline="30000" dirty="0">
                <a:latin typeface="Arial"/>
                <a:cs typeface="Arial"/>
              </a:rPr>
              <a:t>th</a:t>
            </a:r>
            <a:r>
              <a:rPr lang="en-US" sz="1300" dirty="0">
                <a:latin typeface="Arial"/>
                <a:cs typeface="Arial"/>
              </a:rPr>
              <a:t>  generation fighters.</a:t>
            </a:r>
            <a:endParaRPr lang="en-US" sz="1300" dirty="0"/>
          </a:p>
        </p:txBody>
      </p:sp>
      <p:sp>
        <p:nvSpPr>
          <p:cNvPr id="4" name="TextBox 3">
            <a:extLst>
              <a:ext uri="{FF2B5EF4-FFF2-40B4-BE49-F238E27FC236}">
                <a16:creationId xmlns:a16="http://schemas.microsoft.com/office/drawing/2014/main" id="{9DFF608B-F0E9-3C53-7B96-FEC465422107}"/>
              </a:ext>
            </a:extLst>
          </p:cNvPr>
          <p:cNvSpPr txBox="1"/>
          <p:nvPr/>
        </p:nvSpPr>
        <p:spPr>
          <a:xfrm>
            <a:off x="6490628" y="5581400"/>
            <a:ext cx="5463942" cy="892552"/>
          </a:xfrm>
          <a:prstGeom prst="rect">
            <a:avLst/>
          </a:prstGeom>
          <a:noFill/>
        </p:spPr>
        <p:txBody>
          <a:bodyPr wrap="square" rtlCol="0">
            <a:spAutoFit/>
          </a:bodyPr>
          <a:lstStyle/>
          <a:p>
            <a:pPr algn="ctr"/>
            <a:r>
              <a:rPr lang="en-US" sz="1300" dirty="0">
                <a:latin typeface="Arial"/>
                <a:cs typeface="Arial"/>
              </a:rPr>
              <a:t>Pictured above is the F-35, the U.S Air Force’s latest fifth-generation fighter. The F-35 is an agile, versatile, high performance, 9g capable multirole fighter that combines stealth, sensor fusion and unprecedented situational awareness.</a:t>
            </a:r>
            <a:endParaRPr lang="en-US" sz="1300" dirty="0"/>
          </a:p>
        </p:txBody>
      </p:sp>
    </p:spTree>
    <p:extLst>
      <p:ext uri="{BB962C8B-B14F-4D97-AF65-F5344CB8AC3E}">
        <p14:creationId xmlns:p14="http://schemas.microsoft.com/office/powerpoint/2010/main" val="4000482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81EE18E-1144-1920-5A89-A916D7F77C31}"/>
              </a:ext>
            </a:extLst>
          </p:cNvPr>
          <p:cNvPicPr>
            <a:picLocks noChangeAspect="1"/>
          </p:cNvPicPr>
          <p:nvPr/>
        </p:nvPicPr>
        <p:blipFill>
          <a:blip r:embed="rId3"/>
          <a:stretch>
            <a:fillRect/>
          </a:stretch>
        </p:blipFill>
        <p:spPr>
          <a:xfrm>
            <a:off x="6328395" y="2757175"/>
            <a:ext cx="5863605" cy="4105728"/>
          </a:xfrm>
          <a:prstGeom prst="rect">
            <a:avLst/>
          </a:prstGeom>
        </p:spPr>
      </p:pic>
      <p:sp>
        <p:nvSpPr>
          <p:cNvPr id="2" name="Title 1">
            <a:extLst>
              <a:ext uri="{FF2B5EF4-FFF2-40B4-BE49-F238E27FC236}">
                <a16:creationId xmlns:a16="http://schemas.microsoft.com/office/drawing/2014/main" id="{41054B0B-D2E1-972C-16FF-BD630CE67A57}"/>
              </a:ext>
            </a:extLst>
          </p:cNvPr>
          <p:cNvSpPr>
            <a:spLocks noGrp="1"/>
          </p:cNvSpPr>
          <p:nvPr>
            <p:ph type="title"/>
          </p:nvPr>
        </p:nvSpPr>
        <p:spPr>
          <a:xfrm>
            <a:off x="838200" y="209677"/>
            <a:ext cx="10515600" cy="1325563"/>
          </a:xfrm>
        </p:spPr>
        <p:txBody>
          <a:bodyPr/>
          <a:lstStyle/>
          <a:p>
            <a:r>
              <a:rPr lang="en-US" dirty="0"/>
              <a:t>148</a:t>
            </a:r>
            <a:r>
              <a:rPr lang="en-US" baseline="30000" dirty="0"/>
              <a:t>th</a:t>
            </a:r>
            <a:r>
              <a:rPr lang="en-US" dirty="0"/>
              <a:t> Fighter Wing Aircraft Hangar</a:t>
            </a:r>
          </a:p>
        </p:txBody>
      </p:sp>
      <p:sp>
        <p:nvSpPr>
          <p:cNvPr id="9" name="Text Placeholder 2">
            <a:extLst>
              <a:ext uri="{FF2B5EF4-FFF2-40B4-BE49-F238E27FC236}">
                <a16:creationId xmlns:a16="http://schemas.microsoft.com/office/drawing/2014/main" id="{042F9E8D-AEBE-FE1F-E110-5E23C6E64552}"/>
              </a:ext>
            </a:extLst>
          </p:cNvPr>
          <p:cNvSpPr txBox="1">
            <a:spLocks/>
          </p:cNvSpPr>
          <p:nvPr/>
        </p:nvSpPr>
        <p:spPr>
          <a:xfrm>
            <a:off x="290792" y="1365022"/>
            <a:ext cx="11610415" cy="292002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Three (3) bay shelter, each bay is 65’ wide with 30’ high doors</a:t>
            </a:r>
          </a:p>
          <a:p>
            <a:r>
              <a:rPr lang="en-US" dirty="0">
                <a:latin typeface="Arial" panose="020B0604020202020204" pitchFamily="34" charset="0"/>
                <a:cs typeface="Arial" panose="020B0604020202020204" pitchFamily="34" charset="0"/>
              </a:rPr>
              <a:t>Designed for a “universal aircraft” 45’ wide by 64’ long</a:t>
            </a:r>
          </a:p>
          <a:p>
            <a:r>
              <a:rPr lang="en-US" dirty="0">
                <a:latin typeface="Arial" panose="020B0604020202020204" pitchFamily="34" charset="0"/>
                <a:cs typeface="Arial" panose="020B0604020202020204" pitchFamily="34" charset="0"/>
              </a:rPr>
              <a:t>Design facilitates future expandability for up to eight bays</a:t>
            </a:r>
          </a:p>
          <a:p>
            <a:r>
              <a:rPr lang="en-US" dirty="0">
                <a:latin typeface="Arial" panose="020B0604020202020204" pitchFamily="34" charset="0"/>
                <a:cs typeface="Arial" panose="020B0604020202020204" pitchFamily="34" charset="0"/>
              </a:rPr>
              <a:t>Design 12-15 months</a:t>
            </a:r>
          </a:p>
          <a:p>
            <a:r>
              <a:rPr lang="en-US" dirty="0">
                <a:latin typeface="Arial" panose="020B0604020202020204" pitchFamily="34" charset="0"/>
                <a:cs typeface="Arial" panose="020B0604020202020204" pitchFamily="34" charset="0"/>
              </a:rPr>
              <a:t>Construct 18-24 months</a:t>
            </a:r>
          </a:p>
          <a:p>
            <a:endParaRPr lang="en-US" dirty="0">
              <a:highlight>
                <a:srgbClr val="FFFF00"/>
              </a:highlight>
              <a:latin typeface="Arial" panose="020B0604020202020204" pitchFamily="34" charset="0"/>
              <a:cs typeface="Arial" panose="020B0604020202020204" pitchFamily="34" charset="0"/>
            </a:endParaRPr>
          </a:p>
        </p:txBody>
      </p:sp>
      <p:pic>
        <p:nvPicPr>
          <p:cNvPr id="4" name="Picture 3" descr="Diagram, engineering drawing&#10;&#10;Description automatically generated">
            <a:extLst>
              <a:ext uri="{FF2B5EF4-FFF2-40B4-BE49-F238E27FC236}">
                <a16:creationId xmlns:a16="http://schemas.microsoft.com/office/drawing/2014/main" id="{585AA7F5-64CD-9390-53D9-78ED47C8EC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26" y="4265580"/>
            <a:ext cx="6128292" cy="2592420"/>
          </a:xfrm>
          <a:prstGeom prst="rect">
            <a:avLst/>
          </a:prstGeom>
        </p:spPr>
      </p:pic>
    </p:spTree>
    <p:extLst>
      <p:ext uri="{BB962C8B-B14F-4D97-AF65-F5344CB8AC3E}">
        <p14:creationId xmlns:p14="http://schemas.microsoft.com/office/powerpoint/2010/main" val="1148882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54B0B-D2E1-972C-16FF-BD630CE67A57}"/>
              </a:ext>
            </a:extLst>
          </p:cNvPr>
          <p:cNvSpPr>
            <a:spLocks noGrp="1"/>
          </p:cNvSpPr>
          <p:nvPr>
            <p:ph type="title"/>
          </p:nvPr>
        </p:nvSpPr>
        <p:spPr/>
        <p:txBody>
          <a:bodyPr/>
          <a:lstStyle/>
          <a:p>
            <a:r>
              <a:rPr lang="en-US"/>
              <a:t>148</a:t>
            </a:r>
            <a:r>
              <a:rPr lang="en-US" baseline="30000"/>
              <a:t>th</a:t>
            </a:r>
            <a:r>
              <a:rPr lang="en-US"/>
              <a:t> Fighter Wing Aircraft Hangar</a:t>
            </a:r>
          </a:p>
        </p:txBody>
      </p:sp>
      <p:sp>
        <p:nvSpPr>
          <p:cNvPr id="9" name="Text Placeholder 2">
            <a:extLst>
              <a:ext uri="{FF2B5EF4-FFF2-40B4-BE49-F238E27FC236}">
                <a16:creationId xmlns:a16="http://schemas.microsoft.com/office/drawing/2014/main" id="{042F9E8D-AEBE-FE1F-E110-5E23C6E64552}"/>
              </a:ext>
            </a:extLst>
          </p:cNvPr>
          <p:cNvSpPr txBox="1">
            <a:spLocks/>
          </p:cNvSpPr>
          <p:nvPr/>
        </p:nvSpPr>
        <p:spPr>
          <a:xfrm>
            <a:off x="290792" y="1511326"/>
            <a:ext cx="11610415" cy="481695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Arial" panose="020B0604020202020204" pitchFamily="34" charset="0"/>
                <a:cs typeface="Arial" panose="020B0604020202020204" pitchFamily="34" charset="0"/>
              </a:rPr>
              <a:t>Why fund a hangar?</a:t>
            </a:r>
          </a:p>
          <a:p>
            <a:r>
              <a:rPr lang="en-US" dirty="0">
                <a:latin typeface="Arial" panose="020B0604020202020204" pitchFamily="34" charset="0"/>
                <a:cs typeface="Arial" panose="020B0604020202020204" pitchFamily="34" charset="0"/>
              </a:rPr>
              <a:t>This state commitment will likely influence future decisions regarding the strategic basing of replacement fighter aircraft</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What is at risk?</a:t>
            </a:r>
          </a:p>
          <a:p>
            <a:r>
              <a:rPr lang="en-US" dirty="0">
                <a:latin typeface="Arial" panose="020B0604020202020204" pitchFamily="34" charset="0"/>
                <a:cs typeface="Arial" panose="020B0604020202020204" pitchFamily="34" charset="0"/>
              </a:rPr>
              <a:t>The Minnesota Air National Guard is Duluth’s seventh largest employer</a:t>
            </a:r>
          </a:p>
          <a:p>
            <a:r>
              <a:rPr lang="en-US" dirty="0">
                <a:latin typeface="Arial" panose="020B0604020202020204" pitchFamily="34" charset="0"/>
                <a:cs typeface="Arial" panose="020B0604020202020204" pitchFamily="34" charset="0"/>
              </a:rPr>
              <a:t>The Minnesota National Guard provides ~$3.6M annually in fire protection services for the Duluth International Airport plus a multi-million-dollar federal investment in equipment and buildings.</a:t>
            </a:r>
          </a:p>
          <a:p>
            <a:pPr lvl="1"/>
            <a:r>
              <a:rPr lang="en-US" dirty="0">
                <a:latin typeface="Arial" panose="020B0604020202020204" pitchFamily="34" charset="0"/>
                <a:cs typeface="Arial" panose="020B0604020202020204" pitchFamily="34" charset="0"/>
              </a:rPr>
              <a:t>Loss of a flying mission would shift this burden onto the airport authority.</a:t>
            </a:r>
          </a:p>
        </p:txBody>
      </p:sp>
    </p:spTree>
    <p:extLst>
      <p:ext uri="{BB962C8B-B14F-4D97-AF65-F5344CB8AC3E}">
        <p14:creationId xmlns:p14="http://schemas.microsoft.com/office/powerpoint/2010/main" val="2650415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456CC2-AB1C-2E9F-E993-9C26CDA103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1999" cy="6858000"/>
          </a:xfrm>
          <a:prstGeom prst="rect">
            <a:avLst/>
          </a:prstGeom>
        </p:spPr>
      </p:pic>
      <p:sp>
        <p:nvSpPr>
          <p:cNvPr id="4" name="Title 1">
            <a:extLst>
              <a:ext uri="{FF2B5EF4-FFF2-40B4-BE49-F238E27FC236}">
                <a16:creationId xmlns:a16="http://schemas.microsoft.com/office/drawing/2014/main" id="{94CC93FB-86F7-116B-AE29-EBDC5F3527CE}"/>
              </a:ext>
            </a:extLst>
          </p:cNvPr>
          <p:cNvSpPr txBox="1">
            <a:spLocks/>
          </p:cNvSpPr>
          <p:nvPr/>
        </p:nvSpPr>
        <p:spPr>
          <a:xfrm>
            <a:off x="0" y="3715142"/>
            <a:ext cx="12191999" cy="238760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dirty="0">
                <a:solidFill>
                  <a:schemeClr val="bg1"/>
                </a:solidFill>
              </a:rPr>
              <a:t>Questions?</a:t>
            </a:r>
            <a:endParaRPr lang="en-US" sz="9600">
              <a:solidFill>
                <a:schemeClr val="bg1"/>
              </a:solidFill>
              <a:cs typeface="Arial" panose="020B0604020202020204"/>
            </a:endParaRPr>
          </a:p>
        </p:txBody>
      </p:sp>
    </p:spTree>
    <p:extLst>
      <p:ext uri="{BB962C8B-B14F-4D97-AF65-F5344CB8AC3E}">
        <p14:creationId xmlns:p14="http://schemas.microsoft.com/office/powerpoint/2010/main" val="27039031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MA_Default_PowerPoint.potx" id="{AE52460D-772D-4009-9026-465F4DE69626}" vid="{BBFE6E32-48A0-4C83-8B70-252AFD9874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58EDA3C17899438CD4B7CEFCCA216B" ma:contentTypeVersion="17" ma:contentTypeDescription="Create a new document." ma:contentTypeScope="" ma:versionID="a120b8c241db87d1719e35bc9409a09d">
  <xsd:schema xmlns:xsd="http://www.w3.org/2001/XMLSchema" xmlns:xs="http://www.w3.org/2001/XMLSchema" xmlns:p="http://schemas.microsoft.com/office/2006/metadata/properties" xmlns:ns1="http://schemas.microsoft.com/sharepoint/v3" xmlns:ns2="ecbc945c-418a-4868-9e08-298a4a2f7d3c" xmlns:ns3="01bc1090-7b5c-4fcf-a3b0-878f5576a26d" targetNamespace="http://schemas.microsoft.com/office/2006/metadata/properties" ma:root="true" ma:fieldsID="4e0217216f189b9ee50c327033158928" ns1:_="" ns2:_="" ns3:_="">
    <xsd:import namespace="http://schemas.microsoft.com/sharepoint/v3"/>
    <xsd:import namespace="ecbc945c-418a-4868-9e08-298a4a2f7d3c"/>
    <xsd:import namespace="01bc1090-7b5c-4fcf-a3b0-878f5576a26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1:_ip_UnifiedCompliancePolicyProperties" minOccurs="0"/>
                <xsd:element ref="ns1:_ip_UnifiedCompliancePolicyUIAction"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bc945c-418a-4868-9e08-298a4a2f7d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1bc1090-7b5c-4fcf-a3b0-878f5576a26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41eab33b-1bcf-4a73-af4c-c67a34062bd1}" ma:internalName="TaxCatchAll" ma:showField="CatchAllData" ma:web="01bc1090-7b5c-4fcf-a3b0-878f5576a2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FBCD24-FCEC-4415-8CA9-594DA0814D13}">
  <ds:schemaRefs>
    <ds:schemaRef ds:uri="01bc1090-7b5c-4fcf-a3b0-878f5576a26d"/>
    <ds:schemaRef ds:uri="ecbc945c-418a-4868-9e08-298a4a2f7d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A907246-C4D6-416E-883D-ABCCE9877789}">
  <ds:schemaRefs>
    <ds:schemaRef ds:uri="http://schemas.microsoft.com/sharepoint/v3/contenttype/forms"/>
  </ds:schemaRefs>
</ds:datastoreItem>
</file>

<file path=docMetadata/LabelInfo.xml><?xml version="1.0" encoding="utf-8"?>
<clbl:labelList xmlns:clbl="http://schemas.microsoft.com/office/2020/mipLabelMetadata">
  <clbl:label id="{fae6d70f-954b-4811-92b6-0530d6f84c43}" enabled="0" method="" siteId="{fae6d70f-954b-4811-92b6-0530d6f84c43}" removed="1"/>
</clbl:labelList>
</file>

<file path=docProps/app.xml><?xml version="1.0" encoding="utf-8"?>
<Properties xmlns="http://schemas.openxmlformats.org/officeDocument/2006/extended-properties" xmlns:vt="http://schemas.openxmlformats.org/officeDocument/2006/docPropsVTypes">
  <Template>DMA_Default_PowerPoint</Template>
  <TotalTime>52</TotalTime>
  <Words>598</Words>
  <Application>Microsoft Office PowerPoint</Application>
  <PresentationFormat>Widescreen</PresentationFormat>
  <Paragraphs>38</Paragraphs>
  <Slides>7</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Department of Military Affairs Capital Investment Requests</vt:lpstr>
      <vt:lpstr>148th Fighter Wing Aircraft Hangar</vt:lpstr>
      <vt:lpstr>148th Fighter Wing Aircraft Hangar</vt:lpstr>
      <vt:lpstr>148th Fighter Wing Aircraft Hangar</vt:lpstr>
      <vt:lpstr>148th Fighter Wing Aircraft Hangar</vt:lpstr>
      <vt:lpstr>148th Fighter Wing Aircraft Hangar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BTYR/LDAC Funding</dc:title>
  <dc:creator>Athman, Eric C LTC USARMY NG MNARNG (USA)</dc:creator>
  <cp:lastModifiedBy>Kerr, Donald J NFG NG MNARNG (USA)</cp:lastModifiedBy>
  <cp:revision>47</cp:revision>
  <cp:lastPrinted>2024-03-07T16:28:10Z</cp:lastPrinted>
  <dcterms:created xsi:type="dcterms:W3CDTF">2024-03-07T15:38:09Z</dcterms:created>
  <dcterms:modified xsi:type="dcterms:W3CDTF">2025-02-07T17:09:38Z</dcterms:modified>
</cp:coreProperties>
</file>