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handoutMasterIdLst>
    <p:handoutMasterId r:id="rId40"/>
  </p:handoutMasterIdLst>
  <p:sldIdLst>
    <p:sldId id="257" r:id="rId2"/>
    <p:sldId id="258" r:id="rId3"/>
    <p:sldId id="259" r:id="rId4"/>
    <p:sldId id="265" r:id="rId5"/>
    <p:sldId id="260" r:id="rId6"/>
    <p:sldId id="269" r:id="rId7"/>
    <p:sldId id="270" r:id="rId8"/>
    <p:sldId id="271" r:id="rId9"/>
    <p:sldId id="272" r:id="rId10"/>
    <p:sldId id="305" r:id="rId11"/>
    <p:sldId id="266" r:id="rId12"/>
    <p:sldId id="267" r:id="rId13"/>
    <p:sldId id="273" r:id="rId14"/>
    <p:sldId id="274" r:id="rId15"/>
    <p:sldId id="275" r:id="rId16"/>
    <p:sldId id="276" r:id="rId17"/>
    <p:sldId id="277" r:id="rId18"/>
    <p:sldId id="278" r:id="rId19"/>
    <p:sldId id="279" r:id="rId20"/>
    <p:sldId id="280"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 id="322" r:id="rId38"/>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ire Lancaster" initials="C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64472" autoAdjust="0"/>
  </p:normalViewPr>
  <p:slideViewPr>
    <p:cSldViewPr snapToGrid="0">
      <p:cViewPr varScale="1">
        <p:scale>
          <a:sx n="85" d="100"/>
          <a:sy n="85" d="100"/>
        </p:scale>
        <p:origin x="816"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9863" y="0"/>
            <a:ext cx="3044825" cy="466725"/>
          </a:xfrm>
          <a:prstGeom prst="rect">
            <a:avLst/>
          </a:prstGeom>
        </p:spPr>
        <p:txBody>
          <a:bodyPr vert="horz" lIns="91440" tIns="45720" rIns="91440" bIns="45720" rtlCol="0"/>
          <a:lstStyle>
            <a:lvl1pPr algn="r">
              <a:defRPr sz="1200"/>
            </a:lvl1pPr>
          </a:lstStyle>
          <a:p>
            <a:fld id="{439270D0-55D7-4CC1-A5CA-EA7E6B76EF9A}" type="datetimeFigureOut">
              <a:rPr lang="en-US" smtClean="0"/>
              <a:t>12/2/2019</a:t>
            </a:fld>
            <a:endParaRPr lang="en-US"/>
          </a:p>
        </p:txBody>
      </p:sp>
      <p:sp>
        <p:nvSpPr>
          <p:cNvPr id="4" name="Footer Placeholder 3"/>
          <p:cNvSpPr>
            <a:spLocks noGrp="1"/>
          </p:cNvSpPr>
          <p:nvPr>
            <p:ph type="ftr" sz="quarter" idx="2"/>
          </p:nvPr>
        </p:nvSpPr>
        <p:spPr>
          <a:xfrm>
            <a:off x="0" y="8845550"/>
            <a:ext cx="304482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9863" y="8845550"/>
            <a:ext cx="3044825" cy="466725"/>
          </a:xfrm>
          <a:prstGeom prst="rect">
            <a:avLst/>
          </a:prstGeom>
        </p:spPr>
        <p:txBody>
          <a:bodyPr vert="horz" lIns="91440" tIns="45720" rIns="91440" bIns="45720" rtlCol="0" anchor="b"/>
          <a:lstStyle>
            <a:lvl1pPr algn="r">
              <a:defRPr sz="1200"/>
            </a:lvl1pPr>
          </a:lstStyle>
          <a:p>
            <a:fld id="{29B5C021-0E19-486E-AC63-53BD2A1B64E6}" type="slidenum">
              <a:rPr lang="en-US" smtClean="0"/>
              <a:t>‹#›</a:t>
            </a:fld>
            <a:endParaRPr lang="en-US"/>
          </a:p>
        </p:txBody>
      </p:sp>
    </p:spTree>
    <p:extLst>
      <p:ext uri="{BB962C8B-B14F-4D97-AF65-F5344CB8AC3E}">
        <p14:creationId xmlns:p14="http://schemas.microsoft.com/office/powerpoint/2010/main" val="1651202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D7775B41-7614-4222-A548-568149FF75FF}" type="datetimeFigureOut">
              <a:rPr lang="en-US" smtClean="0"/>
              <a:t>12/2/2019</a:t>
            </a:fld>
            <a:endParaRPr lang="en-US"/>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5A9FD65B-72B9-4924-93C5-E7AC93279F58}" type="slidenum">
              <a:rPr lang="en-US" smtClean="0"/>
              <a:t>‹#›</a:t>
            </a:fld>
            <a:endParaRPr lang="en-US"/>
          </a:p>
        </p:txBody>
      </p:sp>
    </p:spTree>
    <p:extLst>
      <p:ext uri="{BB962C8B-B14F-4D97-AF65-F5344CB8AC3E}">
        <p14:creationId xmlns:p14="http://schemas.microsoft.com/office/powerpoint/2010/main" val="479623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9FD65B-72B9-4924-93C5-E7AC93279F58}" type="slidenum">
              <a:rPr lang="en-US" smtClean="0"/>
              <a:t>1</a:t>
            </a:fld>
            <a:endParaRPr lang="en-US"/>
          </a:p>
        </p:txBody>
      </p:sp>
    </p:spTree>
    <p:extLst>
      <p:ext uri="{BB962C8B-B14F-4D97-AF65-F5344CB8AC3E}">
        <p14:creationId xmlns:p14="http://schemas.microsoft.com/office/powerpoint/2010/main" val="254613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9FD65B-72B9-4924-93C5-E7AC93279F58}" type="slidenum">
              <a:rPr lang="en-US" smtClean="0"/>
              <a:t>10</a:t>
            </a:fld>
            <a:endParaRPr lang="en-US"/>
          </a:p>
        </p:txBody>
      </p:sp>
    </p:spTree>
    <p:extLst>
      <p:ext uri="{BB962C8B-B14F-4D97-AF65-F5344CB8AC3E}">
        <p14:creationId xmlns:p14="http://schemas.microsoft.com/office/powerpoint/2010/main" val="3336337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9FD65B-72B9-4924-93C5-E7AC93279F58}" type="slidenum">
              <a:rPr lang="en-US" smtClean="0"/>
              <a:t>11</a:t>
            </a:fld>
            <a:endParaRPr lang="en-US"/>
          </a:p>
        </p:txBody>
      </p:sp>
    </p:spTree>
    <p:extLst>
      <p:ext uri="{BB962C8B-B14F-4D97-AF65-F5344CB8AC3E}">
        <p14:creationId xmlns:p14="http://schemas.microsoft.com/office/powerpoint/2010/main" val="1930083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9FD65B-72B9-4924-93C5-E7AC93279F58}" type="slidenum">
              <a:rPr lang="en-US" smtClean="0"/>
              <a:t>12</a:t>
            </a:fld>
            <a:endParaRPr lang="en-US"/>
          </a:p>
        </p:txBody>
      </p:sp>
    </p:spTree>
    <p:extLst>
      <p:ext uri="{BB962C8B-B14F-4D97-AF65-F5344CB8AC3E}">
        <p14:creationId xmlns:p14="http://schemas.microsoft.com/office/powerpoint/2010/main" val="1516416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9FD65B-72B9-4924-93C5-E7AC93279F58}" type="slidenum">
              <a:rPr lang="en-US" smtClean="0"/>
              <a:t>13</a:t>
            </a:fld>
            <a:endParaRPr lang="en-US"/>
          </a:p>
        </p:txBody>
      </p:sp>
    </p:spTree>
    <p:extLst>
      <p:ext uri="{BB962C8B-B14F-4D97-AF65-F5344CB8AC3E}">
        <p14:creationId xmlns:p14="http://schemas.microsoft.com/office/powerpoint/2010/main" val="2017929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9FD65B-72B9-4924-93C5-E7AC93279F58}" type="slidenum">
              <a:rPr lang="en-US" smtClean="0"/>
              <a:t>14</a:t>
            </a:fld>
            <a:endParaRPr lang="en-US"/>
          </a:p>
        </p:txBody>
      </p:sp>
    </p:spTree>
    <p:extLst>
      <p:ext uri="{BB962C8B-B14F-4D97-AF65-F5344CB8AC3E}">
        <p14:creationId xmlns:p14="http://schemas.microsoft.com/office/powerpoint/2010/main" val="1810173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9FD65B-72B9-4924-93C5-E7AC93279F58}" type="slidenum">
              <a:rPr lang="en-US" smtClean="0"/>
              <a:t>15</a:t>
            </a:fld>
            <a:endParaRPr lang="en-US"/>
          </a:p>
        </p:txBody>
      </p:sp>
    </p:spTree>
    <p:extLst>
      <p:ext uri="{BB962C8B-B14F-4D97-AF65-F5344CB8AC3E}">
        <p14:creationId xmlns:p14="http://schemas.microsoft.com/office/powerpoint/2010/main" val="1665034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9FD65B-72B9-4924-93C5-E7AC93279F58}" type="slidenum">
              <a:rPr lang="en-US" smtClean="0"/>
              <a:t>16</a:t>
            </a:fld>
            <a:endParaRPr lang="en-US"/>
          </a:p>
        </p:txBody>
      </p:sp>
    </p:spTree>
    <p:extLst>
      <p:ext uri="{BB962C8B-B14F-4D97-AF65-F5344CB8AC3E}">
        <p14:creationId xmlns:p14="http://schemas.microsoft.com/office/powerpoint/2010/main" val="1858559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9FD65B-72B9-4924-93C5-E7AC93279F58}" type="slidenum">
              <a:rPr lang="en-US" smtClean="0"/>
              <a:t>17</a:t>
            </a:fld>
            <a:endParaRPr lang="en-US"/>
          </a:p>
        </p:txBody>
      </p:sp>
    </p:spTree>
    <p:extLst>
      <p:ext uri="{BB962C8B-B14F-4D97-AF65-F5344CB8AC3E}">
        <p14:creationId xmlns:p14="http://schemas.microsoft.com/office/powerpoint/2010/main" val="1807084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9FD65B-72B9-4924-93C5-E7AC93279F58}" type="slidenum">
              <a:rPr lang="en-US" smtClean="0"/>
              <a:t>18</a:t>
            </a:fld>
            <a:endParaRPr lang="en-US"/>
          </a:p>
        </p:txBody>
      </p:sp>
    </p:spTree>
    <p:extLst>
      <p:ext uri="{BB962C8B-B14F-4D97-AF65-F5344CB8AC3E}">
        <p14:creationId xmlns:p14="http://schemas.microsoft.com/office/powerpoint/2010/main" val="186971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9FD65B-72B9-4924-93C5-E7AC93279F58}" type="slidenum">
              <a:rPr lang="en-US" smtClean="0"/>
              <a:t>19</a:t>
            </a:fld>
            <a:endParaRPr lang="en-US"/>
          </a:p>
        </p:txBody>
      </p:sp>
    </p:spTree>
    <p:extLst>
      <p:ext uri="{BB962C8B-B14F-4D97-AF65-F5344CB8AC3E}">
        <p14:creationId xmlns:p14="http://schemas.microsoft.com/office/powerpoint/2010/main" val="369678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9FD65B-72B9-4924-93C5-E7AC93279F58}" type="slidenum">
              <a:rPr lang="en-US" smtClean="0"/>
              <a:t>2</a:t>
            </a:fld>
            <a:endParaRPr lang="en-US"/>
          </a:p>
        </p:txBody>
      </p:sp>
    </p:spTree>
    <p:extLst>
      <p:ext uri="{BB962C8B-B14F-4D97-AF65-F5344CB8AC3E}">
        <p14:creationId xmlns:p14="http://schemas.microsoft.com/office/powerpoint/2010/main" val="326066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9FD65B-72B9-4924-93C5-E7AC93279F58}" type="slidenum">
              <a:rPr lang="en-US" smtClean="0"/>
              <a:t>20</a:t>
            </a:fld>
            <a:endParaRPr lang="en-US"/>
          </a:p>
        </p:txBody>
      </p:sp>
    </p:spTree>
    <p:extLst>
      <p:ext uri="{BB962C8B-B14F-4D97-AF65-F5344CB8AC3E}">
        <p14:creationId xmlns:p14="http://schemas.microsoft.com/office/powerpoint/2010/main" val="1752370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2"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endParaRPr lang="en-US" altLang="en-US" smtClean="0"/>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60575" indent="-228600">
              <a:spcBef>
                <a:spcPct val="30000"/>
              </a:spcBef>
              <a:defRPr sz="1200">
                <a:solidFill>
                  <a:schemeClr val="tx1"/>
                </a:solidFill>
                <a:latin typeface="Calibri" panose="020F0502020204030204" pitchFamily="34" charset="0"/>
              </a:defRPr>
            </a:lvl5pPr>
            <a:lvl6pPr marL="2517775"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4975"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32175"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9375"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25891F-D77A-46CB-998B-7DA92AB52E56}" type="slidenum">
              <a:rPr lang="en-US" altLang="en-US" smtClean="0"/>
              <a:pPr>
                <a:spcBef>
                  <a:spcPct val="0"/>
                </a:spcBef>
              </a:pPr>
              <a:t>21</a:t>
            </a:fld>
            <a:endParaRPr lang="en-US" altLang="en-US" smtClean="0"/>
          </a:p>
        </p:txBody>
      </p:sp>
    </p:spTree>
    <p:extLst>
      <p:ext uri="{BB962C8B-B14F-4D97-AF65-F5344CB8AC3E}">
        <p14:creationId xmlns:p14="http://schemas.microsoft.com/office/powerpoint/2010/main" val="3478325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60575" indent="-228600">
              <a:spcBef>
                <a:spcPct val="30000"/>
              </a:spcBef>
              <a:defRPr sz="1200">
                <a:solidFill>
                  <a:schemeClr val="tx1"/>
                </a:solidFill>
                <a:latin typeface="Calibri" panose="020F0502020204030204" pitchFamily="34" charset="0"/>
              </a:defRPr>
            </a:lvl5pPr>
            <a:lvl6pPr marL="2517775"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4975"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32175"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9375"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A1694E-D517-4A9A-AC11-39758F20E49F}" type="slidenum">
              <a:rPr lang="en-US" altLang="en-US" smtClean="0">
                <a:solidFill>
                  <a:srgbClr val="000000"/>
                </a:solidFill>
              </a:rPr>
              <a:pPr>
                <a:spcBef>
                  <a:spcPct val="0"/>
                </a:spcBef>
              </a:pPr>
              <a:t>22</a:t>
            </a:fld>
            <a:endParaRPr lang="en-US" altLang="en-US" smtClean="0">
              <a:solidFill>
                <a:srgbClr val="000000"/>
              </a:solidFill>
            </a:endParaRPr>
          </a:p>
        </p:txBody>
      </p:sp>
    </p:spTree>
    <p:extLst>
      <p:ext uri="{BB962C8B-B14F-4D97-AF65-F5344CB8AC3E}">
        <p14:creationId xmlns:p14="http://schemas.microsoft.com/office/powerpoint/2010/main" val="3164507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33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C3CD4E-CE1E-434E-858C-43C63D8E0995}" type="slidenum">
              <a:rPr lang="en-US" altLang="en-US" smtClean="0"/>
              <a:pPr>
                <a:spcBef>
                  <a:spcPct val="0"/>
                </a:spcBef>
              </a:pPr>
              <a:t>23</a:t>
            </a:fld>
            <a:endParaRPr lang="en-US" altLang="en-US" smtClean="0"/>
          </a:p>
        </p:txBody>
      </p:sp>
    </p:spTree>
    <p:extLst>
      <p:ext uri="{BB962C8B-B14F-4D97-AF65-F5344CB8AC3E}">
        <p14:creationId xmlns:p14="http://schemas.microsoft.com/office/powerpoint/2010/main" val="3444243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60575" indent="-228600">
              <a:spcBef>
                <a:spcPct val="30000"/>
              </a:spcBef>
              <a:defRPr sz="1200">
                <a:solidFill>
                  <a:schemeClr val="tx1"/>
                </a:solidFill>
                <a:latin typeface="Calibri" panose="020F0502020204030204" pitchFamily="34" charset="0"/>
              </a:defRPr>
            </a:lvl5pPr>
            <a:lvl6pPr marL="2517775"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4975"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32175"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9375"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F8285E-73A6-42C7-901E-BC304EB61998}" type="slidenum">
              <a:rPr lang="en-US" altLang="en-US" smtClean="0"/>
              <a:pPr>
                <a:spcBef>
                  <a:spcPct val="0"/>
                </a:spcBef>
              </a:pPr>
              <a:t>24</a:t>
            </a:fld>
            <a:endParaRPr lang="en-US" altLang="en-US" smtClean="0"/>
          </a:p>
        </p:txBody>
      </p:sp>
    </p:spTree>
    <p:extLst>
      <p:ext uri="{BB962C8B-B14F-4D97-AF65-F5344CB8AC3E}">
        <p14:creationId xmlns:p14="http://schemas.microsoft.com/office/powerpoint/2010/main" val="393362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60575" indent="-228600">
              <a:spcBef>
                <a:spcPct val="30000"/>
              </a:spcBef>
              <a:defRPr sz="1200">
                <a:solidFill>
                  <a:schemeClr val="tx1"/>
                </a:solidFill>
                <a:latin typeface="Calibri" panose="020F0502020204030204" pitchFamily="34" charset="0"/>
              </a:defRPr>
            </a:lvl5pPr>
            <a:lvl6pPr marL="2517775"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4975"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32175"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9375"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295B9DA-49C3-42C7-B890-AB1232367779}" type="slidenum">
              <a:rPr lang="en-US" altLang="en-US" smtClean="0">
                <a:solidFill>
                  <a:srgbClr val="000000"/>
                </a:solidFill>
              </a:rPr>
              <a:pPr>
                <a:spcBef>
                  <a:spcPct val="0"/>
                </a:spcBef>
              </a:pPr>
              <a:t>25</a:t>
            </a:fld>
            <a:endParaRPr lang="en-US" altLang="en-US" smtClean="0">
              <a:solidFill>
                <a:srgbClr val="000000"/>
              </a:solidFill>
            </a:endParaRPr>
          </a:p>
        </p:txBody>
      </p:sp>
    </p:spTree>
    <p:extLst>
      <p:ext uri="{BB962C8B-B14F-4D97-AF65-F5344CB8AC3E}">
        <p14:creationId xmlns:p14="http://schemas.microsoft.com/office/powerpoint/2010/main" val="1750323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048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AEA9F6-1678-4C7D-8E49-E47D8CA114A3}" type="slidenum">
              <a:rPr lang="en-US" altLang="en-US" smtClean="0"/>
              <a:pPr>
                <a:spcBef>
                  <a:spcPct val="0"/>
                </a:spcBef>
              </a:pPr>
              <a:t>26</a:t>
            </a:fld>
            <a:endParaRPr lang="en-US" altLang="en-US" smtClean="0"/>
          </a:p>
        </p:txBody>
      </p:sp>
    </p:spTree>
    <p:extLst>
      <p:ext uri="{BB962C8B-B14F-4D97-AF65-F5344CB8AC3E}">
        <p14:creationId xmlns:p14="http://schemas.microsoft.com/office/powerpoint/2010/main" val="1031291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60575" indent="-228600">
              <a:spcBef>
                <a:spcPct val="30000"/>
              </a:spcBef>
              <a:defRPr sz="1200">
                <a:solidFill>
                  <a:schemeClr val="tx1"/>
                </a:solidFill>
                <a:latin typeface="Calibri" panose="020F0502020204030204" pitchFamily="34" charset="0"/>
              </a:defRPr>
            </a:lvl5pPr>
            <a:lvl6pPr marL="2517775"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4975"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32175"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9375"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4024B1-E908-4622-9381-7499EF54B3DB}" type="slidenum">
              <a:rPr lang="en-US" altLang="en-US" smtClean="0"/>
              <a:pPr>
                <a:spcBef>
                  <a:spcPct val="0"/>
                </a:spcBef>
              </a:pPr>
              <a:t>37</a:t>
            </a:fld>
            <a:endParaRPr lang="en-US" altLang="en-US" smtClean="0"/>
          </a:p>
        </p:txBody>
      </p:sp>
    </p:spTree>
    <p:extLst>
      <p:ext uri="{BB962C8B-B14F-4D97-AF65-F5344CB8AC3E}">
        <p14:creationId xmlns:p14="http://schemas.microsoft.com/office/powerpoint/2010/main" val="568484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endParaRPr lang="en-US" dirty="0"/>
          </a:p>
        </p:txBody>
      </p:sp>
      <p:sp>
        <p:nvSpPr>
          <p:cNvPr id="4" name="Slide Number Placeholder 3"/>
          <p:cNvSpPr>
            <a:spLocks noGrp="1"/>
          </p:cNvSpPr>
          <p:nvPr>
            <p:ph type="sldNum" sz="quarter" idx="10"/>
          </p:nvPr>
        </p:nvSpPr>
        <p:spPr/>
        <p:txBody>
          <a:bodyPr/>
          <a:lstStyle/>
          <a:p>
            <a:fld id="{5A9FD65B-72B9-4924-93C5-E7AC93279F58}" type="slidenum">
              <a:rPr lang="en-US" smtClean="0"/>
              <a:t>3</a:t>
            </a:fld>
            <a:endParaRPr lang="en-US"/>
          </a:p>
        </p:txBody>
      </p:sp>
    </p:spTree>
    <p:extLst>
      <p:ext uri="{BB962C8B-B14F-4D97-AF65-F5344CB8AC3E}">
        <p14:creationId xmlns:p14="http://schemas.microsoft.com/office/powerpoint/2010/main" val="2973555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9FD65B-72B9-4924-93C5-E7AC93279F58}" type="slidenum">
              <a:rPr lang="en-US" smtClean="0"/>
              <a:t>4</a:t>
            </a:fld>
            <a:endParaRPr lang="en-US"/>
          </a:p>
        </p:txBody>
      </p:sp>
    </p:spTree>
    <p:extLst>
      <p:ext uri="{BB962C8B-B14F-4D97-AF65-F5344CB8AC3E}">
        <p14:creationId xmlns:p14="http://schemas.microsoft.com/office/powerpoint/2010/main" val="1379299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9FD65B-72B9-4924-93C5-E7AC93279F58}" type="slidenum">
              <a:rPr lang="en-US" smtClean="0"/>
              <a:t>5</a:t>
            </a:fld>
            <a:endParaRPr lang="en-US"/>
          </a:p>
        </p:txBody>
      </p:sp>
    </p:spTree>
    <p:extLst>
      <p:ext uri="{BB962C8B-B14F-4D97-AF65-F5344CB8AC3E}">
        <p14:creationId xmlns:p14="http://schemas.microsoft.com/office/powerpoint/2010/main" val="813519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9FD65B-72B9-4924-93C5-E7AC93279F58}" type="slidenum">
              <a:rPr lang="en-US" smtClean="0"/>
              <a:t>6</a:t>
            </a:fld>
            <a:endParaRPr lang="en-US"/>
          </a:p>
        </p:txBody>
      </p:sp>
    </p:spTree>
    <p:extLst>
      <p:ext uri="{BB962C8B-B14F-4D97-AF65-F5344CB8AC3E}">
        <p14:creationId xmlns:p14="http://schemas.microsoft.com/office/powerpoint/2010/main" val="1852986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9FD65B-72B9-4924-93C5-E7AC93279F58}" type="slidenum">
              <a:rPr lang="en-US" smtClean="0"/>
              <a:t>7</a:t>
            </a:fld>
            <a:endParaRPr lang="en-US"/>
          </a:p>
        </p:txBody>
      </p:sp>
    </p:spTree>
    <p:extLst>
      <p:ext uri="{BB962C8B-B14F-4D97-AF65-F5344CB8AC3E}">
        <p14:creationId xmlns:p14="http://schemas.microsoft.com/office/powerpoint/2010/main" val="4018254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9FD65B-72B9-4924-93C5-E7AC93279F58}" type="slidenum">
              <a:rPr lang="en-US" smtClean="0"/>
              <a:t>8</a:t>
            </a:fld>
            <a:endParaRPr lang="en-US"/>
          </a:p>
        </p:txBody>
      </p:sp>
    </p:spTree>
    <p:extLst>
      <p:ext uri="{BB962C8B-B14F-4D97-AF65-F5344CB8AC3E}">
        <p14:creationId xmlns:p14="http://schemas.microsoft.com/office/powerpoint/2010/main" val="3555663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9FD65B-72B9-4924-93C5-E7AC93279F58}" type="slidenum">
              <a:rPr lang="en-US" smtClean="0"/>
              <a:t>9</a:t>
            </a:fld>
            <a:endParaRPr lang="en-US"/>
          </a:p>
        </p:txBody>
      </p:sp>
    </p:spTree>
    <p:extLst>
      <p:ext uri="{BB962C8B-B14F-4D97-AF65-F5344CB8AC3E}">
        <p14:creationId xmlns:p14="http://schemas.microsoft.com/office/powerpoint/2010/main" val="957423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A2B813-B817-4FBE-97B5-E17D8895018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E9322-2FFD-4530-A090-B7ABBD9DD82C}" type="slidenum">
              <a:rPr lang="en-US" smtClean="0"/>
              <a:t>‹#›</a:t>
            </a:fld>
            <a:endParaRPr lang="en-US"/>
          </a:p>
        </p:txBody>
      </p:sp>
    </p:spTree>
    <p:extLst>
      <p:ext uri="{BB962C8B-B14F-4D97-AF65-F5344CB8AC3E}">
        <p14:creationId xmlns:p14="http://schemas.microsoft.com/office/powerpoint/2010/main" val="2895444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A2B813-B817-4FBE-97B5-E17D8895018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E9322-2FFD-4530-A090-B7ABBD9DD82C}" type="slidenum">
              <a:rPr lang="en-US" smtClean="0"/>
              <a:t>‹#›</a:t>
            </a:fld>
            <a:endParaRPr lang="en-US"/>
          </a:p>
        </p:txBody>
      </p:sp>
    </p:spTree>
    <p:extLst>
      <p:ext uri="{BB962C8B-B14F-4D97-AF65-F5344CB8AC3E}">
        <p14:creationId xmlns:p14="http://schemas.microsoft.com/office/powerpoint/2010/main" val="3833861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A2B813-B817-4FBE-97B5-E17D8895018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E9322-2FFD-4530-A090-B7ABBD9DD82C}" type="slidenum">
              <a:rPr lang="en-US" smtClean="0"/>
              <a:t>‹#›</a:t>
            </a:fld>
            <a:endParaRPr lang="en-US"/>
          </a:p>
        </p:txBody>
      </p:sp>
    </p:spTree>
    <p:extLst>
      <p:ext uri="{BB962C8B-B14F-4D97-AF65-F5344CB8AC3E}">
        <p14:creationId xmlns:p14="http://schemas.microsoft.com/office/powerpoint/2010/main" val="521258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o Title or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788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415427" y="303068"/>
            <a:ext cx="9442824" cy="1526598"/>
          </a:xfrm>
          <a:prstGeom prst="rect">
            <a:avLst/>
          </a:prstGeom>
          <a:noFill/>
          <a:ln w="0" cmpd="sng">
            <a:noFill/>
            <a:prstDash val="solid"/>
          </a:ln>
        </p:spPr>
        <p:txBody>
          <a:bodyPr lIns="0" tIns="27305" rIns="0" bIns="0"/>
          <a:lstStyle/>
          <a:p>
            <a:r>
              <a:rPr lang="en-US"/>
              <a:t>44 </a:t>
            </a:r>
          </a:p>
          <a:p>
            <a:r>
              <a:rPr lang="en-US"/>
              <a:t>Local Police Departments </a:t>
            </a:r>
          </a:p>
          <a:p>
            <a:r>
              <a:rPr lang="en-US"/>
              <a:t>The Denver Police Department began collecting data on DUID in 2013 (Table 19). The number of cases of driving under the influence of marijuana or marijuana-in-combination was small but increased from 33 in 2013 to 63 in 2017. In 2013, these accounted for 1.1% of all DUI citations in Denver and in 2017 these accounted for 3.3% of all DUI citations. </a:t>
            </a:r>
          </a:p>
          <a:p>
            <a:r>
              <a:rPr lang="en-US"/>
              <a:t>Table 19. Driving under the influence citations issued by Denver Police Department, by impairment reason, 2013–2017 </a:t>
            </a:r>
          </a:p>
        </p:txBody>
      </p:sp>
      <p:sp>
        <p:nvSpPr>
          <p:cNvPr id="5" name="Text Placeholder 4"/>
          <p:cNvSpPr>
            <a:spLocks noGrp="1"/>
          </p:cNvSpPr>
          <p:nvPr>
            <p:ph type="body" idx="10"/>
          </p:nvPr>
        </p:nvSpPr>
        <p:spPr>
          <a:xfrm>
            <a:off x="1415427" y="2325399"/>
            <a:ext cx="9442824" cy="1308822"/>
          </a:xfrm>
          <a:prstGeom prst="rect">
            <a:avLst/>
          </a:prstGeom>
          <a:noFill/>
          <a:ln w="0" cmpd="sng">
            <a:noFill/>
            <a:prstDash val="solid"/>
          </a:ln>
        </p:spPr>
        <p:txBody>
          <a:bodyPr lIns="0" tIns="0" rIns="0" bIns="0"/>
          <a:lstStyle/>
          <a:p>
            <a:r>
              <a:rPr lang="en-US"/>
              <a:t>Note: Marijuana includes marijuana alone or in combination with alcohol or </a:t>
            </a:r>
            <a:r>
              <a:t/>
            </a:r>
            <a:br/>
            <a:r>
              <a:rPr lang="en-US"/>
              <a:t>other drugs. Other includes other drugs alone or in combination with alcohol. </a:t>
            </a:r>
            <a:r>
              <a:t/>
            </a:r>
            <a:br/>
            <a:r>
              <a:rPr lang="en-US"/>
              <a:t>Source: Denver Office of Excise and License (2018). </a:t>
            </a:r>
          </a:p>
          <a:p>
            <a:r>
              <a:rPr lang="en-US"/>
              <a:t>The Aurora Police Department also provided data regarding driving under the influence of marijuana. In 2017, 9.2% of DUI citations involved a driver who tested positive for Delta-9 THC (Table 20). </a:t>
            </a:r>
          </a:p>
          <a:p>
            <a:r>
              <a:rPr lang="en-US"/>
              <a:t>Table 20. Driving under the influence citations issued by Aurora Police Department, by marijuana involvement, 2014–2017 </a:t>
            </a:r>
          </a:p>
        </p:txBody>
      </p:sp>
      <p:sp>
        <p:nvSpPr>
          <p:cNvPr id="8" name="Text Placeholder 7"/>
          <p:cNvSpPr>
            <a:spLocks noGrp="1"/>
          </p:cNvSpPr>
          <p:nvPr>
            <p:ph type="body" idx="10"/>
          </p:nvPr>
        </p:nvSpPr>
        <p:spPr>
          <a:xfrm>
            <a:off x="1415427" y="3938155"/>
            <a:ext cx="9442824" cy="2321502"/>
          </a:xfrm>
          <a:prstGeom prst="rect">
            <a:avLst/>
          </a:prstGeom>
          <a:noFill/>
          <a:ln w="0" cmpd="sng">
            <a:noFill/>
            <a:prstDash val="solid"/>
          </a:ln>
        </p:spPr>
        <p:txBody>
          <a:bodyPr lIns="0" tIns="0" rIns="0" bIns="0"/>
          <a:lstStyle/>
          <a:p>
            <a:r>
              <a:rPr lang="en-US"/>
              <a:t>Note: “Marijuana confirmed” indicates a positive toxicology test for Delta-9 THC. </a:t>
            </a:r>
            <a:r>
              <a:t/>
            </a:r>
            <a:br/>
            <a:r>
              <a:rPr lang="en-US"/>
              <a:t>Source: Aurora Police Department (2018). </a:t>
            </a:r>
          </a:p>
          <a:p>
            <a:r>
              <a:rPr lang="en-US"/>
              <a:t>Mandated Treatment for Driving Under the Influence </a:t>
            </a:r>
          </a:p>
          <a:p>
            <a:r>
              <a:rPr lang="en-US"/>
              <a:t>Drivers convicted of driving under the influence in Colorado are mandated to attend approved treatment classes before their driver’s license privilege can be reinstated. When they are admitted into treatment, the primary drug of abuse is captured in the Drug/Alcohol Coordinated Data System (DACODS). Admissions for DUI treatment where alcohol was reported as the primary drug dropped 23% from 2002 to 2017 (Figure 11). In that same period, admissions in which marijuana was the primary drug increased by 52%. </a:t>
            </a:r>
          </a:p>
        </p:txBody>
      </p:sp>
    </p:spTree>
    <p:extLst>
      <p:ext uri="{BB962C8B-B14F-4D97-AF65-F5344CB8AC3E}">
        <p14:creationId xmlns:p14="http://schemas.microsoft.com/office/powerpoint/2010/main" val="195032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A2B813-B817-4FBE-97B5-E17D8895018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E9322-2FFD-4530-A090-B7ABBD9DD82C}" type="slidenum">
              <a:rPr lang="en-US" smtClean="0"/>
              <a:t>‹#›</a:t>
            </a:fld>
            <a:endParaRPr lang="en-US"/>
          </a:p>
        </p:txBody>
      </p:sp>
    </p:spTree>
    <p:extLst>
      <p:ext uri="{BB962C8B-B14F-4D97-AF65-F5344CB8AC3E}">
        <p14:creationId xmlns:p14="http://schemas.microsoft.com/office/powerpoint/2010/main" val="3366420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A2B813-B817-4FBE-97B5-E17D8895018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E9322-2FFD-4530-A090-B7ABBD9DD82C}" type="slidenum">
              <a:rPr lang="en-US" smtClean="0"/>
              <a:t>‹#›</a:t>
            </a:fld>
            <a:endParaRPr lang="en-US"/>
          </a:p>
        </p:txBody>
      </p:sp>
    </p:spTree>
    <p:extLst>
      <p:ext uri="{BB962C8B-B14F-4D97-AF65-F5344CB8AC3E}">
        <p14:creationId xmlns:p14="http://schemas.microsoft.com/office/powerpoint/2010/main" val="3876537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A2B813-B817-4FBE-97B5-E17D8895018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E9322-2FFD-4530-A090-B7ABBD9DD82C}" type="slidenum">
              <a:rPr lang="en-US" smtClean="0"/>
              <a:t>‹#›</a:t>
            </a:fld>
            <a:endParaRPr lang="en-US"/>
          </a:p>
        </p:txBody>
      </p:sp>
    </p:spTree>
    <p:extLst>
      <p:ext uri="{BB962C8B-B14F-4D97-AF65-F5344CB8AC3E}">
        <p14:creationId xmlns:p14="http://schemas.microsoft.com/office/powerpoint/2010/main" val="1109345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A2B813-B817-4FBE-97B5-E17D8895018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7E9322-2FFD-4530-A090-B7ABBD9DD82C}" type="slidenum">
              <a:rPr lang="en-US" smtClean="0"/>
              <a:t>‹#›</a:t>
            </a:fld>
            <a:endParaRPr lang="en-US"/>
          </a:p>
        </p:txBody>
      </p:sp>
    </p:spTree>
    <p:extLst>
      <p:ext uri="{BB962C8B-B14F-4D97-AF65-F5344CB8AC3E}">
        <p14:creationId xmlns:p14="http://schemas.microsoft.com/office/powerpoint/2010/main" val="3763783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A2B813-B817-4FBE-97B5-E17D8895018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7E9322-2FFD-4530-A090-B7ABBD9DD82C}" type="slidenum">
              <a:rPr lang="en-US" smtClean="0"/>
              <a:t>‹#›</a:t>
            </a:fld>
            <a:endParaRPr lang="en-US"/>
          </a:p>
        </p:txBody>
      </p:sp>
    </p:spTree>
    <p:extLst>
      <p:ext uri="{BB962C8B-B14F-4D97-AF65-F5344CB8AC3E}">
        <p14:creationId xmlns:p14="http://schemas.microsoft.com/office/powerpoint/2010/main" val="293592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A2B813-B817-4FBE-97B5-E17D8895018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7E9322-2FFD-4530-A090-B7ABBD9DD82C}" type="slidenum">
              <a:rPr lang="en-US" smtClean="0"/>
              <a:t>‹#›</a:t>
            </a:fld>
            <a:endParaRPr lang="en-US"/>
          </a:p>
        </p:txBody>
      </p:sp>
    </p:spTree>
    <p:extLst>
      <p:ext uri="{BB962C8B-B14F-4D97-AF65-F5344CB8AC3E}">
        <p14:creationId xmlns:p14="http://schemas.microsoft.com/office/powerpoint/2010/main" val="1183081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A2B813-B817-4FBE-97B5-E17D8895018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E9322-2FFD-4530-A090-B7ABBD9DD82C}" type="slidenum">
              <a:rPr lang="en-US" smtClean="0"/>
              <a:t>‹#›</a:t>
            </a:fld>
            <a:endParaRPr lang="en-US"/>
          </a:p>
        </p:txBody>
      </p:sp>
    </p:spTree>
    <p:extLst>
      <p:ext uri="{BB962C8B-B14F-4D97-AF65-F5344CB8AC3E}">
        <p14:creationId xmlns:p14="http://schemas.microsoft.com/office/powerpoint/2010/main" val="1150528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A2B813-B817-4FBE-97B5-E17D8895018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E9322-2FFD-4530-A090-B7ABBD9DD82C}" type="slidenum">
              <a:rPr lang="en-US" smtClean="0"/>
              <a:t>‹#›</a:t>
            </a:fld>
            <a:endParaRPr lang="en-US"/>
          </a:p>
        </p:txBody>
      </p:sp>
    </p:spTree>
    <p:extLst>
      <p:ext uri="{BB962C8B-B14F-4D97-AF65-F5344CB8AC3E}">
        <p14:creationId xmlns:p14="http://schemas.microsoft.com/office/powerpoint/2010/main" val="3200084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A2B813-B817-4FBE-97B5-E17D8895018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E9322-2FFD-4530-A090-B7ABBD9DD82C}" type="slidenum">
              <a:rPr lang="en-US" smtClean="0"/>
              <a:t>‹#›</a:t>
            </a:fld>
            <a:endParaRPr lang="en-US"/>
          </a:p>
        </p:txBody>
      </p:sp>
    </p:spTree>
    <p:extLst>
      <p:ext uri="{BB962C8B-B14F-4D97-AF65-F5344CB8AC3E}">
        <p14:creationId xmlns:p14="http://schemas.microsoft.com/office/powerpoint/2010/main" val="26154610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7568" y="1190625"/>
            <a:ext cx="10515600" cy="5807995"/>
          </a:xfrm>
        </p:spPr>
        <p:txBody>
          <a:bodyPr/>
          <a:lstStyle/>
          <a:p>
            <a:r>
              <a:rPr lang="en-US" sz="3600" b="1" dirty="0">
                <a:latin typeface="+mj-lt"/>
                <a:cs typeface="Times New Roman" panose="02020603050405020304" pitchFamily="18" charset="0"/>
              </a:rPr>
              <a:t>What is cannabis?</a:t>
            </a:r>
          </a:p>
          <a:p>
            <a:r>
              <a:rPr lang="en-US" sz="3600" b="1" dirty="0">
                <a:latin typeface="+mj-lt"/>
                <a:cs typeface="Times New Roman" panose="02020603050405020304" pitchFamily="18" charset="0"/>
              </a:rPr>
              <a:t>What is the current cannabis policy?</a:t>
            </a:r>
          </a:p>
          <a:p>
            <a:r>
              <a:rPr lang="en-US" sz="3600" b="1" dirty="0">
                <a:latin typeface="+mj-lt"/>
                <a:cs typeface="Times New Roman" panose="02020603050405020304" pitchFamily="18" charset="0"/>
              </a:rPr>
              <a:t>What are the effects of the current cannabis policy? </a:t>
            </a:r>
          </a:p>
          <a:p>
            <a:r>
              <a:rPr lang="en-US" sz="3600" b="1" dirty="0">
                <a:latin typeface="+mj-lt"/>
                <a:cs typeface="Times New Roman" panose="02020603050405020304" pitchFamily="18" charset="0"/>
              </a:rPr>
              <a:t>How is cannabis policy changing in other states?</a:t>
            </a:r>
          </a:p>
          <a:p>
            <a:r>
              <a:rPr lang="en-US" sz="3600" b="1" dirty="0">
                <a:latin typeface="+mj-lt"/>
                <a:cs typeface="Times New Roman" panose="02020603050405020304" pitchFamily="18" charset="0"/>
              </a:rPr>
              <a:t>What technical elements need to be addressed? </a:t>
            </a:r>
          </a:p>
          <a:p>
            <a:r>
              <a:rPr lang="en-US" sz="3600" b="1" dirty="0">
                <a:latin typeface="+mj-lt"/>
                <a:cs typeface="Times New Roman" panose="02020603050405020304" pitchFamily="18" charset="0"/>
              </a:rPr>
              <a:t>What goals should Minnesota have for legalizing adult-use cannabis?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4425" y="0"/>
            <a:ext cx="3457575" cy="2381250"/>
          </a:xfrm>
          <a:prstGeom prst="rect">
            <a:avLst/>
          </a:prstGeom>
        </p:spPr>
      </p:pic>
    </p:spTree>
    <p:extLst>
      <p:ext uri="{BB962C8B-B14F-4D97-AF65-F5344CB8AC3E}">
        <p14:creationId xmlns:p14="http://schemas.microsoft.com/office/powerpoint/2010/main" val="2235179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368" y="744635"/>
            <a:ext cx="10515600" cy="1325563"/>
          </a:xfrm>
        </p:spPr>
        <p:txBody>
          <a:bodyPr>
            <a:normAutofit fontScale="90000"/>
          </a:bodyPr>
          <a:lstStyle/>
          <a:p>
            <a:r>
              <a:rPr lang="en-US" sz="3600" b="1" dirty="0"/>
              <a:t>What are the effects of </a:t>
            </a:r>
            <a:br>
              <a:rPr lang="en-US" sz="3600" b="1" dirty="0"/>
            </a:br>
            <a:r>
              <a:rPr lang="en-US" sz="3600" b="1" dirty="0"/>
              <a:t>current cannabis policy?</a:t>
            </a:r>
            <a:br>
              <a:rPr lang="en-US" sz="3600" b="1" dirty="0"/>
            </a:br>
            <a:r>
              <a:rPr lang="en-US" sz="3600" b="1" dirty="0"/>
              <a:t>			</a:t>
            </a:r>
            <a:r>
              <a:rPr lang="en-US" sz="3600" b="1" i="1" dirty="0"/>
              <a:t>	(continued)</a:t>
            </a:r>
            <a:r>
              <a:rPr lang="en-US" dirty="0"/>
              <a:t/>
            </a:r>
            <a:br>
              <a:rPr lang="en-US" dirty="0"/>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34425" y="0"/>
            <a:ext cx="3457575" cy="2381250"/>
          </a:xfrm>
        </p:spPr>
      </p:pic>
      <p:sp>
        <p:nvSpPr>
          <p:cNvPr id="5" name="Content Placeholder 2"/>
          <p:cNvSpPr txBox="1">
            <a:spLocks/>
          </p:cNvSpPr>
          <p:nvPr/>
        </p:nvSpPr>
        <p:spPr>
          <a:xfrm>
            <a:off x="372979" y="237377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dirty="0"/>
          </a:p>
        </p:txBody>
      </p:sp>
      <p:graphicFrame>
        <p:nvGraphicFramePr>
          <p:cNvPr id="9" name="Content Placeholder 8"/>
          <p:cNvGraphicFramePr>
            <a:graphicFrameLocks/>
          </p:cNvGraphicFramePr>
          <p:nvPr>
            <p:extLst>
              <p:ext uri="{D42A27DB-BD31-4B8C-83A1-F6EECF244321}">
                <p14:modId xmlns:p14="http://schemas.microsoft.com/office/powerpoint/2010/main" val="288060649"/>
              </p:ext>
            </p:extLst>
          </p:nvPr>
        </p:nvGraphicFramePr>
        <p:xfrm>
          <a:off x="372979" y="1932710"/>
          <a:ext cx="8816787" cy="3967383"/>
        </p:xfrm>
        <a:graphic>
          <a:graphicData uri="http://schemas.openxmlformats.org/drawingml/2006/table">
            <a:tbl>
              <a:tblPr firstRow="1" bandRow="1">
                <a:tableStyleId>{5C22544A-7EE6-4342-B048-85BDC9FD1C3A}</a:tableStyleId>
              </a:tblPr>
              <a:tblGrid>
                <a:gridCol w="2938929"/>
                <a:gridCol w="2938929"/>
                <a:gridCol w="2938929"/>
              </a:tblGrid>
              <a:tr h="839475">
                <a:tc>
                  <a:txBody>
                    <a:bodyPr/>
                    <a:lstStyle/>
                    <a:p>
                      <a:endParaRPr lang="en-US" dirty="0"/>
                    </a:p>
                  </a:txBody>
                  <a:tcPr>
                    <a:solidFill>
                      <a:schemeClr val="accent4">
                        <a:lumMod val="40000"/>
                        <a:lumOff val="60000"/>
                      </a:schemeClr>
                    </a:solidFill>
                  </a:tcPr>
                </a:tc>
                <a:tc>
                  <a:txBody>
                    <a:bodyPr/>
                    <a:lstStyle/>
                    <a:p>
                      <a:pPr algn="ctr"/>
                      <a:r>
                        <a:rPr lang="en-US" sz="2800" dirty="0" smtClean="0"/>
                        <a:t>Alcohol</a:t>
                      </a:r>
                      <a:endParaRPr lang="en-US" sz="2800" dirty="0"/>
                    </a:p>
                  </a:txBody>
                  <a:tcPr>
                    <a:solidFill>
                      <a:schemeClr val="accent4">
                        <a:lumMod val="40000"/>
                        <a:lumOff val="60000"/>
                      </a:schemeClr>
                    </a:solidFill>
                  </a:tcPr>
                </a:tc>
                <a:tc>
                  <a:txBody>
                    <a:bodyPr/>
                    <a:lstStyle/>
                    <a:p>
                      <a:pPr algn="ctr"/>
                      <a:r>
                        <a:rPr lang="en-US" sz="2800" dirty="0" smtClean="0"/>
                        <a:t>Marijuana</a:t>
                      </a:r>
                      <a:endParaRPr lang="en-US" sz="2800" dirty="0"/>
                    </a:p>
                  </a:txBody>
                  <a:tcPr>
                    <a:solidFill>
                      <a:schemeClr val="accent4">
                        <a:lumMod val="40000"/>
                        <a:lumOff val="60000"/>
                      </a:schemeClr>
                    </a:solidFill>
                  </a:tcPr>
                </a:tc>
              </a:tr>
              <a:tr h="1448958">
                <a:tc>
                  <a:txBody>
                    <a:bodyPr/>
                    <a:lstStyle/>
                    <a:p>
                      <a:r>
                        <a:rPr lang="en-US" dirty="0" smtClean="0"/>
                        <a:t>Lifetime – used once or more</a:t>
                      </a:r>
                      <a:endParaRPr lang="en-US" dirty="0"/>
                    </a:p>
                  </a:txBody>
                  <a:tcPr>
                    <a:solidFill>
                      <a:schemeClr val="accent4">
                        <a:lumMod val="20000"/>
                        <a:lumOff val="80000"/>
                      </a:schemeClr>
                    </a:solidFill>
                  </a:tcPr>
                </a:tc>
                <a:tc>
                  <a:txBody>
                    <a:bodyPr/>
                    <a:lstStyle/>
                    <a:p>
                      <a:r>
                        <a:rPr lang="en-US" dirty="0" smtClean="0"/>
                        <a:t>86%</a:t>
                      </a:r>
                      <a:endParaRPr lang="en-US" dirty="0"/>
                    </a:p>
                  </a:txBody>
                  <a:tcPr>
                    <a:solidFill>
                      <a:schemeClr val="accent4">
                        <a:lumMod val="20000"/>
                        <a:lumOff val="80000"/>
                      </a:schemeClr>
                    </a:solidFill>
                  </a:tcPr>
                </a:tc>
                <a:tc>
                  <a:txBody>
                    <a:bodyPr/>
                    <a:lstStyle/>
                    <a:p>
                      <a:r>
                        <a:rPr lang="en-US" dirty="0" smtClean="0"/>
                        <a:t>80% (of 55 year-olds);</a:t>
                      </a:r>
                    </a:p>
                    <a:p>
                      <a:r>
                        <a:rPr lang="en-US" dirty="0" smtClean="0"/>
                        <a:t>55% overall</a:t>
                      </a:r>
                    </a:p>
                    <a:p>
                      <a:endParaRPr lang="en-US" dirty="0"/>
                    </a:p>
                  </a:txBody>
                  <a:tcPr>
                    <a:solidFill>
                      <a:schemeClr val="accent4">
                        <a:lumMod val="20000"/>
                        <a:lumOff val="80000"/>
                      </a:schemeClr>
                    </a:solidFill>
                  </a:tcPr>
                </a:tc>
              </a:tr>
              <a:tr h="839475">
                <a:tc>
                  <a:txBody>
                    <a:bodyPr/>
                    <a:lstStyle/>
                    <a:p>
                      <a:r>
                        <a:rPr lang="en-US" dirty="0" smtClean="0"/>
                        <a:t>Within past year - use</a:t>
                      </a:r>
                      <a:endParaRPr lang="en-US" dirty="0"/>
                    </a:p>
                  </a:txBody>
                  <a:tcPr>
                    <a:solidFill>
                      <a:schemeClr val="accent3">
                        <a:lumMod val="20000"/>
                        <a:lumOff val="80000"/>
                      </a:schemeClr>
                    </a:solidFill>
                  </a:tcPr>
                </a:tc>
                <a:tc>
                  <a:txBody>
                    <a:bodyPr/>
                    <a:lstStyle/>
                    <a:p>
                      <a:r>
                        <a:rPr lang="en-US" dirty="0" smtClean="0"/>
                        <a:t>70%</a:t>
                      </a:r>
                      <a:endParaRPr lang="en-US" dirty="0"/>
                    </a:p>
                  </a:txBody>
                  <a:tcPr>
                    <a:solidFill>
                      <a:schemeClr val="accent3">
                        <a:lumMod val="20000"/>
                        <a:lumOff val="80000"/>
                      </a:schemeClr>
                    </a:solidFill>
                  </a:tcPr>
                </a:tc>
                <a:tc>
                  <a:txBody>
                    <a:bodyPr/>
                    <a:lstStyle/>
                    <a:p>
                      <a:r>
                        <a:rPr lang="en-US" dirty="0" smtClean="0"/>
                        <a:t>14%</a:t>
                      </a:r>
                      <a:endParaRPr lang="en-US" dirty="0"/>
                    </a:p>
                  </a:txBody>
                  <a:tcPr>
                    <a:solidFill>
                      <a:schemeClr val="accent3">
                        <a:lumMod val="20000"/>
                        <a:lumOff val="80000"/>
                      </a:schemeClr>
                    </a:solidFill>
                  </a:tcPr>
                </a:tc>
              </a:tr>
              <a:tr h="839475">
                <a:tc>
                  <a:txBody>
                    <a:bodyPr/>
                    <a:lstStyle/>
                    <a:p>
                      <a:r>
                        <a:rPr lang="en-US" dirty="0" smtClean="0"/>
                        <a:t>Within past month - use</a:t>
                      </a:r>
                      <a:endParaRPr lang="en-US" dirty="0"/>
                    </a:p>
                  </a:txBody>
                  <a:tcPr>
                    <a:solidFill>
                      <a:schemeClr val="accent4">
                        <a:lumMod val="20000"/>
                        <a:lumOff val="80000"/>
                      </a:schemeClr>
                    </a:solidFill>
                  </a:tcPr>
                </a:tc>
                <a:tc>
                  <a:txBody>
                    <a:bodyPr/>
                    <a:lstStyle/>
                    <a:p>
                      <a:r>
                        <a:rPr lang="en-US" dirty="0" smtClean="0"/>
                        <a:t>56%</a:t>
                      </a:r>
                      <a:endParaRPr lang="en-US" dirty="0"/>
                    </a:p>
                  </a:txBody>
                  <a:tcPr>
                    <a:solidFill>
                      <a:schemeClr val="accent4">
                        <a:lumMod val="20000"/>
                        <a:lumOff val="80000"/>
                      </a:schemeClr>
                    </a:solidFill>
                  </a:tcPr>
                </a:tc>
                <a:tc>
                  <a:txBody>
                    <a:bodyPr/>
                    <a:lstStyle/>
                    <a:p>
                      <a:r>
                        <a:rPr lang="en-US" dirty="0" smtClean="0"/>
                        <a:t>9%</a:t>
                      </a:r>
                      <a:endParaRPr lang="en-US" dirty="0"/>
                    </a:p>
                  </a:txBody>
                  <a:tcPr>
                    <a:solidFill>
                      <a:schemeClr val="accent4">
                        <a:lumMod val="20000"/>
                        <a:lumOff val="80000"/>
                      </a:schemeClr>
                    </a:solidFill>
                  </a:tcPr>
                </a:tc>
              </a:tr>
            </a:tbl>
          </a:graphicData>
        </a:graphic>
      </p:graphicFrame>
      <p:sp>
        <p:nvSpPr>
          <p:cNvPr id="8" name="TextBox 7"/>
          <p:cNvSpPr txBox="1"/>
          <p:nvPr/>
        </p:nvSpPr>
        <p:spPr>
          <a:xfrm>
            <a:off x="742772" y="5968638"/>
            <a:ext cx="8077200" cy="830997"/>
          </a:xfrm>
          <a:prstGeom prst="rect">
            <a:avLst/>
          </a:prstGeom>
          <a:noFill/>
        </p:spPr>
        <p:txBody>
          <a:bodyPr wrap="square" rtlCol="0">
            <a:spAutoFit/>
          </a:bodyPr>
          <a:lstStyle/>
          <a:p>
            <a:r>
              <a:rPr lang="en-US" sz="2400" dirty="0" smtClean="0"/>
              <a:t>In Minnesota, 12% of adults, or 660,000 Minnesotans have use marijuana  in the past year</a:t>
            </a:r>
            <a:endParaRPr lang="en-US" sz="2400" dirty="0"/>
          </a:p>
        </p:txBody>
      </p:sp>
    </p:spTree>
    <p:extLst>
      <p:ext uri="{BB962C8B-B14F-4D97-AF65-F5344CB8AC3E}">
        <p14:creationId xmlns:p14="http://schemas.microsoft.com/office/powerpoint/2010/main" val="2772793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13251"/>
            <a:ext cx="10515600" cy="1325563"/>
          </a:xfrm>
        </p:spPr>
        <p:txBody>
          <a:bodyPr>
            <a:normAutofit fontScale="90000"/>
          </a:bodyPr>
          <a:lstStyle/>
          <a:p>
            <a:r>
              <a:rPr lang="en-US" b="1" dirty="0"/>
              <a:t>What technical elements need to </a:t>
            </a:r>
            <a:br>
              <a:rPr lang="en-US" b="1" dirty="0"/>
            </a:br>
            <a:r>
              <a:rPr lang="en-US" b="1" dirty="0"/>
              <a:t>be addressed? </a:t>
            </a:r>
            <a:r>
              <a:rPr lang="en-US" dirty="0"/>
              <a:t/>
            </a:r>
            <a:br>
              <a:rPr lang="en-US" dirty="0"/>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34425" y="0"/>
            <a:ext cx="3457575" cy="2381250"/>
          </a:xfrm>
        </p:spPr>
      </p:pic>
      <p:sp>
        <p:nvSpPr>
          <p:cNvPr id="5" name="Content Placeholder 2"/>
          <p:cNvSpPr txBox="1">
            <a:spLocks/>
          </p:cNvSpPr>
          <p:nvPr/>
        </p:nvSpPr>
        <p:spPr>
          <a:xfrm>
            <a:off x="533400" y="1738814"/>
            <a:ext cx="105156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Expungement eligibility</a:t>
            </a:r>
          </a:p>
          <a:p>
            <a:pPr lvl="1"/>
            <a:r>
              <a:rPr lang="en-US" dirty="0"/>
              <a:t>Appropriate levels for driving </a:t>
            </a:r>
          </a:p>
          <a:p>
            <a:pPr lvl="1"/>
            <a:r>
              <a:rPr lang="en-US" dirty="0"/>
              <a:t>Clean Indoor Air Act</a:t>
            </a:r>
          </a:p>
          <a:p>
            <a:pPr lvl="1"/>
            <a:r>
              <a:rPr lang="en-US" dirty="0"/>
              <a:t>Personal cultivation limits</a:t>
            </a:r>
          </a:p>
          <a:p>
            <a:pPr lvl="1"/>
            <a:r>
              <a:rPr lang="en-US" dirty="0"/>
              <a:t>Barriers to banking and insurance </a:t>
            </a:r>
          </a:p>
          <a:p>
            <a:pPr lvl="1"/>
            <a:r>
              <a:rPr lang="en-US" dirty="0"/>
              <a:t>Product forms, i.e. oils, edibles, beverages, etc. </a:t>
            </a:r>
          </a:p>
          <a:p>
            <a:pPr lvl="1"/>
            <a:r>
              <a:rPr lang="en-US" dirty="0"/>
              <a:t>Potency guidelines </a:t>
            </a:r>
          </a:p>
          <a:p>
            <a:pPr lvl="1"/>
            <a:r>
              <a:rPr lang="en-US" dirty="0"/>
              <a:t>Age limitations</a:t>
            </a:r>
          </a:p>
          <a:p>
            <a:pPr lvl="1"/>
            <a:r>
              <a:rPr lang="en-US" dirty="0"/>
              <a:t>Involved Agencies</a:t>
            </a:r>
          </a:p>
          <a:p>
            <a:pPr lvl="1"/>
            <a:r>
              <a:rPr lang="en-US" dirty="0"/>
              <a:t>Advertising</a:t>
            </a:r>
          </a:p>
          <a:p>
            <a:pPr lvl="1"/>
            <a:r>
              <a:rPr lang="en-US" dirty="0"/>
              <a:t>Public information campaigns</a:t>
            </a:r>
          </a:p>
          <a:p>
            <a:pPr lvl="1"/>
            <a:r>
              <a:rPr lang="en-US" dirty="0"/>
              <a:t>Taxation</a:t>
            </a:r>
          </a:p>
          <a:p>
            <a:pPr marL="457200" lvl="1" indent="0">
              <a:buNone/>
            </a:pPr>
            <a:r>
              <a:rPr lang="en-US" dirty="0"/>
              <a:t>		….the list goes on</a:t>
            </a:r>
          </a:p>
        </p:txBody>
      </p:sp>
    </p:spTree>
    <p:extLst>
      <p:ext uri="{BB962C8B-B14F-4D97-AF65-F5344CB8AC3E}">
        <p14:creationId xmlns:p14="http://schemas.microsoft.com/office/powerpoint/2010/main" val="3888264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34425" y="0"/>
            <a:ext cx="3457575" cy="2381250"/>
          </a:xfrm>
        </p:spPr>
      </p:pic>
      <p:sp>
        <p:nvSpPr>
          <p:cNvPr id="5" name="Content Placeholder 2"/>
          <p:cNvSpPr txBox="1">
            <a:spLocks/>
          </p:cNvSpPr>
          <p:nvPr/>
        </p:nvSpPr>
        <p:spPr>
          <a:xfrm>
            <a:off x="575733" y="5678310"/>
            <a:ext cx="11050783" cy="17112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b="1" dirty="0"/>
              <a:t>What should Minnesota do about cannabis?</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496" y="530418"/>
            <a:ext cx="8499929" cy="6003517"/>
          </a:xfrm>
          <a:prstGeom prst="rect">
            <a:avLst/>
          </a:prstGeom>
        </p:spPr>
      </p:pic>
    </p:spTree>
    <p:extLst>
      <p:ext uri="{BB962C8B-B14F-4D97-AF65-F5344CB8AC3E}">
        <p14:creationId xmlns:p14="http://schemas.microsoft.com/office/powerpoint/2010/main" val="3901562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34425" y="0"/>
            <a:ext cx="3457575" cy="2381250"/>
          </a:xfrm>
        </p:spPr>
      </p:pic>
      <p:sp>
        <p:nvSpPr>
          <p:cNvPr id="5" name="Content Placeholder 2"/>
          <p:cNvSpPr txBox="1">
            <a:spLocks/>
          </p:cNvSpPr>
          <p:nvPr/>
        </p:nvSpPr>
        <p:spPr>
          <a:xfrm>
            <a:off x="575733" y="5678310"/>
            <a:ext cx="11050783" cy="17112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b="1" dirty="0"/>
              <a:t>What should Minnesota do about cannabis?</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496" y="530418"/>
            <a:ext cx="8499929" cy="600351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744" y="530418"/>
            <a:ext cx="8588125" cy="6007608"/>
          </a:xfrm>
          <a:prstGeom prst="rect">
            <a:avLst/>
          </a:prstGeom>
        </p:spPr>
      </p:pic>
    </p:spTree>
    <p:extLst>
      <p:ext uri="{BB962C8B-B14F-4D97-AF65-F5344CB8AC3E}">
        <p14:creationId xmlns:p14="http://schemas.microsoft.com/office/powerpoint/2010/main" val="625697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34425" y="0"/>
            <a:ext cx="3457575" cy="2381250"/>
          </a:xfrm>
        </p:spPr>
      </p:pic>
      <p:sp>
        <p:nvSpPr>
          <p:cNvPr id="5" name="Content Placeholder 2"/>
          <p:cNvSpPr txBox="1">
            <a:spLocks/>
          </p:cNvSpPr>
          <p:nvPr/>
        </p:nvSpPr>
        <p:spPr>
          <a:xfrm>
            <a:off x="575733" y="5678310"/>
            <a:ext cx="11050783" cy="17112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b="1" dirty="0"/>
              <a:t>What should Minnesota do about cannabis?</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744" y="526327"/>
            <a:ext cx="8520064" cy="6007608"/>
          </a:xfrm>
          <a:prstGeom prst="rect">
            <a:avLst/>
          </a:prstGeom>
        </p:spPr>
      </p:pic>
    </p:spTree>
    <p:extLst>
      <p:ext uri="{BB962C8B-B14F-4D97-AF65-F5344CB8AC3E}">
        <p14:creationId xmlns:p14="http://schemas.microsoft.com/office/powerpoint/2010/main" val="1620910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34425" y="0"/>
            <a:ext cx="3457575" cy="2381250"/>
          </a:xfrm>
        </p:spPr>
      </p:pic>
      <p:sp>
        <p:nvSpPr>
          <p:cNvPr id="5" name="Content Placeholder 2"/>
          <p:cNvSpPr txBox="1">
            <a:spLocks/>
          </p:cNvSpPr>
          <p:nvPr/>
        </p:nvSpPr>
        <p:spPr>
          <a:xfrm>
            <a:off x="575733" y="5678310"/>
            <a:ext cx="11050783" cy="17112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b="1" dirty="0"/>
              <a:t>What should Minnesota do about cannabis?</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744" y="526327"/>
            <a:ext cx="8520064" cy="6007608"/>
          </a:xfrm>
          <a:prstGeom prst="rect">
            <a:avLst/>
          </a:prstGeom>
        </p:spPr>
      </p:pic>
    </p:spTree>
    <p:extLst>
      <p:ext uri="{BB962C8B-B14F-4D97-AF65-F5344CB8AC3E}">
        <p14:creationId xmlns:p14="http://schemas.microsoft.com/office/powerpoint/2010/main" val="1731936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34425" y="0"/>
            <a:ext cx="3457575" cy="2381250"/>
          </a:xfrm>
        </p:spPr>
      </p:pic>
      <p:sp>
        <p:nvSpPr>
          <p:cNvPr id="5" name="Content Placeholder 2"/>
          <p:cNvSpPr txBox="1">
            <a:spLocks/>
          </p:cNvSpPr>
          <p:nvPr/>
        </p:nvSpPr>
        <p:spPr>
          <a:xfrm>
            <a:off x="575733" y="5678310"/>
            <a:ext cx="11050783" cy="17112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b="1" dirty="0"/>
              <a:t>What should Minnesota do about cannabis?</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704" y="526327"/>
            <a:ext cx="8505721" cy="6007608"/>
          </a:xfrm>
          <a:prstGeom prst="rect">
            <a:avLst/>
          </a:prstGeom>
        </p:spPr>
      </p:pic>
    </p:spTree>
    <p:extLst>
      <p:ext uri="{BB962C8B-B14F-4D97-AF65-F5344CB8AC3E}">
        <p14:creationId xmlns:p14="http://schemas.microsoft.com/office/powerpoint/2010/main" val="64891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34425" y="0"/>
            <a:ext cx="3457575" cy="2381250"/>
          </a:xfrm>
        </p:spPr>
      </p:pic>
      <p:sp>
        <p:nvSpPr>
          <p:cNvPr id="5" name="Content Placeholder 2"/>
          <p:cNvSpPr txBox="1">
            <a:spLocks/>
          </p:cNvSpPr>
          <p:nvPr/>
        </p:nvSpPr>
        <p:spPr>
          <a:xfrm>
            <a:off x="575733" y="5678310"/>
            <a:ext cx="11050783" cy="17112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b="1" dirty="0"/>
              <a:t>What should Minnesota do about cannabis?</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744" y="526327"/>
            <a:ext cx="8520064" cy="6007608"/>
          </a:xfrm>
          <a:prstGeom prst="rect">
            <a:avLst/>
          </a:prstGeom>
        </p:spPr>
      </p:pic>
    </p:spTree>
    <p:extLst>
      <p:ext uri="{BB962C8B-B14F-4D97-AF65-F5344CB8AC3E}">
        <p14:creationId xmlns:p14="http://schemas.microsoft.com/office/powerpoint/2010/main" val="866537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34425" y="0"/>
            <a:ext cx="3457575" cy="2381250"/>
          </a:xfrm>
        </p:spPr>
      </p:pic>
      <p:sp>
        <p:nvSpPr>
          <p:cNvPr id="5" name="Content Placeholder 2"/>
          <p:cNvSpPr txBox="1">
            <a:spLocks/>
          </p:cNvSpPr>
          <p:nvPr/>
        </p:nvSpPr>
        <p:spPr>
          <a:xfrm>
            <a:off x="575733" y="5678310"/>
            <a:ext cx="11050783" cy="17112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b="1" dirty="0"/>
              <a:t>What should Minnesota do about cannabis?</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744" y="526327"/>
            <a:ext cx="8505721" cy="6007608"/>
          </a:xfrm>
          <a:prstGeom prst="rect">
            <a:avLst/>
          </a:prstGeom>
        </p:spPr>
      </p:pic>
    </p:spTree>
    <p:extLst>
      <p:ext uri="{BB962C8B-B14F-4D97-AF65-F5344CB8AC3E}">
        <p14:creationId xmlns:p14="http://schemas.microsoft.com/office/powerpoint/2010/main" val="1832789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34425" y="0"/>
            <a:ext cx="3457575" cy="2381250"/>
          </a:xfrm>
        </p:spPr>
      </p:pic>
      <p:sp>
        <p:nvSpPr>
          <p:cNvPr id="5" name="Content Placeholder 2"/>
          <p:cNvSpPr txBox="1">
            <a:spLocks/>
          </p:cNvSpPr>
          <p:nvPr/>
        </p:nvSpPr>
        <p:spPr>
          <a:xfrm>
            <a:off x="575733" y="5678310"/>
            <a:ext cx="11050783" cy="17112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b="1" dirty="0"/>
              <a:t>What should Minnesota do about cannabis?</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744" y="526327"/>
            <a:ext cx="8520064" cy="6007608"/>
          </a:xfrm>
          <a:prstGeom prst="rect">
            <a:avLst/>
          </a:prstGeom>
        </p:spPr>
      </p:pic>
    </p:spTree>
    <p:extLst>
      <p:ext uri="{BB962C8B-B14F-4D97-AF65-F5344CB8AC3E}">
        <p14:creationId xmlns:p14="http://schemas.microsoft.com/office/powerpoint/2010/main" val="656903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5778"/>
            <a:ext cx="10515600" cy="1325563"/>
          </a:xfrm>
        </p:spPr>
        <p:txBody>
          <a:bodyPr/>
          <a:lstStyle/>
          <a:p>
            <a:r>
              <a:rPr lang="en-US" b="1" dirty="0"/>
              <a:t>What is Cannabis?</a:t>
            </a:r>
            <a:r>
              <a:rPr lang="en-US" dirty="0"/>
              <a:t/>
            </a:r>
            <a:br>
              <a:rPr lang="en-US" dirty="0"/>
            </a:br>
            <a:endParaRPr lang="en-US" dirty="0"/>
          </a:p>
        </p:txBody>
      </p:sp>
      <p:sp>
        <p:nvSpPr>
          <p:cNvPr id="3" name="Content Placeholder 2"/>
          <p:cNvSpPr>
            <a:spLocks noGrp="1"/>
          </p:cNvSpPr>
          <p:nvPr>
            <p:ph idx="1"/>
          </p:nvPr>
        </p:nvSpPr>
        <p:spPr>
          <a:xfrm>
            <a:off x="838200" y="1309511"/>
            <a:ext cx="8463844" cy="5362222"/>
          </a:xfrm>
        </p:spPr>
        <p:txBody>
          <a:bodyPr anchor="ctr">
            <a:normAutofit/>
          </a:bodyPr>
          <a:lstStyle/>
          <a:p>
            <a:pPr marL="0" lvl="0" indent="0">
              <a:buNone/>
            </a:pPr>
            <a:endParaRPr lang="en-US" dirty="0"/>
          </a:p>
          <a:p>
            <a:pPr marL="0" lvl="0" indent="0">
              <a:buNone/>
            </a:pPr>
            <a:r>
              <a:rPr lang="en-US" sz="2900" b="1" dirty="0"/>
              <a:t>Cannabis</a:t>
            </a:r>
          </a:p>
          <a:p>
            <a:r>
              <a:rPr lang="en-US" sz="2900" dirty="0" smtClean="0"/>
              <a:t>85 </a:t>
            </a:r>
            <a:r>
              <a:rPr lang="en-US" sz="2900" dirty="0"/>
              <a:t>cannabinoids have been isolated from cannabis, two most prevalent are </a:t>
            </a:r>
            <a:r>
              <a:rPr lang="en-US" sz="2900" dirty="0" err="1"/>
              <a:t>cannabidiol</a:t>
            </a:r>
            <a:r>
              <a:rPr lang="en-US" sz="2900" dirty="0"/>
              <a:t> (CBD) and tetrahydrocannabinol (THC</a:t>
            </a:r>
            <a:r>
              <a:rPr lang="en-US" sz="2900" dirty="0" smtClean="0"/>
              <a:t>)</a:t>
            </a:r>
            <a:endParaRPr lang="en-US" sz="2900" dirty="0"/>
          </a:p>
          <a:p>
            <a:pPr marL="0" lvl="0" indent="0">
              <a:buNone/>
            </a:pPr>
            <a:r>
              <a:rPr lang="en-US" sz="2900" b="1" dirty="0"/>
              <a:t>Cannabis throughout history</a:t>
            </a:r>
          </a:p>
          <a:p>
            <a:pPr lvl="1"/>
            <a:r>
              <a:rPr lang="en-US" sz="2900" dirty="0"/>
              <a:t>2500 years old </a:t>
            </a:r>
          </a:p>
          <a:p>
            <a:pPr lvl="1"/>
            <a:r>
              <a:rPr lang="en-US" sz="2900" dirty="0"/>
              <a:t>Early 1600s farmers were required to grow hemp</a:t>
            </a:r>
          </a:p>
          <a:p>
            <a:pPr lvl="1"/>
            <a:r>
              <a:rPr lang="en-US" sz="2900" dirty="0"/>
              <a:t>Prescribed in 1830’s for Cholera symptoms</a:t>
            </a:r>
          </a:p>
          <a:p>
            <a:pPr lvl="1"/>
            <a:r>
              <a:rPr lang="en-US" sz="2900" dirty="0"/>
              <a:t>By 1931, 29 states outlawed cannabis after Great Depression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4425" y="0"/>
            <a:ext cx="3457575" cy="2381250"/>
          </a:xfrm>
          <a:prstGeom prst="rect">
            <a:avLst/>
          </a:prstGeom>
        </p:spPr>
      </p:pic>
    </p:spTree>
    <p:extLst>
      <p:ext uri="{BB962C8B-B14F-4D97-AF65-F5344CB8AC3E}">
        <p14:creationId xmlns:p14="http://schemas.microsoft.com/office/powerpoint/2010/main" val="27329330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34425" y="0"/>
            <a:ext cx="3457575" cy="2381250"/>
          </a:xfrm>
        </p:spPr>
      </p:pic>
      <p:sp>
        <p:nvSpPr>
          <p:cNvPr id="5" name="Content Placeholder 2"/>
          <p:cNvSpPr txBox="1">
            <a:spLocks/>
          </p:cNvSpPr>
          <p:nvPr/>
        </p:nvSpPr>
        <p:spPr>
          <a:xfrm>
            <a:off x="575733" y="5678310"/>
            <a:ext cx="11050783" cy="17112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b="1" dirty="0"/>
              <a:t>What should Minnesota do about cannabis?</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744" y="526327"/>
            <a:ext cx="8520064" cy="6007608"/>
          </a:xfrm>
          <a:prstGeom prst="rect">
            <a:avLst/>
          </a:prstGeom>
        </p:spPr>
      </p:pic>
      <p:sp>
        <p:nvSpPr>
          <p:cNvPr id="2" name="TextBox 1"/>
          <p:cNvSpPr txBox="1"/>
          <p:nvPr/>
        </p:nvSpPr>
        <p:spPr>
          <a:xfrm>
            <a:off x="5835396" y="5493644"/>
            <a:ext cx="5798057" cy="1200329"/>
          </a:xfrm>
          <a:prstGeom prst="rect">
            <a:avLst/>
          </a:prstGeom>
          <a:noFill/>
        </p:spPr>
        <p:txBody>
          <a:bodyPr wrap="square" rtlCol="0">
            <a:spAutoFit/>
          </a:bodyPr>
          <a:lstStyle/>
          <a:p>
            <a:r>
              <a:rPr lang="en-US" sz="3600" dirty="0"/>
              <a:t>What should Minnesota do about Cannabis?</a:t>
            </a:r>
          </a:p>
        </p:txBody>
      </p:sp>
    </p:spTree>
    <p:extLst>
      <p:ext uri="{BB962C8B-B14F-4D97-AF65-F5344CB8AC3E}">
        <p14:creationId xmlns:p14="http://schemas.microsoft.com/office/powerpoint/2010/main" val="678324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p:cNvSpPr>
            <a:spLocks noGrp="1" noChangeArrowheads="1"/>
          </p:cNvSpPr>
          <p:nvPr>
            <p:ph type="title"/>
          </p:nvPr>
        </p:nvSpPr>
        <p:spPr>
          <a:xfrm>
            <a:off x="1879600" y="304801"/>
            <a:ext cx="8229600" cy="1895475"/>
          </a:xfrm>
        </p:spPr>
        <p:txBody>
          <a:bodyPr/>
          <a:lstStyle/>
          <a:p>
            <a:pPr>
              <a:spcAft>
                <a:spcPct val="0"/>
              </a:spcAft>
            </a:pPr>
            <a:r>
              <a:rPr lang="en-US" altLang="en-US" sz="3100">
                <a:latin typeface="Trebuchet MS" panose="020B0603020202020204" pitchFamily="34" charset="0"/>
                <a:cs typeface="Arial" panose="020B0604020202020204" pitchFamily="34" charset="0"/>
              </a:rPr>
              <a:t/>
            </a:r>
            <a:br>
              <a:rPr lang="en-US" altLang="en-US" sz="3100">
                <a:latin typeface="Trebuchet MS" panose="020B0603020202020204" pitchFamily="34" charset="0"/>
                <a:cs typeface="Arial" panose="020B0604020202020204" pitchFamily="34" charset="0"/>
              </a:rPr>
            </a:br>
            <a:endParaRPr lang="en-US" altLang="en-US" sz="3100">
              <a:latin typeface="Trebuchet MS" panose="020B0603020202020204" pitchFamily="34" charset="0"/>
              <a:cs typeface="Arial" panose="020B0604020202020204" pitchFamily="34" charset="0"/>
            </a:endParaRPr>
          </a:p>
        </p:txBody>
      </p:sp>
      <p:sp>
        <p:nvSpPr>
          <p:cNvPr id="9218" name="Subtitle 4"/>
          <p:cNvSpPr>
            <a:spLocks noGrp="1" noChangeArrowheads="1"/>
          </p:cNvSpPr>
          <p:nvPr>
            <p:ph type="body" sz="quarter" idx="10"/>
          </p:nvPr>
        </p:nvSpPr>
        <p:spPr>
          <a:xfrm>
            <a:off x="1879600" y="3733801"/>
            <a:ext cx="6426200" cy="2233613"/>
          </a:xfrm>
        </p:spPr>
        <p:txBody>
          <a:bodyPr/>
          <a:lstStyle/>
          <a:p>
            <a:pPr>
              <a:spcBef>
                <a:spcPct val="0"/>
              </a:spcBef>
              <a:spcAft>
                <a:spcPct val="0"/>
              </a:spcAft>
            </a:pPr>
            <a:endParaRPr lang="en-US" altLang="en-US" sz="2400">
              <a:solidFill>
                <a:srgbClr val="7F7F7F"/>
              </a:solidFill>
              <a:latin typeface="Calibri" panose="020F0502020204030204" pitchFamily="34" charset="0"/>
              <a:cs typeface="Calibri" panose="020F0502020204030204" pitchFamily="34" charset="0"/>
            </a:endParaRPr>
          </a:p>
          <a:p>
            <a:pPr>
              <a:spcBef>
                <a:spcPct val="0"/>
              </a:spcBef>
              <a:spcAft>
                <a:spcPct val="0"/>
              </a:spcAft>
            </a:pPr>
            <a:r>
              <a:rPr lang="en-US" altLang="en-US" sz="2400" b="1">
                <a:solidFill>
                  <a:schemeClr val="tx1"/>
                </a:solidFill>
                <a:latin typeface="Calibri" panose="020F0502020204030204" pitchFamily="34" charset="0"/>
                <a:cs typeface="Calibri" panose="020F0502020204030204" pitchFamily="34" charset="0"/>
              </a:rPr>
              <a:t>Doug Friednash (dfriednash@bhfs.com)</a:t>
            </a:r>
          </a:p>
          <a:p>
            <a:pPr>
              <a:spcBef>
                <a:spcPct val="0"/>
              </a:spcBef>
              <a:spcAft>
                <a:spcPct val="0"/>
              </a:spcAft>
            </a:pPr>
            <a:r>
              <a:rPr lang="en-US" altLang="en-US" sz="1800">
                <a:solidFill>
                  <a:schemeClr val="tx1"/>
                </a:solidFill>
                <a:latin typeface="Calibri" panose="020F0502020204030204" pitchFamily="34" charset="0"/>
                <a:cs typeface="Calibri" panose="020F0502020204030204" pitchFamily="34" charset="0"/>
              </a:rPr>
              <a:t>Brownstein Hyatt Farber Schreck, LLP</a:t>
            </a:r>
          </a:p>
          <a:p>
            <a:pPr>
              <a:spcBef>
                <a:spcPct val="0"/>
              </a:spcBef>
              <a:spcAft>
                <a:spcPct val="0"/>
              </a:spcAft>
            </a:pPr>
            <a:r>
              <a:rPr lang="en-US" altLang="en-US" sz="1800">
                <a:solidFill>
                  <a:schemeClr val="tx1"/>
                </a:solidFill>
                <a:latin typeface="Calibri" panose="020F0502020204030204" pitchFamily="34" charset="0"/>
                <a:cs typeface="Calibri" panose="020F0502020204030204" pitchFamily="34" charset="0"/>
              </a:rPr>
              <a:t>Denver, Colorado</a:t>
            </a:r>
          </a:p>
        </p:txBody>
      </p:sp>
      <p:sp>
        <p:nvSpPr>
          <p:cNvPr id="2" name="TextBox 1">
            <a:extLst>
              <a:ext uri="{FF2B5EF4-FFF2-40B4-BE49-F238E27FC236}">
                <a16:creationId xmlns="" xmlns:a16="http://schemas.microsoft.com/office/drawing/2014/main" id="{D161611A-8635-C341-BBC8-29472D9FDECB}"/>
              </a:ext>
            </a:extLst>
          </p:cNvPr>
          <p:cNvSpPr txBox="1"/>
          <p:nvPr/>
        </p:nvSpPr>
        <p:spPr>
          <a:xfrm>
            <a:off x="1676400" y="1143001"/>
            <a:ext cx="8763000" cy="823913"/>
          </a:xfrm>
          <a:prstGeom prst="rect">
            <a:avLst/>
          </a:prstGeom>
          <a:noFill/>
        </p:spPr>
        <p:txBody>
          <a:bodyPr>
            <a:spAutoFit/>
          </a:bodyPr>
          <a:lstStyle/>
          <a:p>
            <a:pPr algn="ctr">
              <a:defRPr/>
            </a:pPr>
            <a:r>
              <a:rPr lang="en-US" sz="4800" b="1" dirty="0">
                <a:latin typeface="+mj-lt"/>
              </a:rPr>
              <a:t>Colorado’s Cannabis Experience</a:t>
            </a:r>
          </a:p>
        </p:txBody>
      </p:sp>
    </p:spTree>
    <p:extLst>
      <p:ext uri="{BB962C8B-B14F-4D97-AF65-F5344CB8AC3E}">
        <p14:creationId xmlns:p14="http://schemas.microsoft.com/office/powerpoint/2010/main" val="266977674"/>
      </p:ext>
    </p:extLst>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txBox="1">
            <a:spLocks/>
          </p:cNvSpPr>
          <p:nvPr/>
        </p:nvSpPr>
        <p:spPr bwMode="auto">
          <a:xfrm>
            <a:off x="1981200" y="673101"/>
            <a:ext cx="82296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25"/>
              </a:spcBef>
              <a:spcAft>
                <a:spcPts val="1800"/>
              </a:spcAft>
              <a:buClr>
                <a:srgbClr val="1FB0E8"/>
              </a:buClr>
              <a:buSzPct val="70000"/>
              <a:buChar char="•"/>
              <a:defRPr sz="2600">
                <a:solidFill>
                  <a:schemeClr val="tx1"/>
                </a:solidFill>
                <a:latin typeface="Calibri" panose="020F0502020204030204" pitchFamily="34" charset="0"/>
                <a:cs typeface="Arial" panose="020B0604020202020204" pitchFamily="34" charset="0"/>
              </a:defRPr>
            </a:lvl1pPr>
            <a:lvl2pPr marL="742950" indent="-285750">
              <a:spcBef>
                <a:spcPts val="125"/>
              </a:spcBef>
              <a:spcAft>
                <a:spcPts val="1800"/>
              </a:spcAft>
              <a:buClr>
                <a:srgbClr val="1FB0E8"/>
              </a:buClr>
              <a:buSzPct val="70000"/>
              <a:buChar char="•"/>
              <a:defRPr sz="2400">
                <a:solidFill>
                  <a:schemeClr val="tx1"/>
                </a:solidFill>
                <a:latin typeface="Calibri" panose="020F0502020204030204" pitchFamily="34" charset="0"/>
                <a:cs typeface="Arial" panose="020B0604020202020204" pitchFamily="34" charset="0"/>
              </a:defRPr>
            </a:lvl2pPr>
            <a:lvl3pPr marL="1143000" indent="-228600">
              <a:spcBef>
                <a:spcPts val="125"/>
              </a:spcBef>
              <a:spcAft>
                <a:spcPts val="1800"/>
              </a:spcAft>
              <a:buClr>
                <a:srgbClr val="1FB0E8"/>
              </a:buClr>
              <a:buSzPct val="70000"/>
              <a:buChar char="•"/>
              <a:defRPr sz="2000">
                <a:solidFill>
                  <a:schemeClr val="tx1"/>
                </a:solidFill>
                <a:latin typeface="Calibri" panose="020F0502020204030204" pitchFamily="34" charset="0"/>
                <a:cs typeface="Arial" panose="020B0604020202020204" pitchFamily="34" charset="0"/>
              </a:defRPr>
            </a:lvl3pPr>
            <a:lvl4pPr marL="1600200" indent="-22860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ts val="3800"/>
              </a:lnSpc>
              <a:spcBef>
                <a:spcPct val="0"/>
              </a:spcBef>
              <a:spcAft>
                <a:spcPct val="0"/>
              </a:spcAft>
              <a:buClrTx/>
              <a:buSzTx/>
              <a:buNone/>
            </a:pPr>
            <a:r>
              <a:rPr lang="en-US" altLang="en-US" sz="2800" b="1">
                <a:solidFill>
                  <a:srgbClr val="000000"/>
                </a:solidFill>
              </a:rPr>
              <a:t>Marijuana in the US</a:t>
            </a:r>
          </a:p>
        </p:txBody>
      </p:sp>
      <p:sp>
        <p:nvSpPr>
          <p:cNvPr id="11266" name="Rectangle 1"/>
          <p:cNvSpPr>
            <a:spLocks noChangeArrowheads="1"/>
          </p:cNvSpPr>
          <p:nvPr/>
        </p:nvSpPr>
        <p:spPr bwMode="auto">
          <a:xfrm>
            <a:off x="1751013" y="1447801"/>
            <a:ext cx="8691562" cy="425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125"/>
              </a:spcBef>
              <a:spcAft>
                <a:spcPts val="1800"/>
              </a:spcAft>
              <a:buClr>
                <a:srgbClr val="1FB0E8"/>
              </a:buClr>
              <a:buSzPct val="70000"/>
              <a:buChar char="•"/>
              <a:defRPr sz="2600">
                <a:solidFill>
                  <a:schemeClr val="tx1"/>
                </a:solidFill>
                <a:latin typeface="Calibri" panose="020F0502020204030204" pitchFamily="34" charset="0"/>
                <a:cs typeface="Arial" panose="020B0604020202020204" pitchFamily="34" charset="0"/>
              </a:defRPr>
            </a:lvl1pPr>
            <a:lvl2pPr marL="742950" indent="-285750">
              <a:spcBef>
                <a:spcPts val="125"/>
              </a:spcBef>
              <a:spcAft>
                <a:spcPts val="1800"/>
              </a:spcAft>
              <a:buClr>
                <a:srgbClr val="1FB0E8"/>
              </a:buClr>
              <a:buSzPct val="70000"/>
              <a:buChar char="•"/>
              <a:defRPr sz="2400">
                <a:solidFill>
                  <a:schemeClr val="tx1"/>
                </a:solidFill>
                <a:latin typeface="Calibri" panose="020F0502020204030204" pitchFamily="34" charset="0"/>
                <a:cs typeface="Arial" panose="020B0604020202020204" pitchFamily="34" charset="0"/>
              </a:defRPr>
            </a:lvl2pPr>
            <a:lvl3pPr marL="1143000" indent="-228600">
              <a:spcBef>
                <a:spcPts val="125"/>
              </a:spcBef>
              <a:spcAft>
                <a:spcPts val="1800"/>
              </a:spcAft>
              <a:buClr>
                <a:srgbClr val="1FB0E8"/>
              </a:buClr>
              <a:buSzPct val="70000"/>
              <a:buChar char="•"/>
              <a:defRPr sz="2000">
                <a:solidFill>
                  <a:schemeClr val="tx1"/>
                </a:solidFill>
                <a:latin typeface="Calibri" panose="020F0502020204030204" pitchFamily="34" charset="0"/>
                <a:cs typeface="Arial" panose="020B0604020202020204" pitchFamily="34" charset="0"/>
              </a:defRPr>
            </a:lvl3pPr>
            <a:lvl4pPr marL="1600200" indent="-22860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spcBef>
                <a:spcPct val="0"/>
              </a:spcBef>
              <a:spcAft>
                <a:spcPct val="0"/>
              </a:spcAft>
              <a:buClrTx/>
              <a:buSzTx/>
            </a:pPr>
            <a:r>
              <a:rPr lang="en-US" altLang="en-US" sz="2100">
                <a:solidFill>
                  <a:srgbClr val="000000"/>
                </a:solidFill>
              </a:rPr>
              <a:t>67% of Americans say the use of marijuana should be legal.  That is double what it was in 2000.  84% support medical marijuana use.</a:t>
            </a:r>
          </a:p>
          <a:p>
            <a:pPr eaLnBrk="1" hangingPunct="1">
              <a:spcBef>
                <a:spcPct val="0"/>
              </a:spcBef>
              <a:spcAft>
                <a:spcPct val="0"/>
              </a:spcAft>
              <a:buClrTx/>
              <a:buSzTx/>
            </a:pPr>
            <a:endParaRPr lang="en-US" altLang="en-US" sz="2100" b="1">
              <a:solidFill>
                <a:srgbClr val="000000"/>
              </a:solidFill>
            </a:endParaRPr>
          </a:p>
          <a:p>
            <a:pPr eaLnBrk="1" hangingPunct="1">
              <a:spcBef>
                <a:spcPct val="0"/>
              </a:spcBef>
              <a:spcAft>
                <a:spcPct val="0"/>
              </a:spcAft>
              <a:buClrTx/>
              <a:buSzTx/>
            </a:pPr>
            <a:r>
              <a:rPr lang="en-US" altLang="en-US" sz="2100" b="1">
                <a:solidFill>
                  <a:srgbClr val="000000"/>
                </a:solidFill>
              </a:rPr>
              <a:t>Medical </a:t>
            </a:r>
            <a:r>
              <a:rPr lang="en-US" altLang="en-US" sz="2100">
                <a:solidFill>
                  <a:srgbClr val="000000"/>
                </a:solidFill>
              </a:rPr>
              <a:t>cannabis is legal in 33 states; cannabis for </a:t>
            </a:r>
            <a:r>
              <a:rPr lang="en-US" altLang="en-US" sz="2100" b="1">
                <a:solidFill>
                  <a:srgbClr val="000000"/>
                </a:solidFill>
              </a:rPr>
              <a:t>recreational</a:t>
            </a:r>
            <a:r>
              <a:rPr lang="en-US" altLang="en-US" sz="2100">
                <a:solidFill>
                  <a:srgbClr val="000000"/>
                </a:solidFill>
              </a:rPr>
              <a:t> purposes is legal in 11 states, plus the District of Columbia; 20 states have </a:t>
            </a:r>
            <a:r>
              <a:rPr lang="en-US" altLang="en-US" sz="2100" b="1">
                <a:solidFill>
                  <a:srgbClr val="000000"/>
                </a:solidFill>
              </a:rPr>
              <a:t>decriminalized </a:t>
            </a:r>
            <a:r>
              <a:rPr lang="en-US" altLang="en-US" sz="2100">
                <a:solidFill>
                  <a:srgbClr val="000000"/>
                </a:solidFill>
              </a:rPr>
              <a:t>it (but not legalized it).</a:t>
            </a:r>
          </a:p>
          <a:p>
            <a:pPr eaLnBrk="1" hangingPunct="1">
              <a:spcBef>
                <a:spcPct val="0"/>
              </a:spcBef>
              <a:spcAft>
                <a:spcPct val="0"/>
              </a:spcAft>
              <a:buClrTx/>
              <a:buSzTx/>
              <a:buFontTx/>
              <a:buNone/>
            </a:pPr>
            <a:endParaRPr lang="en-US" altLang="en-US" sz="2100">
              <a:solidFill>
                <a:srgbClr val="000000"/>
              </a:solidFill>
            </a:endParaRPr>
          </a:p>
          <a:p>
            <a:pPr eaLnBrk="1" hangingPunct="1">
              <a:spcBef>
                <a:spcPct val="0"/>
              </a:spcBef>
              <a:spcAft>
                <a:spcPct val="0"/>
              </a:spcAft>
              <a:buClrTx/>
              <a:buSzTx/>
            </a:pPr>
            <a:r>
              <a:rPr lang="en-US" altLang="en-US" sz="2100">
                <a:solidFill>
                  <a:srgbClr val="000000"/>
                </a:solidFill>
              </a:rPr>
              <a:t>These could be the next states to legalize marijuana: Ohio, </a:t>
            </a:r>
            <a:r>
              <a:rPr lang="en-US" altLang="en-US" sz="2100"/>
              <a:t>Arizona, Montana, Maryland, Delaware, New Jersey, Connecticut, Minnesota</a:t>
            </a:r>
          </a:p>
          <a:p>
            <a:pPr eaLnBrk="1" hangingPunct="1">
              <a:spcBef>
                <a:spcPct val="0"/>
              </a:spcBef>
              <a:spcAft>
                <a:spcPct val="0"/>
              </a:spcAft>
              <a:buClrTx/>
              <a:buSzTx/>
              <a:buFontTx/>
              <a:buNone/>
            </a:pPr>
            <a:endParaRPr lang="en-US" altLang="en-US" sz="2100">
              <a:solidFill>
                <a:srgbClr val="000000"/>
              </a:solidFill>
            </a:endParaRPr>
          </a:p>
          <a:p>
            <a:pPr eaLnBrk="1" hangingPunct="1">
              <a:spcBef>
                <a:spcPct val="0"/>
              </a:spcBef>
              <a:spcAft>
                <a:spcPct val="0"/>
              </a:spcAft>
              <a:buClrTx/>
              <a:buSzTx/>
            </a:pPr>
            <a:r>
              <a:rPr lang="en-US" altLang="en-US" sz="2100">
                <a:solidFill>
                  <a:srgbClr val="000000"/>
                </a:solidFill>
              </a:rPr>
              <a:t>Since 2019, cannabis has become the fastest growing </a:t>
            </a:r>
            <a:r>
              <a:rPr lang="en-US" altLang="en-US" sz="2100" b="1">
                <a:solidFill>
                  <a:srgbClr val="000000"/>
                </a:solidFill>
              </a:rPr>
              <a:t>industry </a:t>
            </a:r>
            <a:r>
              <a:rPr lang="en-US" altLang="en-US" sz="2100">
                <a:solidFill>
                  <a:srgbClr val="000000"/>
                </a:solidFill>
              </a:rPr>
              <a:t>in the U.S. If cannabis becomes legal in all 50 states, the industry will become larger than the organic food market. </a:t>
            </a:r>
          </a:p>
        </p:txBody>
      </p:sp>
    </p:spTree>
    <p:extLst>
      <p:ext uri="{BB962C8B-B14F-4D97-AF65-F5344CB8AC3E}">
        <p14:creationId xmlns:p14="http://schemas.microsoft.com/office/powerpoint/2010/main" val="4165965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B7C39F2-881A-6841-B45F-498AAE8954C0}"/>
              </a:ext>
            </a:extLst>
          </p:cNvPr>
          <p:cNvSpPr txBox="1"/>
          <p:nvPr/>
        </p:nvSpPr>
        <p:spPr>
          <a:xfrm>
            <a:off x="1600200" y="685801"/>
            <a:ext cx="8991600" cy="51911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800" b="1" dirty="0">
                <a:latin typeface="+mj-lt"/>
                <a:cs typeface="Arial" panose="020B0604020202020204" pitchFamily="34" charset="0"/>
              </a:rPr>
              <a:t>Marijuana Impact Nationally</a:t>
            </a:r>
          </a:p>
        </p:txBody>
      </p:sp>
      <p:sp>
        <p:nvSpPr>
          <p:cNvPr id="13314" name="TextBox 5"/>
          <p:cNvSpPr txBox="1">
            <a:spLocks noChangeArrowheads="1"/>
          </p:cNvSpPr>
          <p:nvPr/>
        </p:nvSpPr>
        <p:spPr bwMode="auto">
          <a:xfrm>
            <a:off x="1752600" y="1676401"/>
            <a:ext cx="86868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125"/>
              </a:spcBef>
              <a:spcAft>
                <a:spcPts val="1800"/>
              </a:spcAft>
              <a:buClr>
                <a:srgbClr val="1FB0E8"/>
              </a:buClr>
              <a:buSzPct val="70000"/>
              <a:buChar char="•"/>
              <a:defRPr sz="2600">
                <a:solidFill>
                  <a:schemeClr val="tx1"/>
                </a:solidFill>
                <a:latin typeface="Calibri" panose="020F0502020204030204" pitchFamily="34" charset="0"/>
                <a:cs typeface="Arial" panose="020B0604020202020204" pitchFamily="34" charset="0"/>
              </a:defRPr>
            </a:lvl1pPr>
            <a:lvl2pPr marL="742950" indent="-285750">
              <a:spcBef>
                <a:spcPts val="125"/>
              </a:spcBef>
              <a:spcAft>
                <a:spcPts val="1800"/>
              </a:spcAft>
              <a:buClr>
                <a:srgbClr val="1FB0E8"/>
              </a:buClr>
              <a:buSzPct val="70000"/>
              <a:buChar char="•"/>
              <a:defRPr sz="2400">
                <a:solidFill>
                  <a:schemeClr val="tx1"/>
                </a:solidFill>
                <a:latin typeface="Calibri" panose="020F0502020204030204" pitchFamily="34" charset="0"/>
                <a:cs typeface="Arial" panose="020B0604020202020204" pitchFamily="34" charset="0"/>
              </a:defRPr>
            </a:lvl2pPr>
            <a:lvl3pPr marL="1143000" indent="-228600">
              <a:spcBef>
                <a:spcPts val="125"/>
              </a:spcBef>
              <a:spcAft>
                <a:spcPts val="1800"/>
              </a:spcAft>
              <a:buClr>
                <a:srgbClr val="1FB0E8"/>
              </a:buClr>
              <a:buSzPct val="70000"/>
              <a:buChar char="•"/>
              <a:defRPr sz="2000">
                <a:solidFill>
                  <a:schemeClr val="tx1"/>
                </a:solidFill>
                <a:latin typeface="Calibri" panose="020F0502020204030204" pitchFamily="34" charset="0"/>
                <a:cs typeface="Arial" panose="020B0604020202020204" pitchFamily="34" charset="0"/>
              </a:defRPr>
            </a:lvl3pPr>
            <a:lvl4pPr marL="1600200" indent="-22860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spcBef>
                <a:spcPct val="0"/>
              </a:spcBef>
              <a:spcAft>
                <a:spcPct val="0"/>
              </a:spcAft>
              <a:buClrTx/>
              <a:buSzTx/>
            </a:pPr>
            <a:r>
              <a:rPr lang="en-US" altLang="en-US" sz="1800">
                <a:cs typeface="Times New Roman" panose="02020603050405020304" pitchFamily="18" charset="0"/>
              </a:rPr>
              <a:t>There are now over 28,000 cannabis businesses in the United States; 250,000 people employed in the industry with nearly a half-million by 2022. Creating more jobs than in any other industry in the U.S. </a:t>
            </a:r>
          </a:p>
          <a:p>
            <a:pPr eaLnBrk="1" hangingPunct="1">
              <a:spcBef>
                <a:spcPct val="0"/>
              </a:spcBef>
              <a:spcAft>
                <a:spcPct val="0"/>
              </a:spcAft>
              <a:buClrTx/>
              <a:buSzTx/>
              <a:buFontTx/>
              <a:buNone/>
            </a:pPr>
            <a:endParaRPr lang="en-US" altLang="en-US" sz="1800">
              <a:cs typeface="Times New Roman" panose="02020603050405020304" pitchFamily="18" charset="0"/>
            </a:endParaRPr>
          </a:p>
          <a:p>
            <a:pPr eaLnBrk="1" hangingPunct="1">
              <a:spcBef>
                <a:spcPct val="0"/>
              </a:spcBef>
              <a:spcAft>
                <a:spcPct val="0"/>
              </a:spcAft>
              <a:buClrTx/>
              <a:buSzTx/>
            </a:pPr>
            <a:r>
              <a:rPr lang="en-US" altLang="en-US" sz="1800">
                <a:cs typeface="Times New Roman" panose="02020603050405020304" pitchFamily="18" charset="0"/>
              </a:rPr>
              <a:t>In 2018 it is estimated that there were $10.8 billion in sales of legal cannabis across the United States with projected sales of $</a:t>
            </a:r>
            <a:r>
              <a:rPr lang="en-US" altLang="en-US" sz="1800"/>
              <a:t>24.07 billion by 2025</a:t>
            </a:r>
            <a:r>
              <a:rPr lang="en-US" altLang="en-US" sz="1800">
                <a:cs typeface="Times New Roman" panose="02020603050405020304" pitchFamily="18" charset="0"/>
              </a:rPr>
              <a:t>. As legalization expands in the United States and abroad, these rising trends will continue. </a:t>
            </a:r>
          </a:p>
          <a:p>
            <a:pPr eaLnBrk="1" hangingPunct="1">
              <a:spcBef>
                <a:spcPct val="0"/>
              </a:spcBef>
              <a:spcAft>
                <a:spcPct val="0"/>
              </a:spcAft>
              <a:buClrTx/>
              <a:buSzTx/>
              <a:buFontTx/>
              <a:buNone/>
            </a:pPr>
            <a:endParaRPr lang="en-US" altLang="en-US" sz="1800">
              <a:cs typeface="Times New Roman" panose="02020603050405020304" pitchFamily="18" charset="0"/>
            </a:endParaRPr>
          </a:p>
          <a:p>
            <a:pPr eaLnBrk="1" hangingPunct="1">
              <a:spcBef>
                <a:spcPct val="0"/>
              </a:spcBef>
              <a:spcAft>
                <a:spcPct val="0"/>
              </a:spcAft>
              <a:buClrTx/>
              <a:buSzTx/>
            </a:pPr>
            <a:r>
              <a:rPr lang="en-US" altLang="en-US" sz="1800">
                <a:solidFill>
                  <a:srgbClr val="111111"/>
                </a:solidFill>
                <a:cs typeface="Times New Roman" panose="02020603050405020304" pitchFamily="18" charset="0"/>
              </a:rPr>
              <a:t>A</a:t>
            </a:r>
            <a:r>
              <a:rPr lang="en-US" altLang="en-US" sz="1800">
                <a:solidFill>
                  <a:srgbClr val="111111"/>
                </a:solidFill>
              </a:rPr>
              <a:t>nalysis shows that if marijuana were fully legal in all 50 states, it would create at least a combined $131.8 billion in in federal tax revenue between 2017 and 2025. </a:t>
            </a:r>
          </a:p>
          <a:p>
            <a:pPr eaLnBrk="1" hangingPunct="1">
              <a:spcBef>
                <a:spcPct val="0"/>
              </a:spcBef>
              <a:spcAft>
                <a:spcPct val="0"/>
              </a:spcAft>
              <a:buClrTx/>
              <a:buSzTx/>
            </a:pPr>
            <a:endParaRPr lang="en-US" altLang="en-US" sz="1800">
              <a:solidFill>
                <a:srgbClr val="111111"/>
              </a:solidFill>
            </a:endParaRPr>
          </a:p>
          <a:p>
            <a:pPr eaLnBrk="1" hangingPunct="1">
              <a:spcBef>
                <a:spcPct val="0"/>
              </a:spcBef>
              <a:spcAft>
                <a:spcPct val="0"/>
              </a:spcAft>
              <a:buClrTx/>
              <a:buSzTx/>
            </a:pPr>
            <a:r>
              <a:rPr lang="en-US" altLang="en-US" sz="1800">
                <a:solidFill>
                  <a:srgbClr val="111111"/>
                </a:solidFill>
              </a:rPr>
              <a:t>The study also calculates that there would be 782,000 additional jobs nationwide if cannabis were legalized today, a number that would increase to 1.1 million by 2025. That includes workers at all ends of the marijuana supply chain, from farmers to transporters to sellers.</a:t>
            </a:r>
          </a:p>
        </p:txBody>
      </p:sp>
    </p:spTree>
    <p:extLst>
      <p:ext uri="{BB962C8B-B14F-4D97-AF65-F5344CB8AC3E}">
        <p14:creationId xmlns:p14="http://schemas.microsoft.com/office/powerpoint/2010/main" val="420610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1"/>
          <p:cNvSpPr>
            <a:spLocks noGrp="1" noChangeArrowheads="1"/>
          </p:cNvSpPr>
          <p:nvPr>
            <p:ph idx="1"/>
          </p:nvPr>
        </p:nvSpPr>
        <p:spPr>
          <a:xfrm>
            <a:off x="1916114" y="1752601"/>
            <a:ext cx="8359775" cy="5222875"/>
          </a:xfrm>
        </p:spPr>
        <p:txBody>
          <a:bodyPr/>
          <a:lstStyle/>
          <a:p>
            <a:r>
              <a:rPr lang="en-US" altLang="en-US" sz="2000">
                <a:solidFill>
                  <a:srgbClr val="000000"/>
                </a:solidFill>
                <a:latin typeface="Calibri" panose="020F0502020204030204" pitchFamily="34" charset="0"/>
                <a:cs typeface="Arial" panose="020B0604020202020204" pitchFamily="34" charset="0"/>
              </a:rPr>
              <a:t>Generated $2.39 billion in state output.</a:t>
            </a:r>
          </a:p>
          <a:p>
            <a:r>
              <a:rPr lang="en-US" altLang="en-US" sz="2000">
                <a:solidFill>
                  <a:srgbClr val="000000"/>
                </a:solidFill>
                <a:latin typeface="Calibri" panose="020F0502020204030204" pitchFamily="34" charset="0"/>
                <a:cs typeface="Arial" panose="020B0604020202020204" pitchFamily="34" charset="0"/>
              </a:rPr>
              <a:t>Approximately 23,600 Coloradans are directly employed in the industry. When ancillary jobs are added, that figure rises to nearly 10,000 more jobs statewide. Nor are these menial jobs but good jobs providing good wages with openings at all levels of experience. For some reference, there are currently 52,000 coal mining jobs and 69,000 brewery workers across the United States.</a:t>
            </a:r>
          </a:p>
          <a:p>
            <a:r>
              <a:rPr lang="en-US" altLang="en-US" sz="2000">
                <a:solidFill>
                  <a:srgbClr val="000000"/>
                </a:solidFill>
                <a:latin typeface="Calibri" panose="020F0502020204030204" pitchFamily="34" charset="0"/>
                <a:cs typeface="Arial" panose="020B0604020202020204" pitchFamily="34" charset="0"/>
              </a:rPr>
              <a:t>Colorado has had over $6.5 billion in marijuana sales since legalization, with 2018 sales totaling $1.63 billion, which doesn't account for the full economic impact. Further, the open licensing system has allowed a mix of small and large businesses to flourish and ensure a competitive marketplace.</a:t>
            </a:r>
          </a:p>
          <a:p>
            <a:endParaRPr lang="en-US" altLang="en-US" smtClean="0">
              <a:solidFill>
                <a:srgbClr val="000000"/>
              </a:solidFill>
              <a:latin typeface="Calibri" panose="020F0502020204030204" pitchFamily="34" charset="0"/>
              <a:cs typeface="Arial" panose="020B0604020202020204" pitchFamily="34" charset="0"/>
            </a:endParaRPr>
          </a:p>
          <a:p>
            <a:endParaRPr lang="en-US" altLang="en-US" smtClean="0">
              <a:solidFill>
                <a:srgbClr val="000000"/>
              </a:solidFill>
              <a:latin typeface="Calibri" panose="020F0502020204030204" pitchFamily="34" charset="0"/>
              <a:cs typeface="Arial" panose="020B0604020202020204" pitchFamily="34" charset="0"/>
            </a:endParaRPr>
          </a:p>
        </p:txBody>
      </p:sp>
      <p:sp>
        <p:nvSpPr>
          <p:cNvPr id="15362" name="Title 2"/>
          <p:cNvSpPr>
            <a:spLocks noGrp="1" noChangeArrowheads="1"/>
          </p:cNvSpPr>
          <p:nvPr>
            <p:ph type="title"/>
          </p:nvPr>
        </p:nvSpPr>
        <p:spPr/>
        <p:txBody>
          <a:bodyPr/>
          <a:lstStyle/>
          <a:p>
            <a:pPr algn="ctr"/>
            <a:r>
              <a:rPr lang="en-US" altLang="en-US" sz="2800" b="1">
                <a:cs typeface="Arial" panose="020B0604020202020204" pitchFamily="34" charset="0"/>
              </a:rPr>
              <a:t>Colorado’s Cannabis Industry</a:t>
            </a:r>
            <a:br>
              <a:rPr lang="en-US" altLang="en-US" sz="2800" b="1">
                <a:cs typeface="Arial" panose="020B0604020202020204" pitchFamily="34" charset="0"/>
              </a:rPr>
            </a:br>
            <a:r>
              <a:rPr lang="en-US" altLang="en-US" sz="2800" b="1">
                <a:cs typeface="Arial" panose="020B0604020202020204" pitchFamily="34" charset="0"/>
              </a:rPr>
              <a:t>Economic Impact</a:t>
            </a:r>
          </a:p>
        </p:txBody>
      </p:sp>
    </p:spTree>
    <p:extLst>
      <p:ext uri="{BB962C8B-B14F-4D97-AF65-F5344CB8AC3E}">
        <p14:creationId xmlns:p14="http://schemas.microsoft.com/office/powerpoint/2010/main" val="4521942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noChangeArrowheads="1"/>
          </p:cNvSpPr>
          <p:nvPr>
            <p:ph idx="1"/>
          </p:nvPr>
        </p:nvSpPr>
        <p:spPr>
          <a:xfrm>
            <a:off x="1981200" y="1752601"/>
            <a:ext cx="8229600" cy="4270375"/>
          </a:xfrm>
        </p:spPr>
        <p:txBody>
          <a:bodyPr/>
          <a:lstStyle/>
          <a:p>
            <a:pPr marL="285750" indent="-285750"/>
            <a:r>
              <a:rPr lang="en-US" altLang="en-US" sz="2100">
                <a:latin typeface="Calibri" panose="020F0502020204030204" pitchFamily="34" charset="0"/>
                <a:cs typeface="Calibri" panose="020F0502020204030204" pitchFamily="34" charset="0"/>
              </a:rPr>
              <a:t>In Colorado, </a:t>
            </a:r>
            <a:r>
              <a:rPr lang="en-US" altLang="en-US" sz="2100" b="1">
                <a:latin typeface="Calibri" panose="020F0502020204030204" pitchFamily="34" charset="0"/>
                <a:cs typeface="Calibri" panose="020F0502020204030204" pitchFamily="34" charset="0"/>
              </a:rPr>
              <a:t>12 agencies </a:t>
            </a:r>
            <a:r>
              <a:rPr lang="en-US" altLang="en-US" sz="2100">
                <a:latin typeface="Calibri" panose="020F0502020204030204" pitchFamily="34" charset="0"/>
                <a:cs typeface="Calibri" panose="020F0502020204030204" pitchFamily="34" charset="0"/>
              </a:rPr>
              <a:t>are engaged in the execution of the state’s adult-use and medical marijuana programs.</a:t>
            </a:r>
          </a:p>
          <a:p>
            <a:pPr lvl="1"/>
            <a:endParaRPr lang="en-US" altLang="en-US" sz="2100">
              <a:latin typeface="Calibri" panose="020F0502020204030204" pitchFamily="34" charset="0"/>
              <a:cs typeface="Calibri" panose="020F0502020204030204" pitchFamily="34" charset="0"/>
            </a:endParaRPr>
          </a:p>
          <a:p>
            <a:pPr lvl="1"/>
            <a:r>
              <a:rPr lang="en-US" altLang="en-US" sz="2100">
                <a:latin typeface="Calibri" panose="020F0502020204030204" pitchFamily="34" charset="0"/>
                <a:cs typeface="Calibri" panose="020F0502020204030204" pitchFamily="34" charset="0"/>
              </a:rPr>
              <a:t>Governor, Revenue, Public Safety, Transportation, Public Health, Education, Human Services, Agriculture, Natural Resources, Information Technology, Local Affairs, Regulatory Agencies.</a:t>
            </a:r>
          </a:p>
          <a:p>
            <a:pPr marL="285750" indent="-285750"/>
            <a:endParaRPr lang="en-US" altLang="en-US" sz="2100">
              <a:latin typeface="Calibri" panose="020F0502020204030204" pitchFamily="34" charset="0"/>
              <a:cs typeface="Calibri" panose="020F0502020204030204" pitchFamily="34" charset="0"/>
            </a:endParaRPr>
          </a:p>
          <a:p>
            <a:pPr marL="285750" indent="-285750"/>
            <a:r>
              <a:rPr lang="en-US" altLang="en-US" sz="2100">
                <a:latin typeface="Calibri" panose="020F0502020204030204" pitchFamily="34" charset="0"/>
                <a:cs typeface="Calibri" panose="020F0502020204030204" pitchFamily="34" charset="0"/>
              </a:rPr>
              <a:t>Within the Governor’s Office, one individual oversees all marijuana policy issues and coordinates interagency efforts.</a:t>
            </a:r>
          </a:p>
          <a:p>
            <a:pPr marL="285750" indent="-285750">
              <a:buNone/>
            </a:pPr>
            <a:endParaRPr lang="en-US" altLang="en-US" sz="2100">
              <a:latin typeface="Calibri" panose="020F0502020204030204" pitchFamily="34" charset="0"/>
              <a:cs typeface="Calibri" panose="020F0502020204030204" pitchFamily="34" charset="0"/>
            </a:endParaRPr>
          </a:p>
        </p:txBody>
      </p:sp>
      <p:sp>
        <p:nvSpPr>
          <p:cNvPr id="17410" name="Title 1"/>
          <p:cNvSpPr>
            <a:spLocks noGrp="1" noChangeArrowheads="1"/>
          </p:cNvSpPr>
          <p:nvPr>
            <p:ph type="title"/>
          </p:nvPr>
        </p:nvSpPr>
        <p:spPr>
          <a:xfrm>
            <a:off x="1752600" y="609600"/>
            <a:ext cx="8382000" cy="1143000"/>
          </a:xfrm>
        </p:spPr>
        <p:txBody>
          <a:bodyPr/>
          <a:lstStyle/>
          <a:p>
            <a:pPr algn="ctr"/>
            <a:r>
              <a:rPr lang="en-US" altLang="en-US" sz="2800" b="1">
                <a:cs typeface="Arial" panose="020B0604020202020204" pitchFamily="34" charset="0"/>
              </a:rPr>
              <a:t>Statewide Coordination Efforts</a:t>
            </a:r>
          </a:p>
        </p:txBody>
      </p:sp>
    </p:spTree>
    <p:extLst>
      <p:ext uri="{BB962C8B-B14F-4D97-AF65-F5344CB8AC3E}">
        <p14:creationId xmlns:p14="http://schemas.microsoft.com/office/powerpoint/2010/main" val="41617801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3"/>
          <p:cNvSpPr txBox="1">
            <a:spLocks noChangeArrowheads="1"/>
          </p:cNvSpPr>
          <p:nvPr/>
        </p:nvSpPr>
        <p:spPr bwMode="auto">
          <a:xfrm>
            <a:off x="2133600" y="990600"/>
            <a:ext cx="8077200"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5"/>
              </a:spcBef>
              <a:spcAft>
                <a:spcPts val="1800"/>
              </a:spcAft>
              <a:buClr>
                <a:srgbClr val="1FB0E8"/>
              </a:buClr>
              <a:buSzPct val="70000"/>
              <a:buChar char="•"/>
              <a:defRPr sz="2600">
                <a:solidFill>
                  <a:schemeClr val="tx1"/>
                </a:solidFill>
                <a:latin typeface="Calibri" panose="020F0502020204030204" pitchFamily="34" charset="0"/>
                <a:cs typeface="Arial" panose="020B0604020202020204" pitchFamily="34" charset="0"/>
              </a:defRPr>
            </a:lvl1pPr>
            <a:lvl2pPr marL="742950" indent="-285750">
              <a:spcBef>
                <a:spcPts val="125"/>
              </a:spcBef>
              <a:spcAft>
                <a:spcPts val="1800"/>
              </a:spcAft>
              <a:buClr>
                <a:srgbClr val="1FB0E8"/>
              </a:buClr>
              <a:buSzPct val="70000"/>
              <a:buChar char="•"/>
              <a:defRPr sz="2400">
                <a:solidFill>
                  <a:schemeClr val="tx1"/>
                </a:solidFill>
                <a:latin typeface="Calibri" panose="020F0502020204030204" pitchFamily="34" charset="0"/>
                <a:cs typeface="Arial" panose="020B0604020202020204" pitchFamily="34" charset="0"/>
              </a:defRPr>
            </a:lvl2pPr>
            <a:lvl3pPr marL="1143000" indent="-228600">
              <a:spcBef>
                <a:spcPts val="125"/>
              </a:spcBef>
              <a:spcAft>
                <a:spcPts val="1800"/>
              </a:spcAft>
              <a:buClr>
                <a:srgbClr val="1FB0E8"/>
              </a:buClr>
              <a:buSzPct val="70000"/>
              <a:buChar char="•"/>
              <a:defRPr sz="2000">
                <a:solidFill>
                  <a:schemeClr val="tx1"/>
                </a:solidFill>
                <a:latin typeface="Calibri" panose="020F0502020204030204" pitchFamily="34" charset="0"/>
                <a:cs typeface="Arial" panose="020B0604020202020204" pitchFamily="34" charset="0"/>
              </a:defRPr>
            </a:lvl3pPr>
            <a:lvl4pPr marL="1600200" indent="-22860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spcAft>
                <a:spcPct val="0"/>
              </a:spcAft>
              <a:buClrTx/>
              <a:buSzTx/>
              <a:buFontTx/>
              <a:buNone/>
            </a:pPr>
            <a:r>
              <a:rPr lang="en-US" altLang="en-US" sz="2800" b="1"/>
              <a:t>Marijuana Arrests</a:t>
            </a:r>
          </a:p>
          <a:p>
            <a:pPr eaLnBrk="1" hangingPunct="1">
              <a:spcBef>
                <a:spcPct val="0"/>
              </a:spcBef>
              <a:spcAft>
                <a:spcPct val="0"/>
              </a:spcAft>
              <a:buClrTx/>
              <a:buSzTx/>
              <a:buFontTx/>
              <a:buNone/>
            </a:pPr>
            <a:r>
              <a:rPr lang="en-US" altLang="en-US" sz="1800"/>
              <a:t>	</a:t>
            </a:r>
          </a:p>
          <a:p>
            <a:pPr eaLnBrk="1" hangingPunct="1">
              <a:spcBef>
                <a:spcPct val="0"/>
              </a:spcBef>
              <a:spcAft>
                <a:spcPct val="0"/>
              </a:spcAft>
              <a:buClrTx/>
              <a:buSzTx/>
              <a:buFontTx/>
              <a:buNone/>
            </a:pPr>
            <a:r>
              <a:rPr lang="en-US" altLang="en-US" sz="1200">
                <a:solidFill>
                  <a:srgbClr val="000000"/>
                </a:solidFill>
              </a:rPr>
              <a:t>	The total number of marijuana arrests decreased by 52% between 2012 and 2017, from 12,709 to 6,153.  Marijuana </a:t>
            </a:r>
            <a:r>
              <a:rPr lang="en-US" altLang="en-US" sz="1200" u="sng">
                <a:solidFill>
                  <a:srgbClr val="000000"/>
                </a:solidFill>
              </a:rPr>
              <a:t>possession</a:t>
            </a:r>
            <a:r>
              <a:rPr lang="en-US" altLang="en-US" sz="1200">
                <a:solidFill>
                  <a:srgbClr val="000000"/>
                </a:solidFill>
              </a:rPr>
              <a:t> arrests, which make up the majority of all marijuana arrests, were cut in half (-54%). Marijuana </a:t>
            </a:r>
            <a:r>
              <a:rPr lang="en-US" altLang="en-US" sz="1200" u="sng">
                <a:solidFill>
                  <a:srgbClr val="000000"/>
                </a:solidFill>
              </a:rPr>
              <a:t>sales</a:t>
            </a:r>
            <a:r>
              <a:rPr lang="en-US" altLang="en-US" sz="1200">
                <a:solidFill>
                  <a:srgbClr val="000000"/>
                </a:solidFill>
              </a:rPr>
              <a:t> arrests decreased by 17%. Arrests for marijuana </a:t>
            </a:r>
            <a:r>
              <a:rPr lang="en-US" altLang="en-US" sz="1200" u="sng">
                <a:solidFill>
                  <a:srgbClr val="000000"/>
                </a:solidFill>
              </a:rPr>
              <a:t>production</a:t>
            </a:r>
            <a:r>
              <a:rPr lang="en-US" altLang="en-US" sz="1200">
                <a:solidFill>
                  <a:srgbClr val="000000"/>
                </a:solidFill>
              </a:rPr>
              <a:t> increased appreciably (+51%). </a:t>
            </a:r>
          </a:p>
          <a:p>
            <a:pPr eaLnBrk="1" hangingPunct="1">
              <a:spcBef>
                <a:spcPct val="0"/>
              </a:spcBef>
              <a:spcAft>
                <a:spcPct val="0"/>
              </a:spcAft>
              <a:buClrTx/>
              <a:buSzTx/>
              <a:buFontTx/>
              <a:buNone/>
            </a:pPr>
            <a:endParaRPr lang="en-US" altLang="en-US" sz="1200">
              <a:solidFill>
                <a:srgbClr val="000000"/>
              </a:solidFill>
            </a:endParaRPr>
          </a:p>
          <a:p>
            <a:pPr eaLnBrk="1" hangingPunct="1">
              <a:spcBef>
                <a:spcPct val="0"/>
              </a:spcBef>
              <a:spcAft>
                <a:spcPct val="0"/>
              </a:spcAft>
              <a:buClrTx/>
              <a:buSzTx/>
              <a:buFontTx/>
              <a:buNone/>
            </a:pPr>
            <a:r>
              <a:rPr lang="en-US" altLang="en-US" sz="1200">
                <a:solidFill>
                  <a:srgbClr val="000000"/>
                </a:solidFill>
              </a:rPr>
              <a:t>	The number of marijuana arrests decreased by 56% for Whites, 39% for Hispanics, and 51% for Blacks. The marijuana arrest rate for Blacks (233 per 100,000) was nearly double that of Whites (118 per 100,000) in 2017.</a:t>
            </a:r>
          </a:p>
          <a:p>
            <a:pPr eaLnBrk="1" hangingPunct="1">
              <a:spcBef>
                <a:spcPct val="0"/>
              </a:spcBef>
              <a:spcAft>
                <a:spcPct val="0"/>
              </a:spcAft>
              <a:buClrTx/>
              <a:buSzTx/>
              <a:buFontTx/>
              <a:buNone/>
            </a:pPr>
            <a:endParaRPr lang="en-US" altLang="en-US" sz="1200">
              <a:solidFill>
                <a:srgbClr val="000000"/>
              </a:solidFill>
            </a:endParaRPr>
          </a:p>
          <a:p>
            <a:pPr eaLnBrk="1" hangingPunct="1">
              <a:spcBef>
                <a:spcPct val="0"/>
              </a:spcBef>
              <a:spcAft>
                <a:spcPct val="0"/>
              </a:spcAft>
              <a:buClrTx/>
              <a:buSzTx/>
              <a:buFontTx/>
              <a:buNone/>
            </a:pPr>
            <a:r>
              <a:rPr lang="en-US" altLang="en-US" sz="1200">
                <a:solidFill>
                  <a:srgbClr val="000000"/>
                </a:solidFill>
              </a:rPr>
              <a:t>	Separate data provided by the Denver Police Department’s Data Analysis Unit indicates an 81% decrease in total marijuana arrests, from 1,605 in 2012 to 302 in 2017.</a:t>
            </a:r>
          </a:p>
          <a:p>
            <a:pPr eaLnBrk="1" hangingPunct="1">
              <a:spcBef>
                <a:spcPct val="0"/>
              </a:spcBef>
              <a:spcAft>
                <a:spcPct val="0"/>
              </a:spcAft>
              <a:buClrTx/>
              <a:buSzTx/>
              <a:buFontTx/>
              <a:buNone/>
            </a:pPr>
            <a:endParaRPr lang="en-US" altLang="en-US" sz="1200">
              <a:solidFill>
                <a:srgbClr val="000000"/>
              </a:solidFill>
            </a:endParaRPr>
          </a:p>
          <a:p>
            <a:pPr eaLnBrk="1" hangingPunct="1">
              <a:spcBef>
                <a:spcPct val="0"/>
              </a:spcBef>
              <a:spcAft>
                <a:spcPct val="0"/>
              </a:spcAft>
              <a:buClrTx/>
              <a:buSzTx/>
              <a:buFontTx/>
              <a:buNone/>
            </a:pPr>
            <a:r>
              <a:rPr lang="en-US" altLang="en-US" sz="1200">
                <a:solidFill>
                  <a:srgbClr val="000000"/>
                </a:solidFill>
              </a:rPr>
              <a:t>	The most common marijuana industry-related crime in Denver was burglary, accounting for 59% of marijuana crime related to the industry in 2017. There has been concern that, due to the cash-only nature of the marijuana industry, robbery would be prevalent but this has not been the case.   Further, marijuana banking has become much more common in Colorado reducing the amount of cash available at dispensaries.  Dispensaries have also routinely hired security guards as a deterrent.</a:t>
            </a:r>
          </a:p>
          <a:p>
            <a:pPr eaLnBrk="1" hangingPunct="1">
              <a:spcBef>
                <a:spcPct val="0"/>
              </a:spcBef>
              <a:spcAft>
                <a:spcPct val="0"/>
              </a:spcAft>
              <a:buClrTx/>
              <a:buSzTx/>
              <a:buFontTx/>
              <a:buNone/>
            </a:pPr>
            <a:r>
              <a:rPr lang="en-US" altLang="en-US" sz="1200">
                <a:solidFill>
                  <a:srgbClr val="000000"/>
                </a:solidFill>
              </a:rPr>
              <a:t>Likewise, the number of non-industry-related marijuana crimes was small and remained stable. Burglary accounted for 40% of non-industry-related crime in 2017, followed by robbery at 29%.</a:t>
            </a:r>
          </a:p>
          <a:p>
            <a:pPr eaLnBrk="1" hangingPunct="1">
              <a:spcBef>
                <a:spcPct val="0"/>
              </a:spcBef>
              <a:spcAft>
                <a:spcPct val="0"/>
              </a:spcAft>
              <a:buClrTx/>
              <a:buSzTx/>
              <a:buFontTx/>
              <a:buNone/>
            </a:pPr>
            <a:endParaRPr lang="en-US" altLang="en-US" sz="1200">
              <a:solidFill>
                <a:srgbClr val="000000"/>
              </a:solidFill>
            </a:endParaRPr>
          </a:p>
          <a:p>
            <a:pPr eaLnBrk="1" hangingPunct="1">
              <a:spcBef>
                <a:spcPct val="0"/>
              </a:spcBef>
              <a:spcAft>
                <a:spcPct val="0"/>
              </a:spcAft>
              <a:buClrTx/>
              <a:buSzTx/>
              <a:buFontTx/>
              <a:buNone/>
            </a:pPr>
            <a:r>
              <a:rPr lang="en-US" altLang="en-US" sz="1200">
                <a:solidFill>
                  <a:srgbClr val="000000"/>
                </a:solidFill>
              </a:rPr>
              <a:t>	The state’s overall violent crime rate is 17 percent below the national average.” (</a:t>
            </a:r>
            <a:r>
              <a:rPr lang="en-US" altLang="en-US" sz="1200" i="1">
                <a:solidFill>
                  <a:srgbClr val="000000"/>
                </a:solidFill>
              </a:rPr>
              <a:t>A Dive Into Colorado Crime Data In 5 Charts, CPR News, </a:t>
            </a:r>
            <a:r>
              <a:rPr lang="en-US" altLang="en-US" sz="1200">
                <a:solidFill>
                  <a:srgbClr val="000000"/>
                </a:solidFill>
              </a:rPr>
              <a:t>July 31, 2017.)  And, according to the Colorado Division of Criminal Justice, Department of Public Safety, the overall crime rate in Colorado was lower in 2017 than in 2005.  (Data drawn from the Colorado Bureau of Investigation (CBI), the Colorado State Judicial Branch, the Colorado Department of Corrections (CDOC), the Colorado State Demographers's Office (DOLA), the Bureau of Justice Statistics (BJS), and the Federal Bureau of Investigations (FBI) Uniform Crime Reports.)</a:t>
            </a:r>
          </a:p>
          <a:p>
            <a:pPr eaLnBrk="1" hangingPunct="1">
              <a:spcBef>
                <a:spcPct val="0"/>
              </a:spcBef>
              <a:spcAft>
                <a:spcPct val="0"/>
              </a:spcAft>
              <a:buClrTx/>
              <a:buSzTx/>
              <a:buFontTx/>
              <a:buNone/>
            </a:pPr>
            <a:endParaRPr lang="en-US" altLang="en-US" sz="1200">
              <a:solidFill>
                <a:srgbClr val="000000"/>
              </a:solidFill>
            </a:endParaRPr>
          </a:p>
          <a:p>
            <a:pPr eaLnBrk="1" hangingPunct="1">
              <a:spcBef>
                <a:spcPct val="0"/>
              </a:spcBef>
              <a:spcAft>
                <a:spcPct val="0"/>
              </a:spcAft>
              <a:buClrTx/>
              <a:buSzTx/>
              <a:buFontTx/>
              <a:buNone/>
            </a:pPr>
            <a:endParaRPr lang="en-US" altLang="en-US" sz="1200">
              <a:solidFill>
                <a:srgbClr val="000000"/>
              </a:solidFill>
            </a:endParaRPr>
          </a:p>
        </p:txBody>
      </p:sp>
    </p:spTree>
    <p:extLst>
      <p:ext uri="{BB962C8B-B14F-4D97-AF65-F5344CB8AC3E}">
        <p14:creationId xmlns:p14="http://schemas.microsoft.com/office/powerpoint/2010/main" val="7978553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1"/>
          <p:cNvSpPr txBox="1">
            <a:spLocks noChangeArrowheads="1"/>
          </p:cNvSpPr>
          <p:nvPr/>
        </p:nvSpPr>
        <p:spPr bwMode="auto">
          <a:xfrm>
            <a:off x="1752600" y="762001"/>
            <a:ext cx="8534400" cy="585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5"/>
              </a:spcBef>
              <a:spcAft>
                <a:spcPts val="1800"/>
              </a:spcAft>
              <a:buClr>
                <a:srgbClr val="1FB0E8"/>
              </a:buClr>
              <a:buSzPct val="70000"/>
              <a:buChar char="•"/>
              <a:defRPr sz="2600">
                <a:solidFill>
                  <a:schemeClr val="tx1"/>
                </a:solidFill>
                <a:latin typeface="Calibri" panose="020F0502020204030204" pitchFamily="34" charset="0"/>
                <a:cs typeface="Arial" panose="020B0604020202020204" pitchFamily="34" charset="0"/>
              </a:defRPr>
            </a:lvl1pPr>
            <a:lvl2pPr marL="742950" indent="-285750">
              <a:spcBef>
                <a:spcPts val="125"/>
              </a:spcBef>
              <a:spcAft>
                <a:spcPts val="1800"/>
              </a:spcAft>
              <a:buClr>
                <a:srgbClr val="1FB0E8"/>
              </a:buClr>
              <a:buSzPct val="70000"/>
              <a:buChar char="•"/>
              <a:defRPr sz="2400">
                <a:solidFill>
                  <a:schemeClr val="tx1"/>
                </a:solidFill>
                <a:latin typeface="Calibri" panose="020F0502020204030204" pitchFamily="34" charset="0"/>
                <a:cs typeface="Arial" panose="020B0604020202020204" pitchFamily="34" charset="0"/>
              </a:defRPr>
            </a:lvl2pPr>
            <a:lvl3pPr marL="1143000" indent="-228600">
              <a:spcBef>
                <a:spcPts val="125"/>
              </a:spcBef>
              <a:spcAft>
                <a:spcPts val="1800"/>
              </a:spcAft>
              <a:buClr>
                <a:srgbClr val="1FB0E8"/>
              </a:buClr>
              <a:buSzPct val="70000"/>
              <a:buChar char="•"/>
              <a:defRPr sz="2000">
                <a:solidFill>
                  <a:schemeClr val="tx1"/>
                </a:solidFill>
                <a:latin typeface="Calibri" panose="020F0502020204030204" pitchFamily="34" charset="0"/>
                <a:cs typeface="Arial" panose="020B0604020202020204" pitchFamily="34" charset="0"/>
              </a:defRPr>
            </a:lvl3pPr>
            <a:lvl4pPr marL="1600200" indent="-22860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spcAft>
                <a:spcPct val="0"/>
              </a:spcAft>
              <a:buClrTx/>
              <a:buSzTx/>
              <a:buFontTx/>
              <a:buNone/>
            </a:pPr>
            <a:r>
              <a:rPr lang="en-US" altLang="en-US" sz="2800" b="1"/>
              <a:t>Colorado Traffic Safety</a:t>
            </a:r>
          </a:p>
          <a:p>
            <a:pPr algn="ctr" eaLnBrk="1" hangingPunct="1">
              <a:spcBef>
                <a:spcPct val="0"/>
              </a:spcBef>
              <a:spcAft>
                <a:spcPct val="0"/>
              </a:spcAft>
              <a:buClrTx/>
              <a:buSzTx/>
              <a:buFontTx/>
              <a:buNone/>
            </a:pPr>
            <a:endParaRPr lang="en-US" altLang="en-US" sz="1800" b="1"/>
          </a:p>
          <a:p>
            <a:pPr eaLnBrk="1" hangingPunct="1">
              <a:spcBef>
                <a:spcPct val="0"/>
              </a:spcBef>
              <a:spcAft>
                <a:spcPct val="0"/>
              </a:spcAft>
              <a:buClrTx/>
              <a:buSzTx/>
              <a:buFontTx/>
              <a:buNone/>
            </a:pPr>
            <a:r>
              <a:rPr lang="en-US" altLang="en-US" sz="1400">
                <a:solidFill>
                  <a:srgbClr val="000000"/>
                </a:solidFill>
              </a:rPr>
              <a:t>	Colorado established a limit of 5 ng/mL of Delta 9-THC in whole blood that creates a permissible inference that a “defendant was under the influence of one or more drugs.”  After an arrest, if the officer has probable cause to believe the suspect is impaired by drugs and/or alcohol, the officer may transfer the suspect to a location where blood can be drawn for further toxicology screening.  The Delta- 9 THC level in blood decreases rapidly in the first hour after use, then gradually thereafter, making prompt testing critical.</a:t>
            </a:r>
          </a:p>
          <a:p>
            <a:pPr eaLnBrk="1" hangingPunct="1">
              <a:spcBef>
                <a:spcPct val="0"/>
              </a:spcBef>
              <a:spcAft>
                <a:spcPct val="0"/>
              </a:spcAft>
              <a:buClrTx/>
              <a:buSzTx/>
              <a:buFontTx/>
              <a:buNone/>
            </a:pPr>
            <a:r>
              <a:rPr lang="en-US" altLang="en-US" sz="1400">
                <a:solidFill>
                  <a:srgbClr val="000000"/>
                </a:solidFill>
              </a:rPr>
              <a:t>	</a:t>
            </a:r>
          </a:p>
          <a:p>
            <a:pPr eaLnBrk="1" hangingPunct="1">
              <a:spcBef>
                <a:spcPct val="0"/>
              </a:spcBef>
              <a:spcAft>
                <a:spcPct val="0"/>
              </a:spcAft>
              <a:buClrTx/>
              <a:buSzTx/>
              <a:buFontTx/>
              <a:buNone/>
            </a:pPr>
            <a:r>
              <a:rPr lang="en-US" altLang="en-US" sz="1400">
                <a:solidFill>
                  <a:srgbClr val="000000"/>
                </a:solidFill>
              </a:rPr>
              <a:t>	In 2012 there were 129 peace officers statewide trained as Drug Recognition Experts (DREs) and by June of 2018 there were 214.  Additionally, hundreds of additional peace officers have also received training in Advanced Roadside Impaired Driving Enforcement (ARIDE).</a:t>
            </a:r>
          </a:p>
          <a:p>
            <a:pPr eaLnBrk="1" hangingPunct="1">
              <a:spcBef>
                <a:spcPct val="0"/>
              </a:spcBef>
              <a:spcAft>
                <a:spcPct val="0"/>
              </a:spcAft>
              <a:buClrTx/>
              <a:buSzTx/>
              <a:buFontTx/>
              <a:buNone/>
            </a:pPr>
            <a:r>
              <a:rPr lang="en-US" altLang="en-US" sz="1400">
                <a:solidFill>
                  <a:srgbClr val="000000"/>
                </a:solidFill>
              </a:rPr>
              <a:t>	</a:t>
            </a:r>
          </a:p>
          <a:p>
            <a:pPr eaLnBrk="1" hangingPunct="1">
              <a:spcBef>
                <a:spcPct val="0"/>
              </a:spcBef>
              <a:spcAft>
                <a:spcPct val="0"/>
              </a:spcAft>
              <a:buClrTx/>
              <a:buSzTx/>
              <a:buFontTx/>
              <a:buNone/>
            </a:pPr>
            <a:r>
              <a:rPr lang="en-US" altLang="en-US" sz="1400">
                <a:solidFill>
                  <a:srgbClr val="000000"/>
                </a:solidFill>
              </a:rPr>
              <a:t>	Notably, a study comparing motor vehicle-related fatalities in Washington and Colorado to eight similar states found that three years after marijuana legalization, changes in motor vehicle fatality rates were not statistically different from those in similar states without regulated marijuana. </a:t>
            </a:r>
          </a:p>
          <a:p>
            <a:pPr eaLnBrk="1" hangingPunct="1">
              <a:spcBef>
                <a:spcPct val="0"/>
              </a:spcBef>
              <a:spcAft>
                <a:spcPct val="0"/>
              </a:spcAft>
              <a:buClrTx/>
              <a:buSzTx/>
              <a:buFontTx/>
              <a:buNone/>
            </a:pPr>
            <a:r>
              <a:rPr lang="en-US" altLang="en-US" sz="1400">
                <a:solidFill>
                  <a:srgbClr val="000000"/>
                </a:solidFill>
              </a:rPr>
              <a:t>	</a:t>
            </a:r>
          </a:p>
          <a:p>
            <a:pPr eaLnBrk="1" hangingPunct="1">
              <a:spcBef>
                <a:spcPct val="0"/>
              </a:spcBef>
              <a:spcAft>
                <a:spcPct val="0"/>
              </a:spcAft>
              <a:buClrTx/>
              <a:buSzTx/>
              <a:buFontTx/>
              <a:buNone/>
            </a:pPr>
            <a:r>
              <a:rPr lang="en-US" altLang="en-US" sz="1400">
                <a:solidFill>
                  <a:srgbClr val="000000"/>
                </a:solidFill>
              </a:rPr>
              <a:t>	The National Highway Traffic Safety Administration and the AAA Foundation for Traffic Safety have both made the distinction that unlike alcohol, presence of THC in an individual’s bloodstream does not equate to impairment.   Due to the lipid-solubility of THC, a frequent marijuana user may have measureable THC in their blood, even if they have not used in several days and are not necessarily impaired.  “There is no reliable DUI test for marijuana, and drug tests can't distinguish between marijuana ingested immediately before driving and marijuana ingested a month or more before driving.” (Marijuana Doomsday Didn't Come:  Those who thought Colorado's legalization would be a catastrophe were wrong then and are wrong now, U.S. News &amp; World Report, December 17, 2017)</a:t>
            </a:r>
          </a:p>
          <a:p>
            <a:pPr eaLnBrk="1" hangingPunct="1">
              <a:spcBef>
                <a:spcPct val="0"/>
              </a:spcBef>
              <a:spcAft>
                <a:spcPct val="0"/>
              </a:spcAft>
              <a:buClrTx/>
              <a:buSzTx/>
              <a:buFontTx/>
              <a:buNone/>
            </a:pPr>
            <a:endParaRPr lang="en-US" altLang="en-US" sz="1200">
              <a:solidFill>
                <a:srgbClr val="000000"/>
              </a:solidFill>
            </a:endParaRPr>
          </a:p>
          <a:p>
            <a:pPr eaLnBrk="1" hangingPunct="1">
              <a:spcBef>
                <a:spcPct val="0"/>
              </a:spcBef>
              <a:spcAft>
                <a:spcPct val="0"/>
              </a:spcAft>
              <a:buClrTx/>
              <a:buSzTx/>
              <a:buFontTx/>
              <a:buNone/>
            </a:pPr>
            <a:endParaRPr lang="en-US" altLang="en-US" sz="1200">
              <a:solidFill>
                <a:srgbClr val="000000"/>
              </a:solidFill>
            </a:endParaRPr>
          </a:p>
        </p:txBody>
      </p:sp>
    </p:spTree>
    <p:extLst>
      <p:ext uri="{BB962C8B-B14F-4D97-AF65-F5344CB8AC3E}">
        <p14:creationId xmlns:p14="http://schemas.microsoft.com/office/powerpoint/2010/main" val="49738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219200"/>
            <a:ext cx="8763000" cy="397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 xmlns:a16="http://schemas.microsoft.com/office/drawing/2014/main" id="{4579DD04-3B44-D14D-B3C3-643E391BD247}"/>
              </a:ext>
            </a:extLst>
          </p:cNvPr>
          <p:cNvSpPr/>
          <p:nvPr/>
        </p:nvSpPr>
        <p:spPr>
          <a:xfrm>
            <a:off x="1981200" y="1447800"/>
            <a:ext cx="7620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41099589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Placeholder 1"/>
          <p:cNvSpPr>
            <a:spLocks noGrp="1"/>
          </p:cNvSpPr>
          <p:nvPr>
            <p:ph type="body" idx="10"/>
          </p:nvPr>
        </p:nvSpPr>
        <p:spPr>
          <a:xfrm>
            <a:off x="2554289" y="1914525"/>
            <a:ext cx="7083425" cy="990600"/>
          </a:xfrm>
          <a:ln w="9525"/>
          <a:extLst>
            <a:ext uri="{91240B29-F687-4F45-9708-019B960494DF}">
              <a14:hiddenLine xmlns:a14="http://schemas.microsoft.com/office/drawing/2010/main" w="0">
                <a:solidFill>
                  <a:schemeClr val="tx1"/>
                </a:solidFill>
                <a:miter lim="800000"/>
                <a:headEnd/>
                <a:tailEnd/>
              </a14:hiddenLine>
            </a:ext>
          </a:extLst>
        </p:spPr>
        <p:txBody>
          <a:bodyPr/>
          <a:lstStyle/>
          <a:p>
            <a:pPr marL="0" indent="0" algn="r">
              <a:lnSpc>
                <a:spcPts val="1100"/>
              </a:lnSpc>
              <a:spcAft>
                <a:spcPct val="0"/>
              </a:spcAft>
              <a:buNone/>
            </a:pPr>
            <a:r>
              <a:rPr lang="en-US" altLang="en-US" sz="1400">
                <a:solidFill>
                  <a:srgbClr val="000000"/>
                </a:solidFill>
                <a:cs typeface="Arial" panose="020B0604020202020204" pitchFamily="34" charset="0"/>
              </a:rPr>
              <a:t> </a:t>
            </a:r>
          </a:p>
          <a:p>
            <a:pPr marL="0" indent="0">
              <a:lnSpc>
                <a:spcPts val="1500"/>
              </a:lnSpc>
              <a:spcBef>
                <a:spcPts val="25"/>
              </a:spcBef>
              <a:spcAft>
                <a:spcPct val="0"/>
              </a:spcAft>
              <a:buNone/>
            </a:pPr>
            <a:r>
              <a:rPr lang="en-US" altLang="en-US" sz="1400">
                <a:solidFill>
                  <a:srgbClr val="000000"/>
                </a:solidFill>
                <a:cs typeface="Arial" panose="020B0604020202020204" pitchFamily="34" charset="0"/>
              </a:rPr>
              <a:t>The Denver Police Department began collecting data on DUID in 2013. The number of cases of driving under the influence of marijuana or marijuana-in-combination was small but increased from 33 in 2013 to 63 in 2017. In 2013, these accounted for 1.1% of all DUI citations in Denver and in 2017 these accounted for 3.3% of all DUI citations. </a:t>
            </a:r>
          </a:p>
        </p:txBody>
      </p:sp>
      <p:sp>
        <p:nvSpPr>
          <p:cNvPr id="23554" name="Text Placeholder 4"/>
          <p:cNvSpPr>
            <a:spLocks noGrp="1" noChangeArrowheads="1"/>
          </p:cNvSpPr>
          <p:nvPr>
            <p:ph type="body" idx="10"/>
          </p:nvPr>
        </p:nvSpPr>
        <p:spPr>
          <a:xfrm>
            <a:off x="2247900" y="4419600"/>
            <a:ext cx="7696200" cy="1441450"/>
          </a:xfrm>
          <a:ln w="9525"/>
          <a:extLst>
            <a:ext uri="{91240B29-F687-4F45-9708-019B960494DF}">
              <a14:hiddenLine xmlns:a14="http://schemas.microsoft.com/office/drawing/2010/main" w="0">
                <a:solidFill>
                  <a:schemeClr val="tx1"/>
                </a:solidFill>
                <a:miter lim="800000"/>
                <a:headEnd/>
                <a:tailEnd/>
              </a14:hiddenLine>
            </a:ext>
          </a:extLst>
        </p:spPr>
        <p:txBody>
          <a:bodyPr vert="horz" lIns="0" tIns="0" rIns="0" bIns="0" rtlCol="0">
            <a:normAutofit fontScale="25000" lnSpcReduction="20000"/>
          </a:bodyPr>
          <a:lstStyle/>
          <a:p>
            <a:pPr marL="90488" indent="0" algn="ctr">
              <a:lnSpc>
                <a:spcPts val="1100"/>
              </a:lnSpc>
              <a:spcAft>
                <a:spcPct val="0"/>
              </a:spcAft>
            </a:pPr>
            <a:endParaRPr lang="en-US" altLang="en-US" sz="900">
              <a:solidFill>
                <a:srgbClr val="000000"/>
              </a:solidFill>
              <a:cs typeface="Arial" panose="020B0604020202020204" pitchFamily="34" charset="0"/>
            </a:endParaRPr>
          </a:p>
          <a:p>
            <a:pPr marL="90488" indent="0" algn="ctr">
              <a:lnSpc>
                <a:spcPts val="1100"/>
              </a:lnSpc>
              <a:spcAft>
                <a:spcPct val="0"/>
              </a:spcAft>
            </a:pPr>
            <a:endParaRPr lang="en-US" altLang="en-US" sz="900">
              <a:solidFill>
                <a:srgbClr val="000000"/>
              </a:solidFill>
              <a:cs typeface="Arial" panose="020B0604020202020204" pitchFamily="34" charset="0"/>
            </a:endParaRPr>
          </a:p>
          <a:p>
            <a:pPr marL="90488" indent="0" algn="ctr">
              <a:lnSpc>
                <a:spcPts val="1100"/>
              </a:lnSpc>
              <a:spcAft>
                <a:spcPct val="0"/>
              </a:spcAft>
            </a:pPr>
            <a:endParaRPr lang="en-US" altLang="en-US" sz="900">
              <a:solidFill>
                <a:srgbClr val="000000"/>
              </a:solidFill>
              <a:cs typeface="Arial" panose="020B0604020202020204" pitchFamily="34" charset="0"/>
            </a:endParaRPr>
          </a:p>
          <a:p>
            <a:pPr marL="90488" indent="0" algn="ctr">
              <a:lnSpc>
                <a:spcPts val="1100"/>
              </a:lnSpc>
              <a:spcAft>
                <a:spcPct val="0"/>
              </a:spcAft>
            </a:pPr>
            <a:endParaRPr lang="en-US" altLang="en-US" sz="900">
              <a:solidFill>
                <a:srgbClr val="000000"/>
              </a:solidFill>
              <a:cs typeface="Arial" panose="020B0604020202020204" pitchFamily="34" charset="0"/>
            </a:endParaRPr>
          </a:p>
          <a:p>
            <a:pPr marL="90488" indent="0" algn="ctr">
              <a:lnSpc>
                <a:spcPts val="1100"/>
              </a:lnSpc>
              <a:spcAft>
                <a:spcPct val="0"/>
              </a:spcAft>
            </a:pPr>
            <a:endParaRPr lang="en-US" altLang="en-US" sz="900">
              <a:solidFill>
                <a:srgbClr val="000000"/>
              </a:solidFill>
              <a:cs typeface="Arial" panose="020B0604020202020204" pitchFamily="34" charset="0"/>
            </a:endParaRPr>
          </a:p>
          <a:p>
            <a:pPr marL="90488" indent="0" algn="ctr">
              <a:lnSpc>
                <a:spcPts val="1100"/>
              </a:lnSpc>
              <a:spcAft>
                <a:spcPct val="0"/>
              </a:spcAft>
            </a:pPr>
            <a:r>
              <a:rPr lang="en-US" altLang="en-US" sz="900">
                <a:solidFill>
                  <a:srgbClr val="000000"/>
                </a:solidFill>
                <a:cs typeface="Arial" panose="020B0604020202020204" pitchFamily="34" charset="0"/>
              </a:rPr>
              <a:t>Note: Marijuana includes marijuana alone or in combination with alcohol or </a:t>
            </a:r>
            <a:r>
              <a:rPr lang="en-US" altLang="en-US" smtClean="0">
                <a:cs typeface="Arial" panose="020B0604020202020204" pitchFamily="34" charset="0"/>
              </a:rPr>
              <a:t/>
            </a:r>
            <a:br>
              <a:rPr lang="en-US" altLang="en-US" smtClean="0">
                <a:cs typeface="Arial" panose="020B0604020202020204" pitchFamily="34" charset="0"/>
              </a:rPr>
            </a:br>
            <a:r>
              <a:rPr lang="en-US" altLang="en-US" sz="900">
                <a:solidFill>
                  <a:srgbClr val="000000"/>
                </a:solidFill>
                <a:cs typeface="Arial" panose="020B0604020202020204" pitchFamily="34" charset="0"/>
              </a:rPr>
              <a:t>other drugs. Other includes other drugs alone or in combination with alcohol. </a:t>
            </a:r>
            <a:r>
              <a:rPr lang="en-US" altLang="en-US" smtClean="0">
                <a:cs typeface="Arial" panose="020B0604020202020204" pitchFamily="34" charset="0"/>
              </a:rPr>
              <a:t/>
            </a:r>
            <a:br>
              <a:rPr lang="en-US" altLang="en-US" smtClean="0">
                <a:cs typeface="Arial" panose="020B0604020202020204" pitchFamily="34" charset="0"/>
              </a:rPr>
            </a:br>
            <a:r>
              <a:rPr lang="en-US" altLang="en-US" sz="900">
                <a:solidFill>
                  <a:srgbClr val="000000"/>
                </a:solidFill>
                <a:cs typeface="Arial" panose="020B0604020202020204" pitchFamily="34" charset="0"/>
              </a:rPr>
              <a:t>Source: Denver Office of Excise and License (2018). </a:t>
            </a:r>
          </a:p>
        </p:txBody>
      </p:sp>
      <p:graphicFrame>
        <p:nvGraphicFramePr>
          <p:cNvPr id="13" name="Table 12">
            <a:extLst>
              <a:ext uri="{FF2B5EF4-FFF2-40B4-BE49-F238E27FC236}">
                <a16:creationId xmlns="" xmlns:a16="http://schemas.microsoft.com/office/drawing/2014/main" id="{05F59785-9A28-2D40-A86A-1E3235736BA6}"/>
              </a:ext>
            </a:extLst>
          </p:cNvPr>
          <p:cNvGraphicFramePr>
            <a:graphicFrameLocks noGrp="1"/>
          </p:cNvGraphicFramePr>
          <p:nvPr/>
        </p:nvGraphicFramePr>
        <p:xfrm>
          <a:off x="2362200" y="3124200"/>
          <a:ext cx="7467600" cy="1887538"/>
        </p:xfrm>
        <a:graphic>
          <a:graphicData uri="http://schemas.openxmlformats.org/drawingml/2006/table">
            <a:tbl>
              <a:tblPr/>
              <a:tblGrid>
                <a:gridCol w="2246313">
                  <a:extLst>
                    <a:ext uri="{9D8B030D-6E8A-4147-A177-3AD203B41FA5}">
                      <a16:colId xmlns="" xmlns:a16="http://schemas.microsoft.com/office/drawing/2014/main" val="20000"/>
                    </a:ext>
                  </a:extLst>
                </a:gridCol>
                <a:gridCol w="1373187">
                  <a:extLst>
                    <a:ext uri="{9D8B030D-6E8A-4147-A177-3AD203B41FA5}">
                      <a16:colId xmlns="" xmlns:a16="http://schemas.microsoft.com/office/drawing/2014/main" val="20001"/>
                    </a:ext>
                  </a:extLst>
                </a:gridCol>
                <a:gridCol w="963613">
                  <a:extLst>
                    <a:ext uri="{9D8B030D-6E8A-4147-A177-3AD203B41FA5}">
                      <a16:colId xmlns="" xmlns:a16="http://schemas.microsoft.com/office/drawing/2014/main" val="20002"/>
                    </a:ext>
                  </a:extLst>
                </a:gridCol>
                <a:gridCol w="987425">
                  <a:extLst>
                    <a:ext uri="{9D8B030D-6E8A-4147-A177-3AD203B41FA5}">
                      <a16:colId xmlns="" xmlns:a16="http://schemas.microsoft.com/office/drawing/2014/main" val="20003"/>
                    </a:ext>
                  </a:extLst>
                </a:gridCol>
                <a:gridCol w="993775">
                  <a:extLst>
                    <a:ext uri="{9D8B030D-6E8A-4147-A177-3AD203B41FA5}">
                      <a16:colId xmlns="" xmlns:a16="http://schemas.microsoft.com/office/drawing/2014/main" val="20004"/>
                    </a:ext>
                  </a:extLst>
                </a:gridCol>
                <a:gridCol w="903287">
                  <a:extLst>
                    <a:ext uri="{9D8B030D-6E8A-4147-A177-3AD203B41FA5}">
                      <a16:colId xmlns="" xmlns:a16="http://schemas.microsoft.com/office/drawing/2014/main" val="20005"/>
                    </a:ext>
                  </a:extLst>
                </a:gridCol>
              </a:tblGrid>
              <a:tr h="404813">
                <a:tc>
                  <a:txBody>
                    <a:bodyPr/>
                    <a:lstStyle>
                      <a:lvl1pPr eaLnBrk="0" hangingPunct="0">
                        <a:spcBef>
                          <a:spcPts val="125"/>
                        </a:spcBef>
                        <a:spcAft>
                          <a:spcPts val="1800"/>
                        </a:spcAft>
                        <a:buClr>
                          <a:srgbClr val="1FB0E8"/>
                        </a:buClr>
                        <a:buSzPct val="70000"/>
                        <a:defRPr sz="2200">
                          <a:solidFill>
                            <a:schemeClr val="tx1"/>
                          </a:solidFill>
                          <a:latin typeface="Calibri" panose="020F0502020204030204" pitchFamily="34" charset="0"/>
                          <a:cs typeface="Arial" panose="020B0604020202020204" pitchFamily="34" charset="0"/>
                        </a:defRPr>
                      </a:lvl1pPr>
                      <a:lvl2pPr marL="742950" indent="-285750" eaLnBrk="0" hangingPunct="0">
                        <a:spcBef>
                          <a:spcPts val="125"/>
                        </a:spcBef>
                        <a:spcAft>
                          <a:spcPts val="1800"/>
                        </a:spcAft>
                        <a:buClr>
                          <a:srgbClr val="1FB0E8"/>
                        </a:buClr>
                        <a:buSzPct val="70000"/>
                        <a:defRPr sz="2000">
                          <a:solidFill>
                            <a:schemeClr val="tx1"/>
                          </a:solidFill>
                          <a:latin typeface="Calibri" panose="020F0502020204030204" pitchFamily="34" charset="0"/>
                          <a:cs typeface="Arial" panose="020B0604020202020204" pitchFamily="34" charset="0"/>
                        </a:defRPr>
                      </a:lvl2pPr>
                      <a:lvl3pPr marL="1143000" indent="-228600" eaLnBrk="0" hangingPunct="0">
                        <a:spcBef>
                          <a:spcPts val="125"/>
                        </a:spcBef>
                        <a:spcAft>
                          <a:spcPts val="1800"/>
                        </a:spcAft>
                        <a:buClr>
                          <a:srgbClr val="1FB0E8"/>
                        </a:buClr>
                        <a:buSzPct val="70000"/>
                        <a:defRPr>
                          <a:solidFill>
                            <a:schemeClr val="tx1"/>
                          </a:solidFill>
                          <a:latin typeface="Calibri" panose="020F0502020204030204" pitchFamily="34" charset="0"/>
                          <a:cs typeface="Arial" panose="020B0604020202020204" pitchFamily="34" charset="0"/>
                        </a:defRPr>
                      </a:lvl3pPr>
                      <a:lvl4pPr marL="16002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4pPr>
                      <a:lvl5pPr marL="20574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cs typeface="Arial" panose="020B0604020202020204" pitchFamily="34" charset="0"/>
                        </a:rPr>
                        <a:t> </a:t>
                      </a:r>
                    </a:p>
                  </a:txBody>
                  <a:tcPr marL="0" marR="0" marT="0" marB="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lvl1pPr eaLnBrk="0" hangingPunct="0">
                        <a:spcBef>
                          <a:spcPts val="125"/>
                        </a:spcBef>
                        <a:spcAft>
                          <a:spcPts val="1800"/>
                        </a:spcAft>
                        <a:buClr>
                          <a:srgbClr val="1FB0E8"/>
                        </a:buClr>
                        <a:buSzPct val="70000"/>
                        <a:defRPr sz="2200">
                          <a:solidFill>
                            <a:schemeClr val="tx1"/>
                          </a:solidFill>
                          <a:latin typeface="Calibri" panose="020F0502020204030204" pitchFamily="34" charset="0"/>
                          <a:cs typeface="Arial" panose="020B0604020202020204" pitchFamily="34" charset="0"/>
                        </a:defRPr>
                      </a:lvl1pPr>
                      <a:lvl2pPr marL="742950" indent="-285750" eaLnBrk="0" hangingPunct="0">
                        <a:spcBef>
                          <a:spcPts val="125"/>
                        </a:spcBef>
                        <a:spcAft>
                          <a:spcPts val="1800"/>
                        </a:spcAft>
                        <a:buClr>
                          <a:srgbClr val="1FB0E8"/>
                        </a:buClr>
                        <a:buSzPct val="70000"/>
                        <a:defRPr sz="2000">
                          <a:solidFill>
                            <a:schemeClr val="tx1"/>
                          </a:solidFill>
                          <a:latin typeface="Calibri" panose="020F0502020204030204" pitchFamily="34" charset="0"/>
                          <a:cs typeface="Arial" panose="020B0604020202020204" pitchFamily="34" charset="0"/>
                        </a:defRPr>
                      </a:lvl2pPr>
                      <a:lvl3pPr marL="1143000" indent="-228600" eaLnBrk="0" hangingPunct="0">
                        <a:spcBef>
                          <a:spcPts val="125"/>
                        </a:spcBef>
                        <a:spcAft>
                          <a:spcPts val="1800"/>
                        </a:spcAft>
                        <a:buClr>
                          <a:srgbClr val="1FB0E8"/>
                        </a:buClr>
                        <a:buSzPct val="70000"/>
                        <a:defRPr>
                          <a:solidFill>
                            <a:schemeClr val="tx1"/>
                          </a:solidFill>
                          <a:latin typeface="Calibri" panose="020F0502020204030204" pitchFamily="34" charset="0"/>
                          <a:cs typeface="Arial" panose="020B0604020202020204" pitchFamily="34" charset="0"/>
                        </a:defRPr>
                      </a:lvl3pPr>
                      <a:lvl4pPr marL="16002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4pPr>
                      <a:lvl5pPr marL="20574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457200" rtl="0" eaLnBrk="1" fontAlgn="base" latinLnBrk="0" hangingPunct="1">
                        <a:lnSpc>
                          <a:spcPts val="900"/>
                        </a:lnSpc>
                        <a:spcBef>
                          <a:spcPts val="175"/>
                        </a:spcBef>
                        <a:spcAft>
                          <a:spcPts val="88"/>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cs typeface="Arial" panose="020B0604020202020204" pitchFamily="34" charset="0"/>
                        </a:rPr>
                        <a:t>2013 </a:t>
                      </a:r>
                    </a:p>
                  </a:txBody>
                  <a:tcPr marL="0" marR="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lvl1pPr eaLnBrk="0" hangingPunct="0">
                        <a:spcBef>
                          <a:spcPts val="125"/>
                        </a:spcBef>
                        <a:spcAft>
                          <a:spcPts val="1800"/>
                        </a:spcAft>
                        <a:buClr>
                          <a:srgbClr val="1FB0E8"/>
                        </a:buClr>
                        <a:buSzPct val="70000"/>
                        <a:defRPr sz="2200">
                          <a:solidFill>
                            <a:schemeClr val="tx1"/>
                          </a:solidFill>
                          <a:latin typeface="Calibri" panose="020F0502020204030204" pitchFamily="34" charset="0"/>
                          <a:cs typeface="Arial" panose="020B0604020202020204" pitchFamily="34" charset="0"/>
                        </a:defRPr>
                      </a:lvl1pPr>
                      <a:lvl2pPr marL="742950" indent="-285750" eaLnBrk="0" hangingPunct="0">
                        <a:spcBef>
                          <a:spcPts val="125"/>
                        </a:spcBef>
                        <a:spcAft>
                          <a:spcPts val="1800"/>
                        </a:spcAft>
                        <a:buClr>
                          <a:srgbClr val="1FB0E8"/>
                        </a:buClr>
                        <a:buSzPct val="70000"/>
                        <a:defRPr sz="2000">
                          <a:solidFill>
                            <a:schemeClr val="tx1"/>
                          </a:solidFill>
                          <a:latin typeface="Calibri" panose="020F0502020204030204" pitchFamily="34" charset="0"/>
                          <a:cs typeface="Arial" panose="020B0604020202020204" pitchFamily="34" charset="0"/>
                        </a:defRPr>
                      </a:lvl2pPr>
                      <a:lvl3pPr marL="1143000" indent="-228600" eaLnBrk="0" hangingPunct="0">
                        <a:spcBef>
                          <a:spcPts val="125"/>
                        </a:spcBef>
                        <a:spcAft>
                          <a:spcPts val="1800"/>
                        </a:spcAft>
                        <a:buClr>
                          <a:srgbClr val="1FB0E8"/>
                        </a:buClr>
                        <a:buSzPct val="70000"/>
                        <a:defRPr>
                          <a:solidFill>
                            <a:schemeClr val="tx1"/>
                          </a:solidFill>
                          <a:latin typeface="Calibri" panose="020F0502020204030204" pitchFamily="34" charset="0"/>
                          <a:cs typeface="Arial" panose="020B0604020202020204" pitchFamily="34" charset="0"/>
                        </a:defRPr>
                      </a:lvl3pPr>
                      <a:lvl4pPr marL="16002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4pPr>
                      <a:lvl5pPr marL="20574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457200" rtl="0" eaLnBrk="1" fontAlgn="base" latinLnBrk="0" hangingPunct="1">
                        <a:lnSpc>
                          <a:spcPts val="900"/>
                        </a:lnSpc>
                        <a:spcBef>
                          <a:spcPts val="175"/>
                        </a:spcBef>
                        <a:spcAft>
                          <a:spcPts val="88"/>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cs typeface="Arial" panose="020B0604020202020204" pitchFamily="34" charset="0"/>
                        </a:rPr>
                        <a:t>2014 </a:t>
                      </a:r>
                    </a:p>
                  </a:txBody>
                  <a:tcPr marL="0" marR="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lvl1pPr eaLnBrk="0" hangingPunct="0">
                        <a:spcBef>
                          <a:spcPts val="125"/>
                        </a:spcBef>
                        <a:spcAft>
                          <a:spcPts val="1800"/>
                        </a:spcAft>
                        <a:buClr>
                          <a:srgbClr val="1FB0E8"/>
                        </a:buClr>
                        <a:buSzPct val="70000"/>
                        <a:defRPr sz="2200">
                          <a:solidFill>
                            <a:schemeClr val="tx1"/>
                          </a:solidFill>
                          <a:latin typeface="Calibri" panose="020F0502020204030204" pitchFamily="34" charset="0"/>
                          <a:cs typeface="Arial" panose="020B0604020202020204" pitchFamily="34" charset="0"/>
                        </a:defRPr>
                      </a:lvl1pPr>
                      <a:lvl2pPr marL="742950" indent="-285750" eaLnBrk="0" hangingPunct="0">
                        <a:spcBef>
                          <a:spcPts val="125"/>
                        </a:spcBef>
                        <a:spcAft>
                          <a:spcPts val="1800"/>
                        </a:spcAft>
                        <a:buClr>
                          <a:srgbClr val="1FB0E8"/>
                        </a:buClr>
                        <a:buSzPct val="70000"/>
                        <a:defRPr sz="2000">
                          <a:solidFill>
                            <a:schemeClr val="tx1"/>
                          </a:solidFill>
                          <a:latin typeface="Calibri" panose="020F0502020204030204" pitchFamily="34" charset="0"/>
                          <a:cs typeface="Arial" panose="020B0604020202020204" pitchFamily="34" charset="0"/>
                        </a:defRPr>
                      </a:lvl2pPr>
                      <a:lvl3pPr marL="1143000" indent="-228600" eaLnBrk="0" hangingPunct="0">
                        <a:spcBef>
                          <a:spcPts val="125"/>
                        </a:spcBef>
                        <a:spcAft>
                          <a:spcPts val="1800"/>
                        </a:spcAft>
                        <a:buClr>
                          <a:srgbClr val="1FB0E8"/>
                        </a:buClr>
                        <a:buSzPct val="70000"/>
                        <a:defRPr>
                          <a:solidFill>
                            <a:schemeClr val="tx1"/>
                          </a:solidFill>
                          <a:latin typeface="Calibri" panose="020F0502020204030204" pitchFamily="34" charset="0"/>
                          <a:cs typeface="Arial" panose="020B0604020202020204" pitchFamily="34" charset="0"/>
                        </a:defRPr>
                      </a:lvl3pPr>
                      <a:lvl4pPr marL="16002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4pPr>
                      <a:lvl5pPr marL="20574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457200" rtl="0" eaLnBrk="1" fontAlgn="base" latinLnBrk="0" hangingPunct="1">
                        <a:lnSpc>
                          <a:spcPts val="900"/>
                        </a:lnSpc>
                        <a:spcBef>
                          <a:spcPts val="175"/>
                        </a:spcBef>
                        <a:spcAft>
                          <a:spcPts val="88"/>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cs typeface="Arial" panose="020B0604020202020204" pitchFamily="34" charset="0"/>
                        </a:rPr>
                        <a:t>2015 </a:t>
                      </a:r>
                    </a:p>
                  </a:txBody>
                  <a:tcPr marL="0" marR="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lvl1pPr eaLnBrk="0" hangingPunct="0">
                        <a:spcBef>
                          <a:spcPts val="125"/>
                        </a:spcBef>
                        <a:spcAft>
                          <a:spcPts val="1800"/>
                        </a:spcAft>
                        <a:buClr>
                          <a:srgbClr val="1FB0E8"/>
                        </a:buClr>
                        <a:buSzPct val="70000"/>
                        <a:defRPr sz="2200">
                          <a:solidFill>
                            <a:schemeClr val="tx1"/>
                          </a:solidFill>
                          <a:latin typeface="Calibri" panose="020F0502020204030204" pitchFamily="34" charset="0"/>
                          <a:cs typeface="Arial" panose="020B0604020202020204" pitchFamily="34" charset="0"/>
                        </a:defRPr>
                      </a:lvl1pPr>
                      <a:lvl2pPr marL="742950" indent="-285750" eaLnBrk="0" hangingPunct="0">
                        <a:spcBef>
                          <a:spcPts val="125"/>
                        </a:spcBef>
                        <a:spcAft>
                          <a:spcPts val="1800"/>
                        </a:spcAft>
                        <a:buClr>
                          <a:srgbClr val="1FB0E8"/>
                        </a:buClr>
                        <a:buSzPct val="70000"/>
                        <a:defRPr sz="2000">
                          <a:solidFill>
                            <a:schemeClr val="tx1"/>
                          </a:solidFill>
                          <a:latin typeface="Calibri" panose="020F0502020204030204" pitchFamily="34" charset="0"/>
                          <a:cs typeface="Arial" panose="020B0604020202020204" pitchFamily="34" charset="0"/>
                        </a:defRPr>
                      </a:lvl2pPr>
                      <a:lvl3pPr marL="1143000" indent="-228600" eaLnBrk="0" hangingPunct="0">
                        <a:spcBef>
                          <a:spcPts val="125"/>
                        </a:spcBef>
                        <a:spcAft>
                          <a:spcPts val="1800"/>
                        </a:spcAft>
                        <a:buClr>
                          <a:srgbClr val="1FB0E8"/>
                        </a:buClr>
                        <a:buSzPct val="70000"/>
                        <a:defRPr>
                          <a:solidFill>
                            <a:schemeClr val="tx1"/>
                          </a:solidFill>
                          <a:latin typeface="Calibri" panose="020F0502020204030204" pitchFamily="34" charset="0"/>
                          <a:cs typeface="Arial" panose="020B0604020202020204" pitchFamily="34" charset="0"/>
                        </a:defRPr>
                      </a:lvl3pPr>
                      <a:lvl4pPr marL="16002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4pPr>
                      <a:lvl5pPr marL="20574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457200" rtl="0" eaLnBrk="1" fontAlgn="base" latinLnBrk="0" hangingPunct="1">
                        <a:lnSpc>
                          <a:spcPts val="900"/>
                        </a:lnSpc>
                        <a:spcBef>
                          <a:spcPts val="175"/>
                        </a:spcBef>
                        <a:spcAft>
                          <a:spcPts val="88"/>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cs typeface="Arial" panose="020B0604020202020204" pitchFamily="34" charset="0"/>
                        </a:rPr>
                        <a:t>2016 </a:t>
                      </a:r>
                    </a:p>
                  </a:txBody>
                  <a:tcPr marL="0" marR="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lvl1pPr eaLnBrk="0" hangingPunct="0">
                        <a:spcBef>
                          <a:spcPts val="125"/>
                        </a:spcBef>
                        <a:spcAft>
                          <a:spcPts val="1800"/>
                        </a:spcAft>
                        <a:buClr>
                          <a:srgbClr val="1FB0E8"/>
                        </a:buClr>
                        <a:buSzPct val="70000"/>
                        <a:defRPr sz="2200">
                          <a:solidFill>
                            <a:schemeClr val="tx1"/>
                          </a:solidFill>
                          <a:latin typeface="Calibri" panose="020F0502020204030204" pitchFamily="34" charset="0"/>
                          <a:cs typeface="Arial" panose="020B0604020202020204" pitchFamily="34" charset="0"/>
                        </a:defRPr>
                      </a:lvl1pPr>
                      <a:lvl2pPr marL="742950" indent="-285750" eaLnBrk="0" hangingPunct="0">
                        <a:spcBef>
                          <a:spcPts val="125"/>
                        </a:spcBef>
                        <a:spcAft>
                          <a:spcPts val="1800"/>
                        </a:spcAft>
                        <a:buClr>
                          <a:srgbClr val="1FB0E8"/>
                        </a:buClr>
                        <a:buSzPct val="70000"/>
                        <a:defRPr sz="2000">
                          <a:solidFill>
                            <a:schemeClr val="tx1"/>
                          </a:solidFill>
                          <a:latin typeface="Calibri" panose="020F0502020204030204" pitchFamily="34" charset="0"/>
                          <a:cs typeface="Arial" panose="020B0604020202020204" pitchFamily="34" charset="0"/>
                        </a:defRPr>
                      </a:lvl2pPr>
                      <a:lvl3pPr marL="1143000" indent="-228600" eaLnBrk="0" hangingPunct="0">
                        <a:spcBef>
                          <a:spcPts val="125"/>
                        </a:spcBef>
                        <a:spcAft>
                          <a:spcPts val="1800"/>
                        </a:spcAft>
                        <a:buClr>
                          <a:srgbClr val="1FB0E8"/>
                        </a:buClr>
                        <a:buSzPct val="70000"/>
                        <a:defRPr>
                          <a:solidFill>
                            <a:schemeClr val="tx1"/>
                          </a:solidFill>
                          <a:latin typeface="Calibri" panose="020F0502020204030204" pitchFamily="34" charset="0"/>
                          <a:cs typeface="Arial" panose="020B0604020202020204" pitchFamily="34" charset="0"/>
                        </a:defRPr>
                      </a:lvl3pPr>
                      <a:lvl4pPr marL="16002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4pPr>
                      <a:lvl5pPr marL="20574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457200" rtl="0" eaLnBrk="1" fontAlgn="base" latinLnBrk="0" hangingPunct="1">
                        <a:lnSpc>
                          <a:spcPts val="900"/>
                        </a:lnSpc>
                        <a:spcBef>
                          <a:spcPts val="175"/>
                        </a:spcBef>
                        <a:spcAft>
                          <a:spcPts val="88"/>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cs typeface="Arial" panose="020B0604020202020204" pitchFamily="34" charset="0"/>
                        </a:rPr>
                        <a:t>2017 </a:t>
                      </a:r>
                    </a:p>
                  </a:txBody>
                  <a:tcPr marL="0" marR="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extLst>
                  <a:ext uri="{0D108BD9-81ED-4DB2-BD59-A6C34878D82A}">
                    <a16:rowId xmlns="" xmlns:a16="http://schemas.microsoft.com/office/drawing/2014/main" val="10000"/>
                  </a:ext>
                </a:extLst>
              </a:tr>
              <a:tr h="377825">
                <a:tc>
                  <a:txBody>
                    <a:bodyPr/>
                    <a:lstStyle>
                      <a:lvl1pPr marL="90488" eaLnBrk="0" hangingPunct="0">
                        <a:spcBef>
                          <a:spcPts val="125"/>
                        </a:spcBef>
                        <a:spcAft>
                          <a:spcPts val="1800"/>
                        </a:spcAft>
                        <a:buClr>
                          <a:srgbClr val="1FB0E8"/>
                        </a:buClr>
                        <a:buSzPct val="70000"/>
                        <a:defRPr sz="2200">
                          <a:solidFill>
                            <a:schemeClr val="tx1"/>
                          </a:solidFill>
                          <a:latin typeface="Calibri" panose="020F0502020204030204" pitchFamily="34" charset="0"/>
                          <a:cs typeface="Arial" panose="020B0604020202020204" pitchFamily="34" charset="0"/>
                        </a:defRPr>
                      </a:lvl1pPr>
                      <a:lvl2pPr marL="742950" indent="-285750" eaLnBrk="0" hangingPunct="0">
                        <a:spcBef>
                          <a:spcPts val="125"/>
                        </a:spcBef>
                        <a:spcAft>
                          <a:spcPts val="1800"/>
                        </a:spcAft>
                        <a:buClr>
                          <a:srgbClr val="1FB0E8"/>
                        </a:buClr>
                        <a:buSzPct val="70000"/>
                        <a:defRPr sz="2000">
                          <a:solidFill>
                            <a:schemeClr val="tx1"/>
                          </a:solidFill>
                          <a:latin typeface="Calibri" panose="020F0502020204030204" pitchFamily="34" charset="0"/>
                          <a:cs typeface="Arial" panose="020B0604020202020204" pitchFamily="34" charset="0"/>
                        </a:defRPr>
                      </a:lvl2pPr>
                      <a:lvl3pPr marL="1143000" indent="-228600" eaLnBrk="0" hangingPunct="0">
                        <a:spcBef>
                          <a:spcPts val="125"/>
                        </a:spcBef>
                        <a:spcAft>
                          <a:spcPts val="1800"/>
                        </a:spcAft>
                        <a:buClr>
                          <a:srgbClr val="1FB0E8"/>
                        </a:buClr>
                        <a:buSzPct val="70000"/>
                        <a:defRPr>
                          <a:solidFill>
                            <a:schemeClr val="tx1"/>
                          </a:solidFill>
                          <a:latin typeface="Calibri" panose="020F0502020204030204" pitchFamily="34" charset="0"/>
                          <a:cs typeface="Arial" panose="020B0604020202020204" pitchFamily="34" charset="0"/>
                        </a:defRPr>
                      </a:lvl3pPr>
                      <a:lvl4pPr marL="16002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4pPr>
                      <a:lvl5pPr marL="20574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9pPr>
                    </a:lstStyle>
                    <a:p>
                      <a:pPr marL="90488" marR="0" lvl="0" indent="0" algn="l" defTabSz="457200" rtl="0" eaLnBrk="1" fontAlgn="base" latinLnBrk="0" hangingPunct="1">
                        <a:lnSpc>
                          <a:spcPts val="9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cs typeface="Arial" panose="020B0604020202020204" pitchFamily="34" charset="0"/>
                        </a:rPr>
                        <a:t>DUI Total </a:t>
                      </a:r>
                    </a:p>
                  </a:txBody>
                  <a:tcPr marL="0" marR="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lvl1pPr eaLnBrk="0" hangingPunct="0">
                        <a:spcBef>
                          <a:spcPts val="125"/>
                        </a:spcBef>
                        <a:spcAft>
                          <a:spcPts val="1800"/>
                        </a:spcAft>
                        <a:buClr>
                          <a:srgbClr val="1FB0E8"/>
                        </a:buClr>
                        <a:buSzPct val="70000"/>
                        <a:defRPr sz="2200">
                          <a:solidFill>
                            <a:schemeClr val="tx1"/>
                          </a:solidFill>
                          <a:latin typeface="Calibri" panose="020F0502020204030204" pitchFamily="34" charset="0"/>
                          <a:cs typeface="Arial" panose="020B0604020202020204" pitchFamily="34" charset="0"/>
                        </a:defRPr>
                      </a:lvl1pPr>
                      <a:lvl2pPr marL="742950" indent="-285750" eaLnBrk="0" hangingPunct="0">
                        <a:spcBef>
                          <a:spcPts val="125"/>
                        </a:spcBef>
                        <a:spcAft>
                          <a:spcPts val="1800"/>
                        </a:spcAft>
                        <a:buClr>
                          <a:srgbClr val="1FB0E8"/>
                        </a:buClr>
                        <a:buSzPct val="70000"/>
                        <a:defRPr sz="2000">
                          <a:solidFill>
                            <a:schemeClr val="tx1"/>
                          </a:solidFill>
                          <a:latin typeface="Calibri" panose="020F0502020204030204" pitchFamily="34" charset="0"/>
                          <a:cs typeface="Arial" panose="020B0604020202020204" pitchFamily="34" charset="0"/>
                        </a:defRPr>
                      </a:lvl2pPr>
                      <a:lvl3pPr marL="1143000" indent="-228600" eaLnBrk="0" hangingPunct="0">
                        <a:spcBef>
                          <a:spcPts val="125"/>
                        </a:spcBef>
                        <a:spcAft>
                          <a:spcPts val="1800"/>
                        </a:spcAft>
                        <a:buClr>
                          <a:srgbClr val="1FB0E8"/>
                        </a:buClr>
                        <a:buSzPct val="70000"/>
                        <a:defRPr>
                          <a:solidFill>
                            <a:schemeClr val="tx1"/>
                          </a:solidFill>
                          <a:latin typeface="Calibri" panose="020F0502020204030204" pitchFamily="34" charset="0"/>
                          <a:cs typeface="Arial" panose="020B0604020202020204" pitchFamily="34" charset="0"/>
                        </a:defRPr>
                      </a:lvl3pPr>
                      <a:lvl4pPr marL="16002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4pPr>
                      <a:lvl5pPr marL="20574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457200" rtl="0" eaLnBrk="1" fontAlgn="base" latinLnBrk="0" hangingPunct="1">
                        <a:lnSpc>
                          <a:spcPts val="9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cs typeface="Arial" panose="020B0604020202020204" pitchFamily="34" charset="0"/>
                        </a:rPr>
                        <a:t> 2,896 </a:t>
                      </a:r>
                    </a:p>
                  </a:txBody>
                  <a:tcPr marL="0" marR="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lvl1pPr eaLnBrk="0" hangingPunct="0">
                        <a:spcBef>
                          <a:spcPts val="125"/>
                        </a:spcBef>
                        <a:spcAft>
                          <a:spcPts val="1800"/>
                        </a:spcAft>
                        <a:buClr>
                          <a:srgbClr val="1FB0E8"/>
                        </a:buClr>
                        <a:buSzPct val="70000"/>
                        <a:defRPr sz="2200">
                          <a:solidFill>
                            <a:schemeClr val="tx1"/>
                          </a:solidFill>
                          <a:latin typeface="Calibri" panose="020F0502020204030204" pitchFamily="34" charset="0"/>
                          <a:cs typeface="Arial" panose="020B0604020202020204" pitchFamily="34" charset="0"/>
                        </a:defRPr>
                      </a:lvl1pPr>
                      <a:lvl2pPr marL="742950" indent="-285750" eaLnBrk="0" hangingPunct="0">
                        <a:spcBef>
                          <a:spcPts val="125"/>
                        </a:spcBef>
                        <a:spcAft>
                          <a:spcPts val="1800"/>
                        </a:spcAft>
                        <a:buClr>
                          <a:srgbClr val="1FB0E8"/>
                        </a:buClr>
                        <a:buSzPct val="70000"/>
                        <a:defRPr sz="2000">
                          <a:solidFill>
                            <a:schemeClr val="tx1"/>
                          </a:solidFill>
                          <a:latin typeface="Calibri" panose="020F0502020204030204" pitchFamily="34" charset="0"/>
                          <a:cs typeface="Arial" panose="020B0604020202020204" pitchFamily="34" charset="0"/>
                        </a:defRPr>
                      </a:lvl2pPr>
                      <a:lvl3pPr marL="1143000" indent="-228600" eaLnBrk="0" hangingPunct="0">
                        <a:spcBef>
                          <a:spcPts val="125"/>
                        </a:spcBef>
                        <a:spcAft>
                          <a:spcPts val="1800"/>
                        </a:spcAft>
                        <a:buClr>
                          <a:srgbClr val="1FB0E8"/>
                        </a:buClr>
                        <a:buSzPct val="70000"/>
                        <a:defRPr>
                          <a:solidFill>
                            <a:schemeClr val="tx1"/>
                          </a:solidFill>
                          <a:latin typeface="Calibri" panose="020F0502020204030204" pitchFamily="34" charset="0"/>
                          <a:cs typeface="Arial" panose="020B0604020202020204" pitchFamily="34" charset="0"/>
                        </a:defRPr>
                      </a:lvl3pPr>
                      <a:lvl4pPr marL="16002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4pPr>
                      <a:lvl5pPr marL="20574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457200" rtl="0" eaLnBrk="1" fontAlgn="base" latinLnBrk="0" hangingPunct="1">
                        <a:lnSpc>
                          <a:spcPts val="9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cs typeface="Arial" panose="020B0604020202020204" pitchFamily="34" charset="0"/>
                        </a:rPr>
                        <a:t> 2,619 </a:t>
                      </a:r>
                    </a:p>
                  </a:txBody>
                  <a:tcPr marL="0" marR="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lvl1pPr eaLnBrk="0" hangingPunct="0">
                        <a:spcBef>
                          <a:spcPts val="125"/>
                        </a:spcBef>
                        <a:spcAft>
                          <a:spcPts val="1800"/>
                        </a:spcAft>
                        <a:buClr>
                          <a:srgbClr val="1FB0E8"/>
                        </a:buClr>
                        <a:buSzPct val="70000"/>
                        <a:defRPr sz="2200">
                          <a:solidFill>
                            <a:schemeClr val="tx1"/>
                          </a:solidFill>
                          <a:latin typeface="Calibri" panose="020F0502020204030204" pitchFamily="34" charset="0"/>
                          <a:cs typeface="Arial" panose="020B0604020202020204" pitchFamily="34" charset="0"/>
                        </a:defRPr>
                      </a:lvl1pPr>
                      <a:lvl2pPr marL="742950" indent="-285750" eaLnBrk="0" hangingPunct="0">
                        <a:spcBef>
                          <a:spcPts val="125"/>
                        </a:spcBef>
                        <a:spcAft>
                          <a:spcPts val="1800"/>
                        </a:spcAft>
                        <a:buClr>
                          <a:srgbClr val="1FB0E8"/>
                        </a:buClr>
                        <a:buSzPct val="70000"/>
                        <a:defRPr sz="2000">
                          <a:solidFill>
                            <a:schemeClr val="tx1"/>
                          </a:solidFill>
                          <a:latin typeface="Calibri" panose="020F0502020204030204" pitchFamily="34" charset="0"/>
                          <a:cs typeface="Arial" panose="020B0604020202020204" pitchFamily="34" charset="0"/>
                        </a:defRPr>
                      </a:lvl2pPr>
                      <a:lvl3pPr marL="1143000" indent="-228600" eaLnBrk="0" hangingPunct="0">
                        <a:spcBef>
                          <a:spcPts val="125"/>
                        </a:spcBef>
                        <a:spcAft>
                          <a:spcPts val="1800"/>
                        </a:spcAft>
                        <a:buClr>
                          <a:srgbClr val="1FB0E8"/>
                        </a:buClr>
                        <a:buSzPct val="70000"/>
                        <a:defRPr>
                          <a:solidFill>
                            <a:schemeClr val="tx1"/>
                          </a:solidFill>
                          <a:latin typeface="Calibri" panose="020F0502020204030204" pitchFamily="34" charset="0"/>
                          <a:cs typeface="Arial" panose="020B0604020202020204" pitchFamily="34" charset="0"/>
                        </a:defRPr>
                      </a:lvl3pPr>
                      <a:lvl4pPr marL="16002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4pPr>
                      <a:lvl5pPr marL="20574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457200" rtl="0" eaLnBrk="1" fontAlgn="base" latinLnBrk="0" hangingPunct="1">
                        <a:lnSpc>
                          <a:spcPts val="9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cs typeface="Arial" panose="020B0604020202020204" pitchFamily="34" charset="0"/>
                        </a:rPr>
                        <a:t>2,532 </a:t>
                      </a:r>
                    </a:p>
                  </a:txBody>
                  <a:tcPr marL="0" marR="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lvl1pPr eaLnBrk="0" hangingPunct="0">
                        <a:spcBef>
                          <a:spcPts val="125"/>
                        </a:spcBef>
                        <a:spcAft>
                          <a:spcPts val="1800"/>
                        </a:spcAft>
                        <a:buClr>
                          <a:srgbClr val="1FB0E8"/>
                        </a:buClr>
                        <a:buSzPct val="70000"/>
                        <a:defRPr sz="2200">
                          <a:solidFill>
                            <a:schemeClr val="tx1"/>
                          </a:solidFill>
                          <a:latin typeface="Calibri" panose="020F0502020204030204" pitchFamily="34" charset="0"/>
                          <a:cs typeface="Arial" panose="020B0604020202020204" pitchFamily="34" charset="0"/>
                        </a:defRPr>
                      </a:lvl1pPr>
                      <a:lvl2pPr marL="742950" indent="-285750" eaLnBrk="0" hangingPunct="0">
                        <a:spcBef>
                          <a:spcPts val="125"/>
                        </a:spcBef>
                        <a:spcAft>
                          <a:spcPts val="1800"/>
                        </a:spcAft>
                        <a:buClr>
                          <a:srgbClr val="1FB0E8"/>
                        </a:buClr>
                        <a:buSzPct val="70000"/>
                        <a:defRPr sz="2000">
                          <a:solidFill>
                            <a:schemeClr val="tx1"/>
                          </a:solidFill>
                          <a:latin typeface="Calibri" panose="020F0502020204030204" pitchFamily="34" charset="0"/>
                          <a:cs typeface="Arial" panose="020B0604020202020204" pitchFamily="34" charset="0"/>
                        </a:defRPr>
                      </a:lvl2pPr>
                      <a:lvl3pPr marL="1143000" indent="-228600" eaLnBrk="0" hangingPunct="0">
                        <a:spcBef>
                          <a:spcPts val="125"/>
                        </a:spcBef>
                        <a:spcAft>
                          <a:spcPts val="1800"/>
                        </a:spcAft>
                        <a:buClr>
                          <a:srgbClr val="1FB0E8"/>
                        </a:buClr>
                        <a:buSzPct val="70000"/>
                        <a:defRPr>
                          <a:solidFill>
                            <a:schemeClr val="tx1"/>
                          </a:solidFill>
                          <a:latin typeface="Calibri" panose="020F0502020204030204" pitchFamily="34" charset="0"/>
                          <a:cs typeface="Arial" panose="020B0604020202020204" pitchFamily="34" charset="0"/>
                        </a:defRPr>
                      </a:lvl3pPr>
                      <a:lvl4pPr marL="16002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4pPr>
                      <a:lvl5pPr marL="20574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457200" rtl="0" eaLnBrk="1" fontAlgn="base" latinLnBrk="0" hangingPunct="1">
                        <a:lnSpc>
                          <a:spcPts val="9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cs typeface="Arial" panose="020B0604020202020204" pitchFamily="34" charset="0"/>
                        </a:rPr>
                        <a:t>2,262 </a:t>
                      </a:r>
                    </a:p>
                  </a:txBody>
                  <a:tcPr marL="0" marR="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lvl1pPr eaLnBrk="0" hangingPunct="0">
                        <a:spcBef>
                          <a:spcPts val="125"/>
                        </a:spcBef>
                        <a:spcAft>
                          <a:spcPts val="1800"/>
                        </a:spcAft>
                        <a:buClr>
                          <a:srgbClr val="1FB0E8"/>
                        </a:buClr>
                        <a:buSzPct val="70000"/>
                        <a:defRPr sz="2200">
                          <a:solidFill>
                            <a:schemeClr val="tx1"/>
                          </a:solidFill>
                          <a:latin typeface="Calibri" panose="020F0502020204030204" pitchFamily="34" charset="0"/>
                          <a:cs typeface="Arial" panose="020B0604020202020204" pitchFamily="34" charset="0"/>
                        </a:defRPr>
                      </a:lvl1pPr>
                      <a:lvl2pPr marL="742950" indent="-285750" eaLnBrk="0" hangingPunct="0">
                        <a:spcBef>
                          <a:spcPts val="125"/>
                        </a:spcBef>
                        <a:spcAft>
                          <a:spcPts val="1800"/>
                        </a:spcAft>
                        <a:buClr>
                          <a:srgbClr val="1FB0E8"/>
                        </a:buClr>
                        <a:buSzPct val="70000"/>
                        <a:defRPr sz="2000">
                          <a:solidFill>
                            <a:schemeClr val="tx1"/>
                          </a:solidFill>
                          <a:latin typeface="Calibri" panose="020F0502020204030204" pitchFamily="34" charset="0"/>
                          <a:cs typeface="Arial" panose="020B0604020202020204" pitchFamily="34" charset="0"/>
                        </a:defRPr>
                      </a:lvl2pPr>
                      <a:lvl3pPr marL="1143000" indent="-228600" eaLnBrk="0" hangingPunct="0">
                        <a:spcBef>
                          <a:spcPts val="125"/>
                        </a:spcBef>
                        <a:spcAft>
                          <a:spcPts val="1800"/>
                        </a:spcAft>
                        <a:buClr>
                          <a:srgbClr val="1FB0E8"/>
                        </a:buClr>
                        <a:buSzPct val="70000"/>
                        <a:defRPr>
                          <a:solidFill>
                            <a:schemeClr val="tx1"/>
                          </a:solidFill>
                          <a:latin typeface="Calibri" panose="020F0502020204030204" pitchFamily="34" charset="0"/>
                          <a:cs typeface="Arial" panose="020B0604020202020204" pitchFamily="34" charset="0"/>
                        </a:defRPr>
                      </a:lvl3pPr>
                      <a:lvl4pPr marL="16002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4pPr>
                      <a:lvl5pPr marL="20574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457200" rtl="0" eaLnBrk="1" fontAlgn="base" latinLnBrk="0" hangingPunct="1">
                        <a:lnSpc>
                          <a:spcPts val="9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cs typeface="Arial" panose="020B0604020202020204" pitchFamily="34" charset="0"/>
                        </a:rPr>
                        <a:t>1,895 </a:t>
                      </a:r>
                    </a:p>
                  </a:txBody>
                  <a:tcPr marL="0" marR="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extLst>
                  <a:ext uri="{0D108BD9-81ED-4DB2-BD59-A6C34878D82A}">
                    <a16:rowId xmlns="" xmlns:a16="http://schemas.microsoft.com/office/drawing/2014/main" val="10001"/>
                  </a:ext>
                </a:extLst>
              </a:tr>
              <a:tr h="368300">
                <a:tc>
                  <a:txBody>
                    <a:bodyPr/>
                    <a:lstStyle>
                      <a:lvl1pPr marL="90488" eaLnBrk="0" hangingPunct="0">
                        <a:spcBef>
                          <a:spcPts val="125"/>
                        </a:spcBef>
                        <a:spcAft>
                          <a:spcPts val="1800"/>
                        </a:spcAft>
                        <a:buClr>
                          <a:srgbClr val="1FB0E8"/>
                        </a:buClr>
                        <a:buSzPct val="70000"/>
                        <a:defRPr sz="2200">
                          <a:solidFill>
                            <a:schemeClr val="tx1"/>
                          </a:solidFill>
                          <a:latin typeface="Calibri" panose="020F0502020204030204" pitchFamily="34" charset="0"/>
                          <a:cs typeface="Arial" panose="020B0604020202020204" pitchFamily="34" charset="0"/>
                        </a:defRPr>
                      </a:lvl1pPr>
                      <a:lvl2pPr marL="742950" indent="-285750" eaLnBrk="0" hangingPunct="0">
                        <a:spcBef>
                          <a:spcPts val="125"/>
                        </a:spcBef>
                        <a:spcAft>
                          <a:spcPts val="1800"/>
                        </a:spcAft>
                        <a:buClr>
                          <a:srgbClr val="1FB0E8"/>
                        </a:buClr>
                        <a:buSzPct val="70000"/>
                        <a:defRPr sz="2000">
                          <a:solidFill>
                            <a:schemeClr val="tx1"/>
                          </a:solidFill>
                          <a:latin typeface="Calibri" panose="020F0502020204030204" pitchFamily="34" charset="0"/>
                          <a:cs typeface="Arial" panose="020B0604020202020204" pitchFamily="34" charset="0"/>
                        </a:defRPr>
                      </a:lvl2pPr>
                      <a:lvl3pPr marL="1143000" indent="-228600" eaLnBrk="0" hangingPunct="0">
                        <a:spcBef>
                          <a:spcPts val="125"/>
                        </a:spcBef>
                        <a:spcAft>
                          <a:spcPts val="1800"/>
                        </a:spcAft>
                        <a:buClr>
                          <a:srgbClr val="1FB0E8"/>
                        </a:buClr>
                        <a:buSzPct val="70000"/>
                        <a:defRPr>
                          <a:solidFill>
                            <a:schemeClr val="tx1"/>
                          </a:solidFill>
                          <a:latin typeface="Calibri" panose="020F0502020204030204" pitchFamily="34" charset="0"/>
                          <a:cs typeface="Arial" panose="020B0604020202020204" pitchFamily="34" charset="0"/>
                        </a:defRPr>
                      </a:lvl3pPr>
                      <a:lvl4pPr marL="16002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4pPr>
                      <a:lvl5pPr marL="20574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9pPr>
                    </a:lstStyle>
                    <a:p>
                      <a:pPr marL="90488" marR="0" lvl="0" indent="0" algn="l" defTabSz="457200" rtl="0" eaLnBrk="1" fontAlgn="base" latinLnBrk="0" hangingPunct="1">
                        <a:lnSpc>
                          <a:spcPts val="900"/>
                        </a:lnSpc>
                        <a:spcBef>
                          <a:spcPct val="0"/>
                        </a:spcBef>
                        <a:spcAft>
                          <a:spcPts val="5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cs typeface="Arial" panose="020B0604020202020204" pitchFamily="34" charset="0"/>
                        </a:rPr>
                        <a:t>DUI Drugs </a:t>
                      </a:r>
                    </a:p>
                  </a:txBody>
                  <a:tcPr marL="0" marR="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lvl1pPr eaLnBrk="0" hangingPunct="0">
                        <a:spcBef>
                          <a:spcPts val="125"/>
                        </a:spcBef>
                        <a:spcAft>
                          <a:spcPts val="1800"/>
                        </a:spcAft>
                        <a:buClr>
                          <a:srgbClr val="1FB0E8"/>
                        </a:buClr>
                        <a:buSzPct val="70000"/>
                        <a:defRPr sz="2200">
                          <a:solidFill>
                            <a:schemeClr val="tx1"/>
                          </a:solidFill>
                          <a:latin typeface="Calibri" panose="020F0502020204030204" pitchFamily="34" charset="0"/>
                          <a:cs typeface="Arial" panose="020B0604020202020204" pitchFamily="34" charset="0"/>
                        </a:defRPr>
                      </a:lvl1pPr>
                      <a:lvl2pPr marL="742950" indent="-285750" eaLnBrk="0" hangingPunct="0">
                        <a:spcBef>
                          <a:spcPts val="125"/>
                        </a:spcBef>
                        <a:spcAft>
                          <a:spcPts val="1800"/>
                        </a:spcAft>
                        <a:buClr>
                          <a:srgbClr val="1FB0E8"/>
                        </a:buClr>
                        <a:buSzPct val="70000"/>
                        <a:defRPr sz="2000">
                          <a:solidFill>
                            <a:schemeClr val="tx1"/>
                          </a:solidFill>
                          <a:latin typeface="Calibri" panose="020F0502020204030204" pitchFamily="34" charset="0"/>
                          <a:cs typeface="Arial" panose="020B0604020202020204" pitchFamily="34" charset="0"/>
                        </a:defRPr>
                      </a:lvl2pPr>
                      <a:lvl3pPr marL="1143000" indent="-228600" eaLnBrk="0" hangingPunct="0">
                        <a:spcBef>
                          <a:spcPts val="125"/>
                        </a:spcBef>
                        <a:spcAft>
                          <a:spcPts val="1800"/>
                        </a:spcAft>
                        <a:buClr>
                          <a:srgbClr val="1FB0E8"/>
                        </a:buClr>
                        <a:buSzPct val="70000"/>
                        <a:defRPr>
                          <a:solidFill>
                            <a:schemeClr val="tx1"/>
                          </a:solidFill>
                          <a:latin typeface="Calibri" panose="020F0502020204030204" pitchFamily="34" charset="0"/>
                          <a:cs typeface="Arial" panose="020B0604020202020204" pitchFamily="34" charset="0"/>
                        </a:defRPr>
                      </a:lvl3pPr>
                      <a:lvl4pPr marL="16002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4pPr>
                      <a:lvl5pPr marL="20574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457200" rtl="0" eaLnBrk="1" fontAlgn="base" latinLnBrk="0" hangingPunct="1">
                        <a:lnSpc>
                          <a:spcPts val="900"/>
                        </a:lnSpc>
                        <a:spcBef>
                          <a:spcPct val="0"/>
                        </a:spcBef>
                        <a:spcAft>
                          <a:spcPts val="63"/>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cs typeface="Arial" panose="020B0604020202020204" pitchFamily="34" charset="0"/>
                        </a:rPr>
                        <a:t> 84 </a:t>
                      </a:r>
                    </a:p>
                  </a:txBody>
                  <a:tcPr marL="0" marR="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lvl1pPr eaLnBrk="0" hangingPunct="0">
                        <a:spcBef>
                          <a:spcPts val="125"/>
                        </a:spcBef>
                        <a:spcAft>
                          <a:spcPts val="1800"/>
                        </a:spcAft>
                        <a:buClr>
                          <a:srgbClr val="1FB0E8"/>
                        </a:buClr>
                        <a:buSzPct val="70000"/>
                        <a:defRPr sz="2200">
                          <a:solidFill>
                            <a:schemeClr val="tx1"/>
                          </a:solidFill>
                          <a:latin typeface="Calibri" panose="020F0502020204030204" pitchFamily="34" charset="0"/>
                          <a:cs typeface="Arial" panose="020B0604020202020204" pitchFamily="34" charset="0"/>
                        </a:defRPr>
                      </a:lvl1pPr>
                      <a:lvl2pPr marL="742950" indent="-285750" eaLnBrk="0" hangingPunct="0">
                        <a:spcBef>
                          <a:spcPts val="125"/>
                        </a:spcBef>
                        <a:spcAft>
                          <a:spcPts val="1800"/>
                        </a:spcAft>
                        <a:buClr>
                          <a:srgbClr val="1FB0E8"/>
                        </a:buClr>
                        <a:buSzPct val="70000"/>
                        <a:defRPr sz="2000">
                          <a:solidFill>
                            <a:schemeClr val="tx1"/>
                          </a:solidFill>
                          <a:latin typeface="Calibri" panose="020F0502020204030204" pitchFamily="34" charset="0"/>
                          <a:cs typeface="Arial" panose="020B0604020202020204" pitchFamily="34" charset="0"/>
                        </a:defRPr>
                      </a:lvl2pPr>
                      <a:lvl3pPr marL="1143000" indent="-228600" eaLnBrk="0" hangingPunct="0">
                        <a:spcBef>
                          <a:spcPts val="125"/>
                        </a:spcBef>
                        <a:spcAft>
                          <a:spcPts val="1800"/>
                        </a:spcAft>
                        <a:buClr>
                          <a:srgbClr val="1FB0E8"/>
                        </a:buClr>
                        <a:buSzPct val="70000"/>
                        <a:defRPr>
                          <a:solidFill>
                            <a:schemeClr val="tx1"/>
                          </a:solidFill>
                          <a:latin typeface="Calibri" panose="020F0502020204030204" pitchFamily="34" charset="0"/>
                          <a:cs typeface="Arial" panose="020B0604020202020204" pitchFamily="34" charset="0"/>
                        </a:defRPr>
                      </a:lvl3pPr>
                      <a:lvl4pPr marL="16002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4pPr>
                      <a:lvl5pPr marL="20574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457200" rtl="0" eaLnBrk="1" fontAlgn="base" latinLnBrk="0" hangingPunct="1">
                        <a:lnSpc>
                          <a:spcPts val="900"/>
                        </a:lnSpc>
                        <a:spcBef>
                          <a:spcPct val="0"/>
                        </a:spcBef>
                        <a:spcAft>
                          <a:spcPts val="63"/>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cs typeface="Arial" panose="020B0604020202020204" pitchFamily="34" charset="0"/>
                        </a:rPr>
                        <a:t> 129 </a:t>
                      </a:r>
                    </a:p>
                  </a:txBody>
                  <a:tcPr marL="0" marR="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lvl1pPr eaLnBrk="0" hangingPunct="0">
                        <a:spcBef>
                          <a:spcPts val="125"/>
                        </a:spcBef>
                        <a:spcAft>
                          <a:spcPts val="1800"/>
                        </a:spcAft>
                        <a:buClr>
                          <a:srgbClr val="1FB0E8"/>
                        </a:buClr>
                        <a:buSzPct val="70000"/>
                        <a:defRPr sz="2200">
                          <a:solidFill>
                            <a:schemeClr val="tx1"/>
                          </a:solidFill>
                          <a:latin typeface="Calibri" panose="020F0502020204030204" pitchFamily="34" charset="0"/>
                          <a:cs typeface="Arial" panose="020B0604020202020204" pitchFamily="34" charset="0"/>
                        </a:defRPr>
                      </a:lvl1pPr>
                      <a:lvl2pPr marL="742950" indent="-285750" eaLnBrk="0" hangingPunct="0">
                        <a:spcBef>
                          <a:spcPts val="125"/>
                        </a:spcBef>
                        <a:spcAft>
                          <a:spcPts val="1800"/>
                        </a:spcAft>
                        <a:buClr>
                          <a:srgbClr val="1FB0E8"/>
                        </a:buClr>
                        <a:buSzPct val="70000"/>
                        <a:defRPr sz="2000">
                          <a:solidFill>
                            <a:schemeClr val="tx1"/>
                          </a:solidFill>
                          <a:latin typeface="Calibri" panose="020F0502020204030204" pitchFamily="34" charset="0"/>
                          <a:cs typeface="Arial" panose="020B0604020202020204" pitchFamily="34" charset="0"/>
                        </a:defRPr>
                      </a:lvl2pPr>
                      <a:lvl3pPr marL="1143000" indent="-228600" eaLnBrk="0" hangingPunct="0">
                        <a:spcBef>
                          <a:spcPts val="125"/>
                        </a:spcBef>
                        <a:spcAft>
                          <a:spcPts val="1800"/>
                        </a:spcAft>
                        <a:buClr>
                          <a:srgbClr val="1FB0E8"/>
                        </a:buClr>
                        <a:buSzPct val="70000"/>
                        <a:defRPr>
                          <a:solidFill>
                            <a:schemeClr val="tx1"/>
                          </a:solidFill>
                          <a:latin typeface="Calibri" panose="020F0502020204030204" pitchFamily="34" charset="0"/>
                          <a:cs typeface="Arial" panose="020B0604020202020204" pitchFamily="34" charset="0"/>
                        </a:defRPr>
                      </a:lvl3pPr>
                      <a:lvl4pPr marL="16002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4pPr>
                      <a:lvl5pPr marL="20574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457200" rtl="0" eaLnBrk="1" fontAlgn="base" latinLnBrk="0" hangingPunct="1">
                        <a:lnSpc>
                          <a:spcPts val="900"/>
                        </a:lnSpc>
                        <a:spcBef>
                          <a:spcPct val="0"/>
                        </a:spcBef>
                        <a:spcAft>
                          <a:spcPts val="63"/>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cs typeface="Arial" panose="020B0604020202020204" pitchFamily="34" charset="0"/>
                        </a:rPr>
                        <a:t>148 </a:t>
                      </a:r>
                    </a:p>
                  </a:txBody>
                  <a:tcPr marL="0" marR="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lvl1pPr eaLnBrk="0" hangingPunct="0">
                        <a:spcBef>
                          <a:spcPts val="125"/>
                        </a:spcBef>
                        <a:spcAft>
                          <a:spcPts val="1800"/>
                        </a:spcAft>
                        <a:buClr>
                          <a:srgbClr val="1FB0E8"/>
                        </a:buClr>
                        <a:buSzPct val="70000"/>
                        <a:defRPr sz="2200">
                          <a:solidFill>
                            <a:schemeClr val="tx1"/>
                          </a:solidFill>
                          <a:latin typeface="Calibri" panose="020F0502020204030204" pitchFamily="34" charset="0"/>
                          <a:cs typeface="Arial" panose="020B0604020202020204" pitchFamily="34" charset="0"/>
                        </a:defRPr>
                      </a:lvl1pPr>
                      <a:lvl2pPr marL="742950" indent="-285750" eaLnBrk="0" hangingPunct="0">
                        <a:spcBef>
                          <a:spcPts val="125"/>
                        </a:spcBef>
                        <a:spcAft>
                          <a:spcPts val="1800"/>
                        </a:spcAft>
                        <a:buClr>
                          <a:srgbClr val="1FB0E8"/>
                        </a:buClr>
                        <a:buSzPct val="70000"/>
                        <a:defRPr sz="2000">
                          <a:solidFill>
                            <a:schemeClr val="tx1"/>
                          </a:solidFill>
                          <a:latin typeface="Calibri" panose="020F0502020204030204" pitchFamily="34" charset="0"/>
                          <a:cs typeface="Arial" panose="020B0604020202020204" pitchFamily="34" charset="0"/>
                        </a:defRPr>
                      </a:lvl2pPr>
                      <a:lvl3pPr marL="1143000" indent="-228600" eaLnBrk="0" hangingPunct="0">
                        <a:spcBef>
                          <a:spcPts val="125"/>
                        </a:spcBef>
                        <a:spcAft>
                          <a:spcPts val="1800"/>
                        </a:spcAft>
                        <a:buClr>
                          <a:srgbClr val="1FB0E8"/>
                        </a:buClr>
                        <a:buSzPct val="70000"/>
                        <a:defRPr>
                          <a:solidFill>
                            <a:schemeClr val="tx1"/>
                          </a:solidFill>
                          <a:latin typeface="Calibri" panose="020F0502020204030204" pitchFamily="34" charset="0"/>
                          <a:cs typeface="Arial" panose="020B0604020202020204" pitchFamily="34" charset="0"/>
                        </a:defRPr>
                      </a:lvl3pPr>
                      <a:lvl4pPr marL="16002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4pPr>
                      <a:lvl5pPr marL="20574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457200" rtl="0" eaLnBrk="1" fontAlgn="base" latinLnBrk="0" hangingPunct="1">
                        <a:lnSpc>
                          <a:spcPts val="900"/>
                        </a:lnSpc>
                        <a:spcBef>
                          <a:spcPct val="0"/>
                        </a:spcBef>
                        <a:spcAft>
                          <a:spcPts val="63"/>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cs typeface="Arial" panose="020B0604020202020204" pitchFamily="34" charset="0"/>
                        </a:rPr>
                        <a:t>122 </a:t>
                      </a:r>
                    </a:p>
                  </a:txBody>
                  <a:tcPr marL="0" marR="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lvl1pPr eaLnBrk="0" hangingPunct="0">
                        <a:spcBef>
                          <a:spcPts val="125"/>
                        </a:spcBef>
                        <a:spcAft>
                          <a:spcPts val="1800"/>
                        </a:spcAft>
                        <a:buClr>
                          <a:srgbClr val="1FB0E8"/>
                        </a:buClr>
                        <a:buSzPct val="70000"/>
                        <a:defRPr sz="2200">
                          <a:solidFill>
                            <a:schemeClr val="tx1"/>
                          </a:solidFill>
                          <a:latin typeface="Calibri" panose="020F0502020204030204" pitchFamily="34" charset="0"/>
                          <a:cs typeface="Arial" panose="020B0604020202020204" pitchFamily="34" charset="0"/>
                        </a:defRPr>
                      </a:lvl1pPr>
                      <a:lvl2pPr marL="742950" indent="-285750" eaLnBrk="0" hangingPunct="0">
                        <a:spcBef>
                          <a:spcPts val="125"/>
                        </a:spcBef>
                        <a:spcAft>
                          <a:spcPts val="1800"/>
                        </a:spcAft>
                        <a:buClr>
                          <a:srgbClr val="1FB0E8"/>
                        </a:buClr>
                        <a:buSzPct val="70000"/>
                        <a:defRPr sz="2000">
                          <a:solidFill>
                            <a:schemeClr val="tx1"/>
                          </a:solidFill>
                          <a:latin typeface="Calibri" panose="020F0502020204030204" pitchFamily="34" charset="0"/>
                          <a:cs typeface="Arial" panose="020B0604020202020204" pitchFamily="34" charset="0"/>
                        </a:defRPr>
                      </a:lvl2pPr>
                      <a:lvl3pPr marL="1143000" indent="-228600" eaLnBrk="0" hangingPunct="0">
                        <a:spcBef>
                          <a:spcPts val="125"/>
                        </a:spcBef>
                        <a:spcAft>
                          <a:spcPts val="1800"/>
                        </a:spcAft>
                        <a:buClr>
                          <a:srgbClr val="1FB0E8"/>
                        </a:buClr>
                        <a:buSzPct val="70000"/>
                        <a:defRPr>
                          <a:solidFill>
                            <a:schemeClr val="tx1"/>
                          </a:solidFill>
                          <a:latin typeface="Calibri" panose="020F0502020204030204" pitchFamily="34" charset="0"/>
                          <a:cs typeface="Arial" panose="020B0604020202020204" pitchFamily="34" charset="0"/>
                        </a:defRPr>
                      </a:lvl3pPr>
                      <a:lvl4pPr marL="16002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4pPr>
                      <a:lvl5pPr marL="20574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457200" rtl="0" eaLnBrk="1" fontAlgn="base" latinLnBrk="0" hangingPunct="1">
                        <a:lnSpc>
                          <a:spcPts val="900"/>
                        </a:lnSpc>
                        <a:spcBef>
                          <a:spcPct val="0"/>
                        </a:spcBef>
                        <a:spcAft>
                          <a:spcPts val="63"/>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cs typeface="Arial" panose="020B0604020202020204" pitchFamily="34" charset="0"/>
                        </a:rPr>
                        <a:t>119 </a:t>
                      </a:r>
                    </a:p>
                  </a:txBody>
                  <a:tcPr marL="0" marR="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extLst>
                  <a:ext uri="{0D108BD9-81ED-4DB2-BD59-A6C34878D82A}">
                    <a16:rowId xmlns="" xmlns:a16="http://schemas.microsoft.com/office/drawing/2014/main" val="10002"/>
                  </a:ext>
                </a:extLst>
              </a:tr>
              <a:tr h="368300">
                <a:tc>
                  <a:txBody>
                    <a:bodyPr/>
                    <a:lstStyle>
                      <a:lvl1pPr marL="204788" eaLnBrk="0" hangingPunct="0">
                        <a:spcBef>
                          <a:spcPts val="125"/>
                        </a:spcBef>
                        <a:spcAft>
                          <a:spcPts val="1800"/>
                        </a:spcAft>
                        <a:buClr>
                          <a:srgbClr val="1FB0E8"/>
                        </a:buClr>
                        <a:buSzPct val="70000"/>
                        <a:defRPr sz="2200">
                          <a:solidFill>
                            <a:schemeClr val="tx1"/>
                          </a:solidFill>
                          <a:latin typeface="Calibri" panose="020F0502020204030204" pitchFamily="34" charset="0"/>
                          <a:cs typeface="Arial" panose="020B0604020202020204" pitchFamily="34" charset="0"/>
                        </a:defRPr>
                      </a:lvl1pPr>
                      <a:lvl2pPr marL="742950" indent="-285750" eaLnBrk="0" hangingPunct="0">
                        <a:spcBef>
                          <a:spcPts val="125"/>
                        </a:spcBef>
                        <a:spcAft>
                          <a:spcPts val="1800"/>
                        </a:spcAft>
                        <a:buClr>
                          <a:srgbClr val="1FB0E8"/>
                        </a:buClr>
                        <a:buSzPct val="70000"/>
                        <a:defRPr sz="2000">
                          <a:solidFill>
                            <a:schemeClr val="tx1"/>
                          </a:solidFill>
                          <a:latin typeface="Calibri" panose="020F0502020204030204" pitchFamily="34" charset="0"/>
                          <a:cs typeface="Arial" panose="020B0604020202020204" pitchFamily="34" charset="0"/>
                        </a:defRPr>
                      </a:lvl2pPr>
                      <a:lvl3pPr marL="1143000" indent="-228600" eaLnBrk="0" hangingPunct="0">
                        <a:spcBef>
                          <a:spcPts val="125"/>
                        </a:spcBef>
                        <a:spcAft>
                          <a:spcPts val="1800"/>
                        </a:spcAft>
                        <a:buClr>
                          <a:srgbClr val="1FB0E8"/>
                        </a:buClr>
                        <a:buSzPct val="70000"/>
                        <a:defRPr>
                          <a:solidFill>
                            <a:schemeClr val="tx1"/>
                          </a:solidFill>
                          <a:latin typeface="Calibri" panose="020F0502020204030204" pitchFamily="34" charset="0"/>
                          <a:cs typeface="Arial" panose="020B0604020202020204" pitchFamily="34" charset="0"/>
                        </a:defRPr>
                      </a:lvl3pPr>
                      <a:lvl4pPr marL="16002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4pPr>
                      <a:lvl5pPr marL="20574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9pPr>
                    </a:lstStyle>
                    <a:p>
                      <a:pPr marL="204788" marR="0" lvl="0" indent="0" algn="l" defTabSz="457200" rtl="0" eaLnBrk="1" fontAlgn="base" latinLnBrk="0" hangingPunct="1">
                        <a:lnSpc>
                          <a:spcPts val="900"/>
                        </a:lnSpc>
                        <a:spcBef>
                          <a:spcPct val="0"/>
                        </a:spcBef>
                        <a:spcAft>
                          <a:spcPts val="5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cs typeface="Arial" panose="020B0604020202020204" pitchFamily="34" charset="0"/>
                        </a:rPr>
                        <a:t>Marijuana </a:t>
                      </a:r>
                    </a:p>
                  </a:txBody>
                  <a:tcPr marL="0" marR="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lvl1pPr eaLnBrk="0" hangingPunct="0">
                        <a:spcBef>
                          <a:spcPts val="125"/>
                        </a:spcBef>
                        <a:spcAft>
                          <a:spcPts val="1800"/>
                        </a:spcAft>
                        <a:buClr>
                          <a:srgbClr val="1FB0E8"/>
                        </a:buClr>
                        <a:buSzPct val="70000"/>
                        <a:defRPr sz="2200">
                          <a:solidFill>
                            <a:schemeClr val="tx1"/>
                          </a:solidFill>
                          <a:latin typeface="Calibri" panose="020F0502020204030204" pitchFamily="34" charset="0"/>
                          <a:cs typeface="Arial" panose="020B0604020202020204" pitchFamily="34" charset="0"/>
                        </a:defRPr>
                      </a:lvl1pPr>
                      <a:lvl2pPr marL="742950" indent="-285750" eaLnBrk="0" hangingPunct="0">
                        <a:spcBef>
                          <a:spcPts val="125"/>
                        </a:spcBef>
                        <a:spcAft>
                          <a:spcPts val="1800"/>
                        </a:spcAft>
                        <a:buClr>
                          <a:srgbClr val="1FB0E8"/>
                        </a:buClr>
                        <a:buSzPct val="70000"/>
                        <a:defRPr sz="2000">
                          <a:solidFill>
                            <a:schemeClr val="tx1"/>
                          </a:solidFill>
                          <a:latin typeface="Calibri" panose="020F0502020204030204" pitchFamily="34" charset="0"/>
                          <a:cs typeface="Arial" panose="020B0604020202020204" pitchFamily="34" charset="0"/>
                        </a:defRPr>
                      </a:lvl2pPr>
                      <a:lvl3pPr marL="1143000" indent="-228600" eaLnBrk="0" hangingPunct="0">
                        <a:spcBef>
                          <a:spcPts val="125"/>
                        </a:spcBef>
                        <a:spcAft>
                          <a:spcPts val="1800"/>
                        </a:spcAft>
                        <a:buClr>
                          <a:srgbClr val="1FB0E8"/>
                        </a:buClr>
                        <a:buSzPct val="70000"/>
                        <a:defRPr>
                          <a:solidFill>
                            <a:schemeClr val="tx1"/>
                          </a:solidFill>
                          <a:latin typeface="Calibri" panose="020F0502020204030204" pitchFamily="34" charset="0"/>
                          <a:cs typeface="Arial" panose="020B0604020202020204" pitchFamily="34" charset="0"/>
                        </a:defRPr>
                      </a:lvl3pPr>
                      <a:lvl4pPr marL="16002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4pPr>
                      <a:lvl5pPr marL="20574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457200" rtl="0" eaLnBrk="1" fontAlgn="base" latinLnBrk="0" hangingPunct="1">
                        <a:lnSpc>
                          <a:spcPts val="900"/>
                        </a:lnSpc>
                        <a:spcBef>
                          <a:spcPct val="0"/>
                        </a:spcBef>
                        <a:spcAft>
                          <a:spcPts val="63"/>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cs typeface="Arial" panose="020B0604020202020204" pitchFamily="34" charset="0"/>
                        </a:rPr>
                        <a:t> 33 </a:t>
                      </a:r>
                    </a:p>
                  </a:txBody>
                  <a:tcPr marL="0" marR="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lvl1pPr eaLnBrk="0" hangingPunct="0">
                        <a:spcBef>
                          <a:spcPts val="125"/>
                        </a:spcBef>
                        <a:spcAft>
                          <a:spcPts val="1800"/>
                        </a:spcAft>
                        <a:buClr>
                          <a:srgbClr val="1FB0E8"/>
                        </a:buClr>
                        <a:buSzPct val="70000"/>
                        <a:defRPr sz="2200">
                          <a:solidFill>
                            <a:schemeClr val="tx1"/>
                          </a:solidFill>
                          <a:latin typeface="Calibri" panose="020F0502020204030204" pitchFamily="34" charset="0"/>
                          <a:cs typeface="Arial" panose="020B0604020202020204" pitchFamily="34" charset="0"/>
                        </a:defRPr>
                      </a:lvl1pPr>
                      <a:lvl2pPr marL="742950" indent="-285750" eaLnBrk="0" hangingPunct="0">
                        <a:spcBef>
                          <a:spcPts val="125"/>
                        </a:spcBef>
                        <a:spcAft>
                          <a:spcPts val="1800"/>
                        </a:spcAft>
                        <a:buClr>
                          <a:srgbClr val="1FB0E8"/>
                        </a:buClr>
                        <a:buSzPct val="70000"/>
                        <a:defRPr sz="2000">
                          <a:solidFill>
                            <a:schemeClr val="tx1"/>
                          </a:solidFill>
                          <a:latin typeface="Calibri" panose="020F0502020204030204" pitchFamily="34" charset="0"/>
                          <a:cs typeface="Arial" panose="020B0604020202020204" pitchFamily="34" charset="0"/>
                        </a:defRPr>
                      </a:lvl2pPr>
                      <a:lvl3pPr marL="1143000" indent="-228600" eaLnBrk="0" hangingPunct="0">
                        <a:spcBef>
                          <a:spcPts val="125"/>
                        </a:spcBef>
                        <a:spcAft>
                          <a:spcPts val="1800"/>
                        </a:spcAft>
                        <a:buClr>
                          <a:srgbClr val="1FB0E8"/>
                        </a:buClr>
                        <a:buSzPct val="70000"/>
                        <a:defRPr>
                          <a:solidFill>
                            <a:schemeClr val="tx1"/>
                          </a:solidFill>
                          <a:latin typeface="Calibri" panose="020F0502020204030204" pitchFamily="34" charset="0"/>
                          <a:cs typeface="Arial" panose="020B0604020202020204" pitchFamily="34" charset="0"/>
                        </a:defRPr>
                      </a:lvl3pPr>
                      <a:lvl4pPr marL="16002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4pPr>
                      <a:lvl5pPr marL="20574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457200" rtl="0" eaLnBrk="1" fontAlgn="base" latinLnBrk="0" hangingPunct="1">
                        <a:lnSpc>
                          <a:spcPts val="900"/>
                        </a:lnSpc>
                        <a:spcBef>
                          <a:spcPct val="0"/>
                        </a:spcBef>
                        <a:spcAft>
                          <a:spcPts val="63"/>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cs typeface="Arial" panose="020B0604020202020204" pitchFamily="34" charset="0"/>
                        </a:rPr>
                        <a:t> 66 </a:t>
                      </a:r>
                    </a:p>
                  </a:txBody>
                  <a:tcPr marL="0" marR="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lvl1pPr eaLnBrk="0" hangingPunct="0">
                        <a:spcBef>
                          <a:spcPts val="125"/>
                        </a:spcBef>
                        <a:spcAft>
                          <a:spcPts val="1800"/>
                        </a:spcAft>
                        <a:buClr>
                          <a:srgbClr val="1FB0E8"/>
                        </a:buClr>
                        <a:buSzPct val="70000"/>
                        <a:defRPr sz="2200">
                          <a:solidFill>
                            <a:schemeClr val="tx1"/>
                          </a:solidFill>
                          <a:latin typeface="Calibri" panose="020F0502020204030204" pitchFamily="34" charset="0"/>
                          <a:cs typeface="Arial" panose="020B0604020202020204" pitchFamily="34" charset="0"/>
                        </a:defRPr>
                      </a:lvl1pPr>
                      <a:lvl2pPr marL="742950" indent="-285750" eaLnBrk="0" hangingPunct="0">
                        <a:spcBef>
                          <a:spcPts val="125"/>
                        </a:spcBef>
                        <a:spcAft>
                          <a:spcPts val="1800"/>
                        </a:spcAft>
                        <a:buClr>
                          <a:srgbClr val="1FB0E8"/>
                        </a:buClr>
                        <a:buSzPct val="70000"/>
                        <a:defRPr sz="2000">
                          <a:solidFill>
                            <a:schemeClr val="tx1"/>
                          </a:solidFill>
                          <a:latin typeface="Calibri" panose="020F0502020204030204" pitchFamily="34" charset="0"/>
                          <a:cs typeface="Arial" panose="020B0604020202020204" pitchFamily="34" charset="0"/>
                        </a:defRPr>
                      </a:lvl2pPr>
                      <a:lvl3pPr marL="1143000" indent="-228600" eaLnBrk="0" hangingPunct="0">
                        <a:spcBef>
                          <a:spcPts val="125"/>
                        </a:spcBef>
                        <a:spcAft>
                          <a:spcPts val="1800"/>
                        </a:spcAft>
                        <a:buClr>
                          <a:srgbClr val="1FB0E8"/>
                        </a:buClr>
                        <a:buSzPct val="70000"/>
                        <a:defRPr>
                          <a:solidFill>
                            <a:schemeClr val="tx1"/>
                          </a:solidFill>
                          <a:latin typeface="Calibri" panose="020F0502020204030204" pitchFamily="34" charset="0"/>
                          <a:cs typeface="Arial" panose="020B0604020202020204" pitchFamily="34" charset="0"/>
                        </a:defRPr>
                      </a:lvl3pPr>
                      <a:lvl4pPr marL="16002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4pPr>
                      <a:lvl5pPr marL="20574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457200" rtl="0" eaLnBrk="1" fontAlgn="base" latinLnBrk="0" hangingPunct="1">
                        <a:lnSpc>
                          <a:spcPts val="900"/>
                        </a:lnSpc>
                        <a:spcBef>
                          <a:spcPct val="0"/>
                        </a:spcBef>
                        <a:spcAft>
                          <a:spcPts val="63"/>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cs typeface="Arial" panose="020B0604020202020204" pitchFamily="34" charset="0"/>
                        </a:rPr>
                        <a:t>73 </a:t>
                      </a:r>
                    </a:p>
                  </a:txBody>
                  <a:tcPr marL="0" marR="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lvl1pPr eaLnBrk="0" hangingPunct="0">
                        <a:spcBef>
                          <a:spcPts val="125"/>
                        </a:spcBef>
                        <a:spcAft>
                          <a:spcPts val="1800"/>
                        </a:spcAft>
                        <a:buClr>
                          <a:srgbClr val="1FB0E8"/>
                        </a:buClr>
                        <a:buSzPct val="70000"/>
                        <a:defRPr sz="2200">
                          <a:solidFill>
                            <a:schemeClr val="tx1"/>
                          </a:solidFill>
                          <a:latin typeface="Calibri" panose="020F0502020204030204" pitchFamily="34" charset="0"/>
                          <a:cs typeface="Arial" panose="020B0604020202020204" pitchFamily="34" charset="0"/>
                        </a:defRPr>
                      </a:lvl1pPr>
                      <a:lvl2pPr marL="742950" indent="-285750" eaLnBrk="0" hangingPunct="0">
                        <a:spcBef>
                          <a:spcPts val="125"/>
                        </a:spcBef>
                        <a:spcAft>
                          <a:spcPts val="1800"/>
                        </a:spcAft>
                        <a:buClr>
                          <a:srgbClr val="1FB0E8"/>
                        </a:buClr>
                        <a:buSzPct val="70000"/>
                        <a:defRPr sz="2000">
                          <a:solidFill>
                            <a:schemeClr val="tx1"/>
                          </a:solidFill>
                          <a:latin typeface="Calibri" panose="020F0502020204030204" pitchFamily="34" charset="0"/>
                          <a:cs typeface="Arial" panose="020B0604020202020204" pitchFamily="34" charset="0"/>
                        </a:defRPr>
                      </a:lvl2pPr>
                      <a:lvl3pPr marL="1143000" indent="-228600" eaLnBrk="0" hangingPunct="0">
                        <a:spcBef>
                          <a:spcPts val="125"/>
                        </a:spcBef>
                        <a:spcAft>
                          <a:spcPts val="1800"/>
                        </a:spcAft>
                        <a:buClr>
                          <a:srgbClr val="1FB0E8"/>
                        </a:buClr>
                        <a:buSzPct val="70000"/>
                        <a:defRPr>
                          <a:solidFill>
                            <a:schemeClr val="tx1"/>
                          </a:solidFill>
                          <a:latin typeface="Calibri" panose="020F0502020204030204" pitchFamily="34" charset="0"/>
                          <a:cs typeface="Arial" panose="020B0604020202020204" pitchFamily="34" charset="0"/>
                        </a:defRPr>
                      </a:lvl3pPr>
                      <a:lvl4pPr marL="16002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4pPr>
                      <a:lvl5pPr marL="20574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457200" rtl="0" eaLnBrk="1" fontAlgn="base" latinLnBrk="0" hangingPunct="1">
                        <a:lnSpc>
                          <a:spcPts val="900"/>
                        </a:lnSpc>
                        <a:spcBef>
                          <a:spcPct val="0"/>
                        </a:spcBef>
                        <a:spcAft>
                          <a:spcPts val="63"/>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cs typeface="Arial" panose="020B0604020202020204" pitchFamily="34" charset="0"/>
                        </a:rPr>
                        <a:t>63 </a:t>
                      </a:r>
                    </a:p>
                  </a:txBody>
                  <a:tcPr marL="0" marR="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lvl1pPr eaLnBrk="0" hangingPunct="0">
                        <a:spcBef>
                          <a:spcPts val="125"/>
                        </a:spcBef>
                        <a:spcAft>
                          <a:spcPts val="1800"/>
                        </a:spcAft>
                        <a:buClr>
                          <a:srgbClr val="1FB0E8"/>
                        </a:buClr>
                        <a:buSzPct val="70000"/>
                        <a:defRPr sz="2200">
                          <a:solidFill>
                            <a:schemeClr val="tx1"/>
                          </a:solidFill>
                          <a:latin typeface="Calibri" panose="020F0502020204030204" pitchFamily="34" charset="0"/>
                          <a:cs typeface="Arial" panose="020B0604020202020204" pitchFamily="34" charset="0"/>
                        </a:defRPr>
                      </a:lvl1pPr>
                      <a:lvl2pPr marL="742950" indent="-285750" eaLnBrk="0" hangingPunct="0">
                        <a:spcBef>
                          <a:spcPts val="125"/>
                        </a:spcBef>
                        <a:spcAft>
                          <a:spcPts val="1800"/>
                        </a:spcAft>
                        <a:buClr>
                          <a:srgbClr val="1FB0E8"/>
                        </a:buClr>
                        <a:buSzPct val="70000"/>
                        <a:defRPr sz="2000">
                          <a:solidFill>
                            <a:schemeClr val="tx1"/>
                          </a:solidFill>
                          <a:latin typeface="Calibri" panose="020F0502020204030204" pitchFamily="34" charset="0"/>
                          <a:cs typeface="Arial" panose="020B0604020202020204" pitchFamily="34" charset="0"/>
                        </a:defRPr>
                      </a:lvl2pPr>
                      <a:lvl3pPr marL="1143000" indent="-228600" eaLnBrk="0" hangingPunct="0">
                        <a:spcBef>
                          <a:spcPts val="125"/>
                        </a:spcBef>
                        <a:spcAft>
                          <a:spcPts val="1800"/>
                        </a:spcAft>
                        <a:buClr>
                          <a:srgbClr val="1FB0E8"/>
                        </a:buClr>
                        <a:buSzPct val="70000"/>
                        <a:defRPr>
                          <a:solidFill>
                            <a:schemeClr val="tx1"/>
                          </a:solidFill>
                          <a:latin typeface="Calibri" panose="020F0502020204030204" pitchFamily="34" charset="0"/>
                          <a:cs typeface="Arial" panose="020B0604020202020204" pitchFamily="34" charset="0"/>
                        </a:defRPr>
                      </a:lvl3pPr>
                      <a:lvl4pPr marL="16002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4pPr>
                      <a:lvl5pPr marL="20574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457200" rtl="0" eaLnBrk="1" fontAlgn="base" latinLnBrk="0" hangingPunct="1">
                        <a:lnSpc>
                          <a:spcPts val="900"/>
                        </a:lnSpc>
                        <a:spcBef>
                          <a:spcPct val="0"/>
                        </a:spcBef>
                        <a:spcAft>
                          <a:spcPts val="63"/>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cs typeface="Arial" panose="020B0604020202020204" pitchFamily="34" charset="0"/>
                        </a:rPr>
                        <a:t>63 </a:t>
                      </a:r>
                    </a:p>
                  </a:txBody>
                  <a:tcPr marL="0" marR="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extLst>
                  <a:ext uri="{0D108BD9-81ED-4DB2-BD59-A6C34878D82A}">
                    <a16:rowId xmlns="" xmlns:a16="http://schemas.microsoft.com/office/drawing/2014/main" val="10003"/>
                  </a:ext>
                </a:extLst>
              </a:tr>
              <a:tr h="368300">
                <a:tc>
                  <a:txBody>
                    <a:bodyPr/>
                    <a:lstStyle>
                      <a:lvl1pPr marL="204788" eaLnBrk="0" hangingPunct="0">
                        <a:spcBef>
                          <a:spcPts val="125"/>
                        </a:spcBef>
                        <a:spcAft>
                          <a:spcPts val="1800"/>
                        </a:spcAft>
                        <a:buClr>
                          <a:srgbClr val="1FB0E8"/>
                        </a:buClr>
                        <a:buSzPct val="70000"/>
                        <a:defRPr sz="2200">
                          <a:solidFill>
                            <a:schemeClr val="tx1"/>
                          </a:solidFill>
                          <a:latin typeface="Calibri" panose="020F0502020204030204" pitchFamily="34" charset="0"/>
                          <a:cs typeface="Arial" panose="020B0604020202020204" pitchFamily="34" charset="0"/>
                        </a:defRPr>
                      </a:lvl1pPr>
                      <a:lvl2pPr marL="742950" indent="-285750" eaLnBrk="0" hangingPunct="0">
                        <a:spcBef>
                          <a:spcPts val="125"/>
                        </a:spcBef>
                        <a:spcAft>
                          <a:spcPts val="1800"/>
                        </a:spcAft>
                        <a:buClr>
                          <a:srgbClr val="1FB0E8"/>
                        </a:buClr>
                        <a:buSzPct val="70000"/>
                        <a:defRPr sz="2000">
                          <a:solidFill>
                            <a:schemeClr val="tx1"/>
                          </a:solidFill>
                          <a:latin typeface="Calibri" panose="020F0502020204030204" pitchFamily="34" charset="0"/>
                          <a:cs typeface="Arial" panose="020B0604020202020204" pitchFamily="34" charset="0"/>
                        </a:defRPr>
                      </a:lvl2pPr>
                      <a:lvl3pPr marL="1143000" indent="-228600" eaLnBrk="0" hangingPunct="0">
                        <a:spcBef>
                          <a:spcPts val="125"/>
                        </a:spcBef>
                        <a:spcAft>
                          <a:spcPts val="1800"/>
                        </a:spcAft>
                        <a:buClr>
                          <a:srgbClr val="1FB0E8"/>
                        </a:buClr>
                        <a:buSzPct val="70000"/>
                        <a:defRPr>
                          <a:solidFill>
                            <a:schemeClr val="tx1"/>
                          </a:solidFill>
                          <a:latin typeface="Calibri" panose="020F0502020204030204" pitchFamily="34" charset="0"/>
                          <a:cs typeface="Arial" panose="020B0604020202020204" pitchFamily="34" charset="0"/>
                        </a:defRPr>
                      </a:lvl3pPr>
                      <a:lvl4pPr marL="16002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4pPr>
                      <a:lvl5pPr marL="20574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9pPr>
                    </a:lstStyle>
                    <a:p>
                      <a:pPr marL="204788" marR="0" lvl="0" indent="0" algn="l" defTabSz="457200" rtl="0" eaLnBrk="1" fontAlgn="base" latinLnBrk="0" hangingPunct="1">
                        <a:lnSpc>
                          <a:spcPts val="900"/>
                        </a:lnSpc>
                        <a:spcBef>
                          <a:spcPct val="0"/>
                        </a:spcBef>
                        <a:spcAft>
                          <a:spcPts val="88"/>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cs typeface="Arial" panose="020B0604020202020204" pitchFamily="34" charset="0"/>
                        </a:rPr>
                        <a:t>Other drugs </a:t>
                      </a:r>
                    </a:p>
                  </a:txBody>
                  <a:tcPr marL="0" marR="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lvl1pPr eaLnBrk="0" hangingPunct="0">
                        <a:spcBef>
                          <a:spcPts val="125"/>
                        </a:spcBef>
                        <a:spcAft>
                          <a:spcPts val="1800"/>
                        </a:spcAft>
                        <a:buClr>
                          <a:srgbClr val="1FB0E8"/>
                        </a:buClr>
                        <a:buSzPct val="70000"/>
                        <a:defRPr sz="2200">
                          <a:solidFill>
                            <a:schemeClr val="tx1"/>
                          </a:solidFill>
                          <a:latin typeface="Calibri" panose="020F0502020204030204" pitchFamily="34" charset="0"/>
                          <a:cs typeface="Arial" panose="020B0604020202020204" pitchFamily="34" charset="0"/>
                        </a:defRPr>
                      </a:lvl1pPr>
                      <a:lvl2pPr marL="742950" indent="-285750" eaLnBrk="0" hangingPunct="0">
                        <a:spcBef>
                          <a:spcPts val="125"/>
                        </a:spcBef>
                        <a:spcAft>
                          <a:spcPts val="1800"/>
                        </a:spcAft>
                        <a:buClr>
                          <a:srgbClr val="1FB0E8"/>
                        </a:buClr>
                        <a:buSzPct val="70000"/>
                        <a:defRPr sz="2000">
                          <a:solidFill>
                            <a:schemeClr val="tx1"/>
                          </a:solidFill>
                          <a:latin typeface="Calibri" panose="020F0502020204030204" pitchFamily="34" charset="0"/>
                          <a:cs typeface="Arial" panose="020B0604020202020204" pitchFamily="34" charset="0"/>
                        </a:defRPr>
                      </a:lvl2pPr>
                      <a:lvl3pPr marL="1143000" indent="-228600" eaLnBrk="0" hangingPunct="0">
                        <a:spcBef>
                          <a:spcPts val="125"/>
                        </a:spcBef>
                        <a:spcAft>
                          <a:spcPts val="1800"/>
                        </a:spcAft>
                        <a:buClr>
                          <a:srgbClr val="1FB0E8"/>
                        </a:buClr>
                        <a:buSzPct val="70000"/>
                        <a:defRPr>
                          <a:solidFill>
                            <a:schemeClr val="tx1"/>
                          </a:solidFill>
                          <a:latin typeface="Calibri" panose="020F0502020204030204" pitchFamily="34" charset="0"/>
                          <a:cs typeface="Arial" panose="020B0604020202020204" pitchFamily="34" charset="0"/>
                        </a:defRPr>
                      </a:lvl3pPr>
                      <a:lvl4pPr marL="16002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4pPr>
                      <a:lvl5pPr marL="20574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457200" rtl="0" eaLnBrk="1" fontAlgn="base" latinLnBrk="0" hangingPunct="1">
                        <a:lnSpc>
                          <a:spcPts val="900"/>
                        </a:lnSpc>
                        <a:spcBef>
                          <a:spcPct val="0"/>
                        </a:spcBef>
                        <a:spcAft>
                          <a:spcPts val="10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cs typeface="Arial" panose="020B0604020202020204" pitchFamily="34" charset="0"/>
                        </a:rPr>
                        <a:t> 51 </a:t>
                      </a:r>
                    </a:p>
                  </a:txBody>
                  <a:tcPr marL="0" marR="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lvl1pPr eaLnBrk="0" hangingPunct="0">
                        <a:spcBef>
                          <a:spcPts val="125"/>
                        </a:spcBef>
                        <a:spcAft>
                          <a:spcPts val="1800"/>
                        </a:spcAft>
                        <a:buClr>
                          <a:srgbClr val="1FB0E8"/>
                        </a:buClr>
                        <a:buSzPct val="70000"/>
                        <a:defRPr sz="2200">
                          <a:solidFill>
                            <a:schemeClr val="tx1"/>
                          </a:solidFill>
                          <a:latin typeface="Calibri" panose="020F0502020204030204" pitchFamily="34" charset="0"/>
                          <a:cs typeface="Arial" panose="020B0604020202020204" pitchFamily="34" charset="0"/>
                        </a:defRPr>
                      </a:lvl1pPr>
                      <a:lvl2pPr marL="742950" indent="-285750" eaLnBrk="0" hangingPunct="0">
                        <a:spcBef>
                          <a:spcPts val="125"/>
                        </a:spcBef>
                        <a:spcAft>
                          <a:spcPts val="1800"/>
                        </a:spcAft>
                        <a:buClr>
                          <a:srgbClr val="1FB0E8"/>
                        </a:buClr>
                        <a:buSzPct val="70000"/>
                        <a:defRPr sz="2000">
                          <a:solidFill>
                            <a:schemeClr val="tx1"/>
                          </a:solidFill>
                          <a:latin typeface="Calibri" panose="020F0502020204030204" pitchFamily="34" charset="0"/>
                          <a:cs typeface="Arial" panose="020B0604020202020204" pitchFamily="34" charset="0"/>
                        </a:defRPr>
                      </a:lvl2pPr>
                      <a:lvl3pPr marL="1143000" indent="-228600" eaLnBrk="0" hangingPunct="0">
                        <a:spcBef>
                          <a:spcPts val="125"/>
                        </a:spcBef>
                        <a:spcAft>
                          <a:spcPts val="1800"/>
                        </a:spcAft>
                        <a:buClr>
                          <a:srgbClr val="1FB0E8"/>
                        </a:buClr>
                        <a:buSzPct val="70000"/>
                        <a:defRPr>
                          <a:solidFill>
                            <a:schemeClr val="tx1"/>
                          </a:solidFill>
                          <a:latin typeface="Calibri" panose="020F0502020204030204" pitchFamily="34" charset="0"/>
                          <a:cs typeface="Arial" panose="020B0604020202020204" pitchFamily="34" charset="0"/>
                        </a:defRPr>
                      </a:lvl3pPr>
                      <a:lvl4pPr marL="16002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4pPr>
                      <a:lvl5pPr marL="20574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457200" rtl="0" eaLnBrk="1" fontAlgn="base" latinLnBrk="0" hangingPunct="1">
                        <a:lnSpc>
                          <a:spcPts val="900"/>
                        </a:lnSpc>
                        <a:spcBef>
                          <a:spcPct val="0"/>
                        </a:spcBef>
                        <a:spcAft>
                          <a:spcPts val="10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cs typeface="Arial" panose="020B0604020202020204" pitchFamily="34" charset="0"/>
                        </a:rPr>
                        <a:t> 63 </a:t>
                      </a:r>
                    </a:p>
                  </a:txBody>
                  <a:tcPr marL="0" marR="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lvl1pPr eaLnBrk="0" hangingPunct="0">
                        <a:spcBef>
                          <a:spcPts val="125"/>
                        </a:spcBef>
                        <a:spcAft>
                          <a:spcPts val="1800"/>
                        </a:spcAft>
                        <a:buClr>
                          <a:srgbClr val="1FB0E8"/>
                        </a:buClr>
                        <a:buSzPct val="70000"/>
                        <a:defRPr sz="2200">
                          <a:solidFill>
                            <a:schemeClr val="tx1"/>
                          </a:solidFill>
                          <a:latin typeface="Calibri" panose="020F0502020204030204" pitchFamily="34" charset="0"/>
                          <a:cs typeface="Arial" panose="020B0604020202020204" pitchFamily="34" charset="0"/>
                        </a:defRPr>
                      </a:lvl1pPr>
                      <a:lvl2pPr marL="742950" indent="-285750" eaLnBrk="0" hangingPunct="0">
                        <a:spcBef>
                          <a:spcPts val="125"/>
                        </a:spcBef>
                        <a:spcAft>
                          <a:spcPts val="1800"/>
                        </a:spcAft>
                        <a:buClr>
                          <a:srgbClr val="1FB0E8"/>
                        </a:buClr>
                        <a:buSzPct val="70000"/>
                        <a:defRPr sz="2000">
                          <a:solidFill>
                            <a:schemeClr val="tx1"/>
                          </a:solidFill>
                          <a:latin typeface="Calibri" panose="020F0502020204030204" pitchFamily="34" charset="0"/>
                          <a:cs typeface="Arial" panose="020B0604020202020204" pitchFamily="34" charset="0"/>
                        </a:defRPr>
                      </a:lvl2pPr>
                      <a:lvl3pPr marL="1143000" indent="-228600" eaLnBrk="0" hangingPunct="0">
                        <a:spcBef>
                          <a:spcPts val="125"/>
                        </a:spcBef>
                        <a:spcAft>
                          <a:spcPts val="1800"/>
                        </a:spcAft>
                        <a:buClr>
                          <a:srgbClr val="1FB0E8"/>
                        </a:buClr>
                        <a:buSzPct val="70000"/>
                        <a:defRPr>
                          <a:solidFill>
                            <a:schemeClr val="tx1"/>
                          </a:solidFill>
                          <a:latin typeface="Calibri" panose="020F0502020204030204" pitchFamily="34" charset="0"/>
                          <a:cs typeface="Arial" panose="020B0604020202020204" pitchFamily="34" charset="0"/>
                        </a:defRPr>
                      </a:lvl3pPr>
                      <a:lvl4pPr marL="16002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4pPr>
                      <a:lvl5pPr marL="20574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457200" rtl="0" eaLnBrk="1" fontAlgn="base" latinLnBrk="0" hangingPunct="1">
                        <a:lnSpc>
                          <a:spcPts val="900"/>
                        </a:lnSpc>
                        <a:spcBef>
                          <a:spcPct val="0"/>
                        </a:spcBef>
                        <a:spcAft>
                          <a:spcPts val="10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cs typeface="Arial" panose="020B0604020202020204" pitchFamily="34" charset="0"/>
                        </a:rPr>
                        <a:t>75 </a:t>
                      </a:r>
                    </a:p>
                  </a:txBody>
                  <a:tcPr marL="0" marR="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lvl1pPr eaLnBrk="0" hangingPunct="0">
                        <a:spcBef>
                          <a:spcPts val="125"/>
                        </a:spcBef>
                        <a:spcAft>
                          <a:spcPts val="1800"/>
                        </a:spcAft>
                        <a:buClr>
                          <a:srgbClr val="1FB0E8"/>
                        </a:buClr>
                        <a:buSzPct val="70000"/>
                        <a:defRPr sz="2200">
                          <a:solidFill>
                            <a:schemeClr val="tx1"/>
                          </a:solidFill>
                          <a:latin typeface="Calibri" panose="020F0502020204030204" pitchFamily="34" charset="0"/>
                          <a:cs typeface="Arial" panose="020B0604020202020204" pitchFamily="34" charset="0"/>
                        </a:defRPr>
                      </a:lvl1pPr>
                      <a:lvl2pPr marL="742950" indent="-285750" eaLnBrk="0" hangingPunct="0">
                        <a:spcBef>
                          <a:spcPts val="125"/>
                        </a:spcBef>
                        <a:spcAft>
                          <a:spcPts val="1800"/>
                        </a:spcAft>
                        <a:buClr>
                          <a:srgbClr val="1FB0E8"/>
                        </a:buClr>
                        <a:buSzPct val="70000"/>
                        <a:defRPr sz="2000">
                          <a:solidFill>
                            <a:schemeClr val="tx1"/>
                          </a:solidFill>
                          <a:latin typeface="Calibri" panose="020F0502020204030204" pitchFamily="34" charset="0"/>
                          <a:cs typeface="Arial" panose="020B0604020202020204" pitchFamily="34" charset="0"/>
                        </a:defRPr>
                      </a:lvl2pPr>
                      <a:lvl3pPr marL="1143000" indent="-228600" eaLnBrk="0" hangingPunct="0">
                        <a:spcBef>
                          <a:spcPts val="125"/>
                        </a:spcBef>
                        <a:spcAft>
                          <a:spcPts val="1800"/>
                        </a:spcAft>
                        <a:buClr>
                          <a:srgbClr val="1FB0E8"/>
                        </a:buClr>
                        <a:buSzPct val="70000"/>
                        <a:defRPr>
                          <a:solidFill>
                            <a:schemeClr val="tx1"/>
                          </a:solidFill>
                          <a:latin typeface="Calibri" panose="020F0502020204030204" pitchFamily="34" charset="0"/>
                          <a:cs typeface="Arial" panose="020B0604020202020204" pitchFamily="34" charset="0"/>
                        </a:defRPr>
                      </a:lvl3pPr>
                      <a:lvl4pPr marL="16002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4pPr>
                      <a:lvl5pPr marL="20574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457200" rtl="0" eaLnBrk="1" fontAlgn="base" latinLnBrk="0" hangingPunct="1">
                        <a:lnSpc>
                          <a:spcPts val="900"/>
                        </a:lnSpc>
                        <a:spcBef>
                          <a:spcPct val="0"/>
                        </a:spcBef>
                        <a:spcAft>
                          <a:spcPts val="10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cs typeface="Arial" panose="020B0604020202020204" pitchFamily="34" charset="0"/>
                        </a:rPr>
                        <a:t>59 </a:t>
                      </a:r>
                    </a:p>
                  </a:txBody>
                  <a:tcPr marL="0" marR="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lvl1pPr eaLnBrk="0" hangingPunct="0">
                        <a:spcBef>
                          <a:spcPts val="125"/>
                        </a:spcBef>
                        <a:spcAft>
                          <a:spcPts val="1800"/>
                        </a:spcAft>
                        <a:buClr>
                          <a:srgbClr val="1FB0E8"/>
                        </a:buClr>
                        <a:buSzPct val="70000"/>
                        <a:defRPr sz="2200">
                          <a:solidFill>
                            <a:schemeClr val="tx1"/>
                          </a:solidFill>
                          <a:latin typeface="Calibri" panose="020F0502020204030204" pitchFamily="34" charset="0"/>
                          <a:cs typeface="Arial" panose="020B0604020202020204" pitchFamily="34" charset="0"/>
                        </a:defRPr>
                      </a:lvl1pPr>
                      <a:lvl2pPr marL="742950" indent="-285750" eaLnBrk="0" hangingPunct="0">
                        <a:spcBef>
                          <a:spcPts val="125"/>
                        </a:spcBef>
                        <a:spcAft>
                          <a:spcPts val="1800"/>
                        </a:spcAft>
                        <a:buClr>
                          <a:srgbClr val="1FB0E8"/>
                        </a:buClr>
                        <a:buSzPct val="70000"/>
                        <a:defRPr sz="2000">
                          <a:solidFill>
                            <a:schemeClr val="tx1"/>
                          </a:solidFill>
                          <a:latin typeface="Calibri" panose="020F0502020204030204" pitchFamily="34" charset="0"/>
                          <a:cs typeface="Arial" panose="020B0604020202020204" pitchFamily="34" charset="0"/>
                        </a:defRPr>
                      </a:lvl2pPr>
                      <a:lvl3pPr marL="1143000" indent="-228600" eaLnBrk="0" hangingPunct="0">
                        <a:spcBef>
                          <a:spcPts val="125"/>
                        </a:spcBef>
                        <a:spcAft>
                          <a:spcPts val="1800"/>
                        </a:spcAft>
                        <a:buClr>
                          <a:srgbClr val="1FB0E8"/>
                        </a:buClr>
                        <a:buSzPct val="70000"/>
                        <a:defRPr>
                          <a:solidFill>
                            <a:schemeClr val="tx1"/>
                          </a:solidFill>
                          <a:latin typeface="Calibri" panose="020F0502020204030204" pitchFamily="34" charset="0"/>
                          <a:cs typeface="Arial" panose="020B0604020202020204" pitchFamily="34" charset="0"/>
                        </a:defRPr>
                      </a:lvl3pPr>
                      <a:lvl4pPr marL="16002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4pPr>
                      <a:lvl5pPr marL="2057400" indent="-228600" eaLnBrk="0"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defRPr sz="1600">
                          <a:solidFill>
                            <a:schemeClr val="tx1"/>
                          </a:solidFill>
                          <a:latin typeface="Calibri" panose="020F0502020204030204" pitchFamily="34" charset="0"/>
                          <a:cs typeface="Arial" panose="020B0604020202020204" pitchFamily="34" charset="0"/>
                        </a:defRPr>
                      </a:lvl9pPr>
                    </a:lstStyle>
                    <a:p>
                      <a:pPr marL="0" marR="0" lvl="0" indent="0" algn="ctr" defTabSz="457200" rtl="0" eaLnBrk="1" fontAlgn="base" latinLnBrk="0" hangingPunct="1">
                        <a:lnSpc>
                          <a:spcPts val="900"/>
                        </a:lnSpc>
                        <a:spcBef>
                          <a:spcPct val="0"/>
                        </a:spcBef>
                        <a:spcAft>
                          <a:spcPts val="10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cs typeface="Arial" panose="020B0604020202020204" pitchFamily="34" charset="0"/>
                        </a:rPr>
                        <a:t>56 </a:t>
                      </a:r>
                    </a:p>
                  </a:txBody>
                  <a:tcPr marL="0" marR="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extLst>
                  <a:ext uri="{0D108BD9-81ED-4DB2-BD59-A6C34878D82A}">
                    <a16:rowId xmlns="" xmlns:a16="http://schemas.microsoft.com/office/drawing/2014/main" val="10004"/>
                  </a:ext>
                </a:extLst>
              </a:tr>
            </a:tbl>
          </a:graphicData>
        </a:graphic>
      </p:graphicFrame>
      <p:sp>
        <p:nvSpPr>
          <p:cNvPr id="23599" name="TextBox 2"/>
          <p:cNvSpPr txBox="1">
            <a:spLocks noChangeArrowheads="1"/>
          </p:cNvSpPr>
          <p:nvPr/>
        </p:nvSpPr>
        <p:spPr bwMode="auto">
          <a:xfrm>
            <a:off x="2286000" y="990600"/>
            <a:ext cx="7391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5"/>
              </a:spcBef>
              <a:spcAft>
                <a:spcPts val="1800"/>
              </a:spcAft>
              <a:buClr>
                <a:srgbClr val="1FB0E8"/>
              </a:buClr>
              <a:buSzPct val="70000"/>
              <a:buChar char="•"/>
              <a:defRPr sz="2600">
                <a:solidFill>
                  <a:schemeClr val="tx1"/>
                </a:solidFill>
                <a:latin typeface="Calibri" panose="020F0502020204030204" pitchFamily="34" charset="0"/>
                <a:cs typeface="Arial" panose="020B0604020202020204" pitchFamily="34" charset="0"/>
              </a:defRPr>
            </a:lvl1pPr>
            <a:lvl2pPr marL="742950" indent="-285750">
              <a:spcBef>
                <a:spcPts val="125"/>
              </a:spcBef>
              <a:spcAft>
                <a:spcPts val="1800"/>
              </a:spcAft>
              <a:buClr>
                <a:srgbClr val="1FB0E8"/>
              </a:buClr>
              <a:buSzPct val="70000"/>
              <a:buChar char="•"/>
              <a:defRPr sz="2400">
                <a:solidFill>
                  <a:schemeClr val="tx1"/>
                </a:solidFill>
                <a:latin typeface="Calibri" panose="020F0502020204030204" pitchFamily="34" charset="0"/>
                <a:cs typeface="Arial" panose="020B0604020202020204" pitchFamily="34" charset="0"/>
              </a:defRPr>
            </a:lvl2pPr>
            <a:lvl3pPr marL="1143000" indent="-228600">
              <a:spcBef>
                <a:spcPts val="125"/>
              </a:spcBef>
              <a:spcAft>
                <a:spcPts val="1800"/>
              </a:spcAft>
              <a:buClr>
                <a:srgbClr val="1FB0E8"/>
              </a:buClr>
              <a:buSzPct val="70000"/>
              <a:buChar char="•"/>
              <a:defRPr sz="2000">
                <a:solidFill>
                  <a:schemeClr val="tx1"/>
                </a:solidFill>
                <a:latin typeface="Calibri" panose="020F0502020204030204" pitchFamily="34" charset="0"/>
                <a:cs typeface="Arial" panose="020B0604020202020204" pitchFamily="34" charset="0"/>
              </a:defRPr>
            </a:lvl3pPr>
            <a:lvl4pPr marL="1600200" indent="-22860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spcAft>
                <a:spcPct val="0"/>
              </a:spcAft>
              <a:buClrTx/>
              <a:buSzTx/>
              <a:buFontTx/>
              <a:buNone/>
            </a:pPr>
            <a:r>
              <a:rPr lang="en-US" altLang="en-US" sz="1800" b="1">
                <a:solidFill>
                  <a:srgbClr val="000000"/>
                </a:solidFill>
              </a:rPr>
              <a:t>Driving under the influence citations issued by Denver Police Department, by impairment reason, 2013–2017 </a:t>
            </a:r>
          </a:p>
          <a:p>
            <a:pPr eaLnBrk="1" hangingPunct="1">
              <a:spcBef>
                <a:spcPct val="0"/>
              </a:spcBef>
              <a:spcAft>
                <a:spcPct val="0"/>
              </a:spcAft>
              <a:buClrTx/>
              <a:buSzTx/>
              <a:buFontTx/>
              <a:buNone/>
            </a:pPr>
            <a:endParaRPr lang="en-US" altLang="en-US" sz="1800" b="1">
              <a:solidFill>
                <a:srgbClr val="000000"/>
              </a:solidFill>
            </a:endParaRPr>
          </a:p>
        </p:txBody>
      </p:sp>
    </p:spTree>
    <p:extLst>
      <p:ext uri="{BB962C8B-B14F-4D97-AF65-F5344CB8AC3E}">
        <p14:creationId xmlns:p14="http://schemas.microsoft.com/office/powerpoint/2010/main" val="3775977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727" y="826502"/>
            <a:ext cx="10515600" cy="1554748"/>
          </a:xfrm>
        </p:spPr>
        <p:txBody>
          <a:bodyPr/>
          <a:lstStyle/>
          <a:p>
            <a:r>
              <a:rPr lang="en-US" b="1" dirty="0"/>
              <a:t>What is the Current Cannabis Policy?</a:t>
            </a:r>
            <a:r>
              <a:rPr lang="en-US" dirty="0"/>
              <a:t/>
            </a:r>
            <a:br>
              <a:rPr lang="en-US" dirty="0"/>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34425" y="0"/>
            <a:ext cx="3457575" cy="2381250"/>
          </a:xfrm>
        </p:spPr>
      </p:pic>
      <p:sp>
        <p:nvSpPr>
          <p:cNvPr id="5" name="Content Placeholder 2"/>
          <p:cNvSpPr txBox="1">
            <a:spLocks/>
          </p:cNvSpPr>
          <p:nvPr/>
        </p:nvSpPr>
        <p:spPr>
          <a:xfrm>
            <a:off x="555702" y="215206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t>Federal Policy</a:t>
            </a:r>
          </a:p>
          <a:p>
            <a:pPr lvl="1"/>
            <a:r>
              <a:rPr lang="en-US" dirty="0"/>
              <a:t>Legal until 1937 </a:t>
            </a:r>
            <a:endParaRPr lang="en-US" dirty="0" smtClean="0"/>
          </a:p>
          <a:p>
            <a:pPr lvl="1"/>
            <a:r>
              <a:rPr lang="en-US" dirty="0" smtClean="0"/>
              <a:t>Under </a:t>
            </a:r>
            <a:r>
              <a:rPr lang="en-US" dirty="0"/>
              <a:t>1970 Controlled Substances Act, designated along with other substances as Schedule I controlled substance, prohibiting the manufacture, distribution, dispensation, and possession of cannabis</a:t>
            </a:r>
          </a:p>
          <a:p>
            <a:pPr lvl="1"/>
            <a:r>
              <a:rPr lang="en-US" dirty="0"/>
              <a:t>Substances are evaluated on potential for abuse; known scientific evidence of pharmacological effects; risk to public health; and psychic or physiological dependence liability.  </a:t>
            </a:r>
          </a:p>
        </p:txBody>
      </p:sp>
    </p:spTree>
    <p:extLst>
      <p:ext uri="{BB962C8B-B14F-4D97-AF65-F5344CB8AC3E}">
        <p14:creationId xmlns:p14="http://schemas.microsoft.com/office/powerpoint/2010/main" val="20922829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1564" y="868364"/>
            <a:ext cx="7507287" cy="511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 xmlns:a16="http://schemas.microsoft.com/office/drawing/2014/main" id="{3DF0FA9E-093D-8B49-BCF5-EC6BCA707105}"/>
              </a:ext>
            </a:extLst>
          </p:cNvPr>
          <p:cNvSpPr/>
          <p:nvPr/>
        </p:nvSpPr>
        <p:spPr>
          <a:xfrm>
            <a:off x="2438400" y="990600"/>
            <a:ext cx="8382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20121004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97113062-85F4-6D47-8E51-8B4A9680CA1E}"/>
              </a:ext>
            </a:extLst>
          </p:cNvPr>
          <p:cNvSpPr/>
          <p:nvPr/>
        </p:nvSpPr>
        <p:spPr>
          <a:xfrm>
            <a:off x="2209800" y="609600"/>
            <a:ext cx="8382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2560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0439" y="914400"/>
            <a:ext cx="7731125"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61568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1"/>
          <p:cNvSpPr txBox="1">
            <a:spLocks noChangeArrowheads="1"/>
          </p:cNvSpPr>
          <p:nvPr/>
        </p:nvSpPr>
        <p:spPr bwMode="auto">
          <a:xfrm>
            <a:off x="1828800" y="5257800"/>
            <a:ext cx="85344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5"/>
              </a:spcBef>
              <a:spcAft>
                <a:spcPts val="1800"/>
              </a:spcAft>
              <a:buClr>
                <a:srgbClr val="1FB0E8"/>
              </a:buClr>
              <a:buSzPct val="70000"/>
              <a:buChar char="•"/>
              <a:defRPr sz="2600">
                <a:solidFill>
                  <a:schemeClr val="tx1"/>
                </a:solidFill>
                <a:latin typeface="Calibri" panose="020F0502020204030204" pitchFamily="34" charset="0"/>
                <a:cs typeface="Arial" panose="020B0604020202020204" pitchFamily="34" charset="0"/>
              </a:defRPr>
            </a:lvl1pPr>
            <a:lvl2pPr marL="742950" indent="-285750">
              <a:spcBef>
                <a:spcPts val="125"/>
              </a:spcBef>
              <a:spcAft>
                <a:spcPts val="1800"/>
              </a:spcAft>
              <a:buClr>
                <a:srgbClr val="1FB0E8"/>
              </a:buClr>
              <a:buSzPct val="70000"/>
              <a:buChar char="•"/>
              <a:defRPr sz="2400">
                <a:solidFill>
                  <a:schemeClr val="tx1"/>
                </a:solidFill>
                <a:latin typeface="Calibri" panose="020F0502020204030204" pitchFamily="34" charset="0"/>
                <a:cs typeface="Arial" panose="020B0604020202020204" pitchFamily="34" charset="0"/>
              </a:defRPr>
            </a:lvl2pPr>
            <a:lvl3pPr marL="1143000" indent="-228600">
              <a:spcBef>
                <a:spcPts val="125"/>
              </a:spcBef>
              <a:spcAft>
                <a:spcPts val="1800"/>
              </a:spcAft>
              <a:buClr>
                <a:srgbClr val="1FB0E8"/>
              </a:buClr>
              <a:buSzPct val="70000"/>
              <a:buChar char="•"/>
              <a:defRPr sz="2000">
                <a:solidFill>
                  <a:schemeClr val="tx1"/>
                </a:solidFill>
                <a:latin typeface="Calibri" panose="020F0502020204030204" pitchFamily="34" charset="0"/>
                <a:cs typeface="Arial" panose="020B0604020202020204" pitchFamily="34" charset="0"/>
              </a:defRPr>
            </a:lvl3pPr>
            <a:lvl4pPr marL="1600200" indent="-22860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spcBef>
                <a:spcPct val="0"/>
              </a:spcBef>
              <a:spcAft>
                <a:spcPct val="0"/>
              </a:spcAft>
              <a:buClrTx/>
              <a:buSzTx/>
              <a:buFontTx/>
              <a:buNone/>
            </a:pPr>
            <a:r>
              <a:rPr lang="en-US" altLang="en-US" sz="1600">
                <a:solidFill>
                  <a:srgbClr val="000000"/>
                </a:solidFill>
              </a:rPr>
              <a:t>The proportion of Colorado high school students reporting using marijuana ever in their lifetime remained statistically unchanged between 2005 and 2017. Further, there was no statistically significant difference between Colorado student responses compared to national data. </a:t>
            </a:r>
          </a:p>
          <a:p>
            <a:pPr eaLnBrk="1" hangingPunct="1">
              <a:spcBef>
                <a:spcPct val="0"/>
              </a:spcBef>
              <a:spcAft>
                <a:spcPct val="0"/>
              </a:spcAft>
              <a:buClrTx/>
              <a:buSzTx/>
              <a:buFontTx/>
              <a:buNone/>
            </a:pPr>
            <a:endParaRPr lang="en-US" altLang="en-US" sz="1600">
              <a:solidFill>
                <a:srgbClr val="000000"/>
              </a:solidFill>
            </a:endParaRPr>
          </a:p>
        </p:txBody>
      </p:sp>
      <p:sp>
        <p:nvSpPr>
          <p:cNvPr id="26626" name="TextBox 3"/>
          <p:cNvSpPr txBox="1">
            <a:spLocks noChangeArrowheads="1"/>
          </p:cNvSpPr>
          <p:nvPr/>
        </p:nvSpPr>
        <p:spPr bwMode="auto">
          <a:xfrm>
            <a:off x="1981200" y="1838325"/>
            <a:ext cx="815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25"/>
              </a:spcBef>
              <a:spcAft>
                <a:spcPts val="1800"/>
              </a:spcAft>
              <a:buClr>
                <a:srgbClr val="1FB0E8"/>
              </a:buClr>
              <a:buSzPct val="70000"/>
              <a:buChar char="•"/>
              <a:defRPr sz="2600">
                <a:solidFill>
                  <a:schemeClr val="tx1"/>
                </a:solidFill>
                <a:latin typeface="Calibri" panose="020F0502020204030204" pitchFamily="34" charset="0"/>
                <a:cs typeface="Arial" panose="020B0604020202020204" pitchFamily="34" charset="0"/>
              </a:defRPr>
            </a:lvl1pPr>
            <a:lvl2pPr marL="742950" indent="-285750">
              <a:spcBef>
                <a:spcPts val="125"/>
              </a:spcBef>
              <a:spcAft>
                <a:spcPts val="1800"/>
              </a:spcAft>
              <a:buClr>
                <a:srgbClr val="1FB0E8"/>
              </a:buClr>
              <a:buSzPct val="70000"/>
              <a:buChar char="•"/>
              <a:defRPr sz="2400">
                <a:solidFill>
                  <a:schemeClr val="tx1"/>
                </a:solidFill>
                <a:latin typeface="Calibri" panose="020F0502020204030204" pitchFamily="34" charset="0"/>
                <a:cs typeface="Arial" panose="020B0604020202020204" pitchFamily="34" charset="0"/>
              </a:defRPr>
            </a:lvl2pPr>
            <a:lvl3pPr marL="1143000" indent="-228600">
              <a:spcBef>
                <a:spcPts val="125"/>
              </a:spcBef>
              <a:spcAft>
                <a:spcPts val="1800"/>
              </a:spcAft>
              <a:buClr>
                <a:srgbClr val="1FB0E8"/>
              </a:buClr>
              <a:buSzPct val="70000"/>
              <a:buChar char="•"/>
              <a:defRPr sz="2000">
                <a:solidFill>
                  <a:schemeClr val="tx1"/>
                </a:solidFill>
                <a:latin typeface="Calibri" panose="020F0502020204030204" pitchFamily="34" charset="0"/>
                <a:cs typeface="Arial" panose="020B0604020202020204" pitchFamily="34" charset="0"/>
              </a:defRPr>
            </a:lvl3pPr>
            <a:lvl4pPr marL="1600200" indent="-22860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spcBef>
                <a:spcPct val="0"/>
              </a:spcBef>
              <a:spcAft>
                <a:spcPct val="0"/>
              </a:spcAft>
              <a:buClrTx/>
              <a:buSzTx/>
              <a:buFontTx/>
              <a:buNone/>
            </a:pPr>
            <a:endParaRPr lang="en-US" altLang="en-US" sz="1800"/>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6814" y="865188"/>
            <a:ext cx="7318375" cy="4240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61548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164" y="685800"/>
            <a:ext cx="8066087"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 xmlns:a16="http://schemas.microsoft.com/office/drawing/2014/main" id="{D18679CE-A806-2B44-9926-2103DFBB856A}"/>
              </a:ext>
            </a:extLst>
          </p:cNvPr>
          <p:cNvSpPr/>
          <p:nvPr/>
        </p:nvSpPr>
        <p:spPr>
          <a:xfrm>
            <a:off x="2062164" y="685800"/>
            <a:ext cx="833437"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33386434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995364"/>
            <a:ext cx="8305800" cy="482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26894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450" y="609600"/>
            <a:ext cx="8039100" cy="4789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8" name="TextBox 1"/>
          <p:cNvSpPr txBox="1">
            <a:spLocks noChangeArrowheads="1"/>
          </p:cNvSpPr>
          <p:nvPr/>
        </p:nvSpPr>
        <p:spPr bwMode="auto">
          <a:xfrm>
            <a:off x="1797050" y="5257800"/>
            <a:ext cx="8534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5"/>
              </a:spcBef>
              <a:spcAft>
                <a:spcPts val="1800"/>
              </a:spcAft>
              <a:buClr>
                <a:srgbClr val="1FB0E8"/>
              </a:buClr>
              <a:buSzPct val="70000"/>
              <a:buChar char="•"/>
              <a:defRPr sz="2600">
                <a:solidFill>
                  <a:schemeClr val="tx1"/>
                </a:solidFill>
                <a:latin typeface="Calibri" panose="020F0502020204030204" pitchFamily="34" charset="0"/>
                <a:cs typeface="Arial" panose="020B0604020202020204" pitchFamily="34" charset="0"/>
              </a:defRPr>
            </a:lvl1pPr>
            <a:lvl2pPr marL="742950" indent="-285750">
              <a:spcBef>
                <a:spcPts val="125"/>
              </a:spcBef>
              <a:spcAft>
                <a:spcPts val="1800"/>
              </a:spcAft>
              <a:buClr>
                <a:srgbClr val="1FB0E8"/>
              </a:buClr>
              <a:buSzPct val="70000"/>
              <a:buChar char="•"/>
              <a:defRPr sz="2400">
                <a:solidFill>
                  <a:schemeClr val="tx1"/>
                </a:solidFill>
                <a:latin typeface="Calibri" panose="020F0502020204030204" pitchFamily="34" charset="0"/>
                <a:cs typeface="Arial" panose="020B0604020202020204" pitchFamily="34" charset="0"/>
              </a:defRPr>
            </a:lvl2pPr>
            <a:lvl3pPr marL="1143000" indent="-228600">
              <a:spcBef>
                <a:spcPts val="125"/>
              </a:spcBef>
              <a:spcAft>
                <a:spcPts val="1800"/>
              </a:spcAft>
              <a:buClr>
                <a:srgbClr val="1FB0E8"/>
              </a:buClr>
              <a:buSzPct val="70000"/>
              <a:buChar char="•"/>
              <a:defRPr sz="2000">
                <a:solidFill>
                  <a:schemeClr val="tx1"/>
                </a:solidFill>
                <a:latin typeface="Calibri" panose="020F0502020204030204" pitchFamily="34" charset="0"/>
                <a:cs typeface="Arial" panose="020B0604020202020204" pitchFamily="34" charset="0"/>
              </a:defRPr>
            </a:lvl3pPr>
            <a:lvl4pPr marL="1600200" indent="-22860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spcBef>
                <a:spcPct val="0"/>
              </a:spcBef>
              <a:spcAft>
                <a:spcPct val="0"/>
              </a:spcAft>
              <a:buClrTx/>
              <a:buSzTx/>
              <a:buFontTx/>
              <a:buNone/>
            </a:pPr>
            <a:r>
              <a:rPr lang="en-US" altLang="en-US" sz="1400"/>
              <a:t>In sum, since legalization, reported discipline incidents due to drugs have not increased. It should be noted that recent declines in rates of suspension and expulsion, and fewer referrals to law enforcement, are likely associated with school reform efforts mandated in Senate Bill 12-046 and House Bill 12-1345. The bills adjusted the previous “zero tolerance” policies. </a:t>
            </a:r>
          </a:p>
        </p:txBody>
      </p:sp>
    </p:spTree>
    <p:extLst>
      <p:ext uri="{BB962C8B-B14F-4D97-AF65-F5344CB8AC3E}">
        <p14:creationId xmlns:p14="http://schemas.microsoft.com/office/powerpoint/2010/main" val="3895801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3487738" y="838201"/>
            <a:ext cx="5302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25"/>
              </a:spcBef>
              <a:spcAft>
                <a:spcPts val="1800"/>
              </a:spcAft>
              <a:buClr>
                <a:srgbClr val="1FB0E8"/>
              </a:buClr>
              <a:buSzPct val="70000"/>
              <a:buChar char="•"/>
              <a:defRPr sz="2600">
                <a:solidFill>
                  <a:schemeClr val="tx1"/>
                </a:solidFill>
                <a:latin typeface="Calibri" panose="020F0502020204030204" pitchFamily="34" charset="0"/>
                <a:cs typeface="Arial" panose="020B0604020202020204" pitchFamily="34" charset="0"/>
              </a:defRPr>
            </a:lvl1pPr>
            <a:lvl2pPr marL="742950" indent="-285750">
              <a:spcBef>
                <a:spcPts val="125"/>
              </a:spcBef>
              <a:spcAft>
                <a:spcPts val="1800"/>
              </a:spcAft>
              <a:buClr>
                <a:srgbClr val="1FB0E8"/>
              </a:buClr>
              <a:buSzPct val="70000"/>
              <a:buChar char="•"/>
              <a:defRPr sz="2400">
                <a:solidFill>
                  <a:schemeClr val="tx1"/>
                </a:solidFill>
                <a:latin typeface="Calibri" panose="020F0502020204030204" pitchFamily="34" charset="0"/>
                <a:cs typeface="Arial" panose="020B0604020202020204" pitchFamily="34" charset="0"/>
              </a:defRPr>
            </a:lvl2pPr>
            <a:lvl3pPr marL="1143000" indent="-228600">
              <a:spcBef>
                <a:spcPts val="125"/>
              </a:spcBef>
              <a:spcAft>
                <a:spcPts val="1800"/>
              </a:spcAft>
              <a:buClr>
                <a:srgbClr val="1FB0E8"/>
              </a:buClr>
              <a:buSzPct val="70000"/>
              <a:buChar char="•"/>
              <a:defRPr sz="2000">
                <a:solidFill>
                  <a:schemeClr val="tx1"/>
                </a:solidFill>
                <a:latin typeface="Calibri" panose="020F0502020204030204" pitchFamily="34" charset="0"/>
                <a:cs typeface="Arial" panose="020B0604020202020204" pitchFamily="34" charset="0"/>
              </a:defRPr>
            </a:lvl3pPr>
            <a:lvl4pPr marL="1600200" indent="-22860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spcBef>
                <a:spcPct val="0"/>
              </a:spcBef>
              <a:spcAft>
                <a:spcPct val="0"/>
              </a:spcAft>
              <a:buClrTx/>
              <a:buSzTx/>
              <a:buFontTx/>
              <a:buNone/>
            </a:pPr>
            <a:r>
              <a:rPr lang="en-US" altLang="en-US" sz="2800" b="1"/>
              <a:t>Decrease In Opioid Related Deaths</a:t>
            </a:r>
          </a:p>
        </p:txBody>
      </p:sp>
      <p:sp>
        <p:nvSpPr>
          <p:cNvPr id="30722" name="TextBox 3"/>
          <p:cNvSpPr txBox="1">
            <a:spLocks noChangeArrowheads="1"/>
          </p:cNvSpPr>
          <p:nvPr/>
        </p:nvSpPr>
        <p:spPr bwMode="auto">
          <a:xfrm>
            <a:off x="1981200" y="1752600"/>
            <a:ext cx="82296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ts val="125"/>
              </a:spcBef>
              <a:spcAft>
                <a:spcPts val="1800"/>
              </a:spcAft>
              <a:buClr>
                <a:srgbClr val="1FB0E8"/>
              </a:buClr>
              <a:buSzPct val="70000"/>
              <a:buChar char="•"/>
              <a:defRPr sz="2600">
                <a:solidFill>
                  <a:schemeClr val="tx1"/>
                </a:solidFill>
                <a:latin typeface="Calibri" panose="020F0502020204030204" pitchFamily="34" charset="0"/>
                <a:cs typeface="Arial" panose="020B0604020202020204" pitchFamily="34" charset="0"/>
              </a:defRPr>
            </a:lvl1pPr>
            <a:lvl2pPr marL="742950" indent="-285750">
              <a:spcBef>
                <a:spcPts val="125"/>
              </a:spcBef>
              <a:spcAft>
                <a:spcPts val="1800"/>
              </a:spcAft>
              <a:buClr>
                <a:srgbClr val="1FB0E8"/>
              </a:buClr>
              <a:buSzPct val="70000"/>
              <a:buChar char="•"/>
              <a:defRPr sz="2400">
                <a:solidFill>
                  <a:schemeClr val="tx1"/>
                </a:solidFill>
                <a:latin typeface="Calibri" panose="020F0502020204030204" pitchFamily="34" charset="0"/>
                <a:cs typeface="Arial" panose="020B0604020202020204" pitchFamily="34" charset="0"/>
              </a:defRPr>
            </a:lvl2pPr>
            <a:lvl3pPr marL="1143000" indent="-228600">
              <a:spcBef>
                <a:spcPts val="125"/>
              </a:spcBef>
              <a:spcAft>
                <a:spcPts val="1800"/>
              </a:spcAft>
              <a:buClr>
                <a:srgbClr val="1FB0E8"/>
              </a:buClr>
              <a:buSzPct val="70000"/>
              <a:buChar char="•"/>
              <a:defRPr sz="2000">
                <a:solidFill>
                  <a:schemeClr val="tx1"/>
                </a:solidFill>
                <a:latin typeface="Calibri" panose="020F0502020204030204" pitchFamily="34" charset="0"/>
                <a:cs typeface="Arial" panose="020B0604020202020204" pitchFamily="34" charset="0"/>
              </a:defRPr>
            </a:lvl3pPr>
            <a:lvl4pPr marL="1600200" indent="-22860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9pPr>
          </a:lstStyle>
          <a:p>
            <a:pPr>
              <a:lnSpc>
                <a:spcPts val="2700"/>
              </a:lnSpc>
              <a:spcAft>
                <a:spcPts val="1200"/>
              </a:spcAft>
            </a:pPr>
            <a:r>
              <a:rPr lang="en-US" altLang="en-US" sz="2000">
                <a:solidFill>
                  <a:srgbClr val="000000"/>
                </a:solidFill>
              </a:rPr>
              <a:t>“After Colorado’s legalization of recreational cannabis sale and use, opioid-related deaths decreased more than 6% in the following 2 years.”  Recreational Cannabis Legalization and Opioid-Related Deaths in Colorado, 2000–2015, American Journal of Public Health (AJPH) November 2017.</a:t>
            </a:r>
          </a:p>
          <a:p>
            <a:pPr>
              <a:lnSpc>
                <a:spcPts val="2700"/>
              </a:lnSpc>
              <a:spcAft>
                <a:spcPts val="1200"/>
              </a:spcAft>
            </a:pPr>
            <a:r>
              <a:rPr lang="en-US" altLang="en-US" sz="2000">
                <a:solidFill>
                  <a:srgbClr val="000000"/>
                </a:solidFill>
              </a:rPr>
              <a:t>There is growing data that demonstrates that legalization has also helped Colorado diminish its reliance on opioids, leading to a decrease in prescriptions for painkillers and opioid-related deaths. The rate of positive opiates tests in Colorado is now half the national average, and a study from the University of Georgia found that states with medical marijuana laws had lower rates of opioid use. Also in Colorado, positive drug tests among the state's workforce have fallen since 2012.</a:t>
            </a:r>
          </a:p>
        </p:txBody>
      </p:sp>
    </p:spTree>
    <p:extLst>
      <p:ext uri="{BB962C8B-B14F-4D97-AF65-F5344CB8AC3E}">
        <p14:creationId xmlns:p14="http://schemas.microsoft.com/office/powerpoint/2010/main" val="2919024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17BED1-2008-C348-AE3B-FD7EFA269DC2}"/>
              </a:ext>
            </a:extLst>
          </p:cNvPr>
          <p:cNvSpPr>
            <a:spLocks noGrp="1"/>
          </p:cNvSpPr>
          <p:nvPr>
            <p:ph type="title" idx="4294967295"/>
          </p:nvPr>
        </p:nvSpPr>
        <p:spPr>
          <a:xfrm>
            <a:off x="4138613" y="838200"/>
            <a:ext cx="3733800" cy="1308100"/>
          </a:xfrm>
        </p:spPr>
        <p:txBody>
          <a:bodyPr>
            <a:normAutofit fontScale="90000"/>
          </a:bodyPr>
          <a:lstStyle/>
          <a:p>
            <a:pPr algn="ctr">
              <a:lnSpc>
                <a:spcPct val="100000"/>
              </a:lnSpc>
              <a:defRPr/>
            </a:pPr>
            <a:r>
              <a:rPr lang="en-US" altLang="en-US" sz="2800">
                <a:cs typeface="Arial" panose="020B0604020202020204" pitchFamily="34" charset="0"/>
              </a:rPr>
              <a:t/>
            </a:r>
            <a:br>
              <a:rPr lang="en-US" altLang="en-US" sz="2800">
                <a:cs typeface="Arial" panose="020B0604020202020204" pitchFamily="34" charset="0"/>
              </a:rPr>
            </a:br>
            <a:r>
              <a:rPr lang="en-US" altLang="en-US" sz="2800">
                <a:cs typeface="Arial" panose="020B0604020202020204" pitchFamily="34" charset="0"/>
              </a:rPr>
              <a:t/>
            </a:r>
            <a:br>
              <a:rPr lang="en-US" altLang="en-US" sz="2800">
                <a:cs typeface="Arial" panose="020B0604020202020204" pitchFamily="34" charset="0"/>
              </a:rPr>
            </a:br>
            <a:r>
              <a:rPr lang="en-US" altLang="en-US" sz="2800" b="1">
                <a:cs typeface="Arial" panose="020B0604020202020204" pitchFamily="34" charset="0"/>
              </a:rPr>
              <a:t>Doug Friednash</a:t>
            </a:r>
            <a:br>
              <a:rPr lang="en-US" altLang="en-US" sz="2800" b="1">
                <a:cs typeface="Arial" panose="020B0604020202020204" pitchFamily="34" charset="0"/>
              </a:rPr>
            </a:br>
            <a:r>
              <a:rPr lang="en-US" altLang="en-US" sz="2800">
                <a:cs typeface="Arial" panose="020B0604020202020204" pitchFamily="34" charset="0"/>
              </a:rPr>
              <a:t>dfriednash@bhfs.com </a:t>
            </a:r>
            <a:br>
              <a:rPr lang="en-US" altLang="en-US" sz="2800">
                <a:cs typeface="Arial" panose="020B0604020202020204" pitchFamily="34" charset="0"/>
              </a:rPr>
            </a:br>
            <a:r>
              <a:rPr lang="en-US" altLang="en-US" sz="2800">
                <a:cs typeface="Arial" panose="020B0604020202020204" pitchFamily="34" charset="0"/>
              </a:rPr>
              <a:t>303-223-1221</a:t>
            </a:r>
            <a:br>
              <a:rPr lang="en-US" altLang="en-US" sz="2800">
                <a:cs typeface="Arial" panose="020B0604020202020204" pitchFamily="34" charset="0"/>
              </a:rPr>
            </a:br>
            <a:r>
              <a:rPr lang="en-US" altLang="en-US" sz="1100">
                <a:cs typeface="Arial" panose="020B0604020202020204" pitchFamily="34" charset="0"/>
              </a:rPr>
              <a:t/>
            </a:r>
            <a:br>
              <a:rPr lang="en-US" altLang="en-US" sz="1100">
                <a:cs typeface="Arial" panose="020B0604020202020204" pitchFamily="34" charset="0"/>
              </a:rPr>
            </a:br>
            <a:endParaRPr lang="en-US" altLang="en-US" sz="1100">
              <a:cs typeface="Arial" panose="020B0604020202020204" pitchFamily="34" charset="0"/>
            </a:endParaRPr>
          </a:p>
        </p:txBody>
      </p:sp>
      <p:pic>
        <p:nvPicPr>
          <p:cNvPr id="3174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1" y="2743200"/>
            <a:ext cx="50022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4"/>
          <p:cNvSpPr txBox="1">
            <a:spLocks noChangeArrowheads="1"/>
          </p:cNvSpPr>
          <p:nvPr/>
        </p:nvSpPr>
        <p:spPr bwMode="auto">
          <a:xfrm>
            <a:off x="1676400" y="4371975"/>
            <a:ext cx="89154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5"/>
              </a:spcBef>
              <a:spcAft>
                <a:spcPts val="1800"/>
              </a:spcAft>
              <a:buClr>
                <a:srgbClr val="1FB0E8"/>
              </a:buClr>
              <a:buSzPct val="70000"/>
              <a:buChar char="•"/>
              <a:defRPr sz="2600">
                <a:solidFill>
                  <a:schemeClr val="tx1"/>
                </a:solidFill>
                <a:latin typeface="Calibri" panose="020F0502020204030204" pitchFamily="34" charset="0"/>
                <a:cs typeface="Arial" panose="020B0604020202020204" pitchFamily="34" charset="0"/>
              </a:defRPr>
            </a:lvl1pPr>
            <a:lvl2pPr marL="742950" indent="-285750">
              <a:spcBef>
                <a:spcPts val="125"/>
              </a:spcBef>
              <a:spcAft>
                <a:spcPts val="1800"/>
              </a:spcAft>
              <a:buClr>
                <a:srgbClr val="1FB0E8"/>
              </a:buClr>
              <a:buSzPct val="70000"/>
              <a:buChar char="•"/>
              <a:defRPr sz="2400">
                <a:solidFill>
                  <a:schemeClr val="tx1"/>
                </a:solidFill>
                <a:latin typeface="Calibri" panose="020F0502020204030204" pitchFamily="34" charset="0"/>
                <a:cs typeface="Arial" panose="020B0604020202020204" pitchFamily="34" charset="0"/>
              </a:defRPr>
            </a:lvl2pPr>
            <a:lvl3pPr marL="1143000" indent="-228600">
              <a:spcBef>
                <a:spcPts val="125"/>
              </a:spcBef>
              <a:spcAft>
                <a:spcPts val="1800"/>
              </a:spcAft>
              <a:buClr>
                <a:srgbClr val="1FB0E8"/>
              </a:buClr>
              <a:buSzPct val="70000"/>
              <a:buChar char="•"/>
              <a:defRPr sz="2000">
                <a:solidFill>
                  <a:schemeClr val="tx1"/>
                </a:solidFill>
                <a:latin typeface="Calibri" panose="020F0502020204030204" pitchFamily="34" charset="0"/>
                <a:cs typeface="Arial" panose="020B0604020202020204" pitchFamily="34" charset="0"/>
              </a:defRPr>
            </a:lvl3pPr>
            <a:lvl4pPr marL="1600200" indent="-22860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ts val="125"/>
              </a:spcBef>
              <a:spcAft>
                <a:spcPts val="1800"/>
              </a:spcAft>
              <a:buClr>
                <a:srgbClr val="1FB0E8"/>
              </a:buClr>
              <a:buSzPct val="70000"/>
              <a:buFont typeface="Calibri" panose="020F050202020403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spcBef>
                <a:spcPct val="0"/>
              </a:spcBef>
              <a:spcAft>
                <a:spcPct val="0"/>
              </a:spcAft>
              <a:buClrTx/>
              <a:buSzTx/>
              <a:buFontTx/>
              <a:buNone/>
            </a:pPr>
            <a:r>
              <a:rPr lang="en-US" altLang="en-US">
                <a:solidFill>
                  <a:srgbClr val="1C94BE"/>
                </a:solidFill>
              </a:rPr>
              <a:t>Albuquerque		Atlantic City		Carson City		Denver	</a:t>
            </a:r>
          </a:p>
          <a:p>
            <a:pPr eaLnBrk="1" hangingPunct="1">
              <a:spcBef>
                <a:spcPct val="0"/>
              </a:spcBef>
              <a:spcAft>
                <a:spcPct val="0"/>
              </a:spcAft>
              <a:buClrTx/>
              <a:buSzTx/>
              <a:buFontTx/>
              <a:buNone/>
            </a:pPr>
            <a:r>
              <a:rPr lang="en-US" altLang="en-US">
                <a:solidFill>
                  <a:srgbClr val="1C94BE"/>
                </a:solidFill>
              </a:rPr>
              <a:t>Las Vegas			Los Angeles		Orange County	Reno</a:t>
            </a:r>
          </a:p>
          <a:p>
            <a:pPr eaLnBrk="1" hangingPunct="1">
              <a:spcBef>
                <a:spcPct val="0"/>
              </a:spcBef>
              <a:spcAft>
                <a:spcPct val="0"/>
              </a:spcAft>
              <a:buClrTx/>
              <a:buSzTx/>
              <a:buFontTx/>
              <a:buNone/>
            </a:pPr>
            <a:r>
              <a:rPr lang="en-US" altLang="en-US">
                <a:solidFill>
                  <a:srgbClr val="1C94BE"/>
                </a:solidFill>
              </a:rPr>
              <a:t>Sacramento 		San Diego			Santa Barbara		</a:t>
            </a:r>
          </a:p>
          <a:p>
            <a:pPr eaLnBrk="1" hangingPunct="1">
              <a:spcBef>
                <a:spcPct val="0"/>
              </a:spcBef>
              <a:spcAft>
                <a:spcPct val="0"/>
              </a:spcAft>
              <a:buClrTx/>
              <a:buSzTx/>
              <a:buFontTx/>
              <a:buNone/>
            </a:pPr>
            <a:r>
              <a:rPr lang="en-US" altLang="en-US">
                <a:solidFill>
                  <a:srgbClr val="1C94BE"/>
                </a:solidFill>
              </a:rPr>
              <a:t>							Washington DC</a:t>
            </a:r>
          </a:p>
        </p:txBody>
      </p:sp>
    </p:spTree>
    <p:extLst>
      <p:ext uri="{BB962C8B-B14F-4D97-AF65-F5344CB8AC3E}">
        <p14:creationId xmlns:p14="http://schemas.microsoft.com/office/powerpoint/2010/main" val="1023983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883" y="338667"/>
            <a:ext cx="10515600" cy="2122311"/>
          </a:xfrm>
        </p:spPr>
        <p:txBody>
          <a:bodyPr>
            <a:normAutofit/>
          </a:bodyPr>
          <a:lstStyle/>
          <a:p>
            <a:r>
              <a:rPr lang="en-US" b="1" dirty="0"/>
              <a:t/>
            </a:r>
            <a:br>
              <a:rPr lang="en-US" b="1" dirty="0"/>
            </a:br>
            <a:r>
              <a:rPr lang="en-US" b="1" dirty="0"/>
              <a:t>What is the Current Cannabis Policy?</a:t>
            </a:r>
            <a:br>
              <a:rPr lang="en-US" b="1" dirty="0"/>
            </a:br>
            <a:r>
              <a:rPr lang="en-US" b="1" dirty="0"/>
              <a:t>					</a:t>
            </a:r>
            <a:r>
              <a:rPr lang="en-US" b="1" i="1" dirty="0"/>
              <a:t>	(continued)</a:t>
            </a:r>
            <a:endParaRPr lang="en-US" i="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34425" y="0"/>
            <a:ext cx="3457575" cy="2381250"/>
          </a:xfrm>
        </p:spPr>
      </p:pic>
      <p:sp>
        <p:nvSpPr>
          <p:cNvPr id="5" name="Content Placeholder 2"/>
          <p:cNvSpPr txBox="1">
            <a:spLocks/>
          </p:cNvSpPr>
          <p:nvPr/>
        </p:nvSpPr>
        <p:spPr>
          <a:xfrm>
            <a:off x="533400" y="173881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endParaRPr lang="en-US" dirty="0"/>
          </a:p>
          <a:p>
            <a:pPr marL="0" lvl="0" indent="0">
              <a:buNone/>
            </a:pPr>
            <a:r>
              <a:rPr lang="en-US" dirty="0"/>
              <a:t>Minnesota Policy</a:t>
            </a:r>
          </a:p>
          <a:p>
            <a:pPr lvl="1"/>
            <a:r>
              <a:rPr lang="en-US" dirty="0"/>
              <a:t>Small amounts have been decriminalized since 1976</a:t>
            </a:r>
          </a:p>
          <a:p>
            <a:pPr lvl="1"/>
            <a:r>
              <a:rPr lang="en-US" dirty="0"/>
              <a:t>Sliding scale of consequences for possession and sale reaching up to 35 years’ incarceration and a $1,250,000 fine</a:t>
            </a:r>
          </a:p>
          <a:p>
            <a:pPr lvl="1"/>
            <a:r>
              <a:rPr lang="en-US" dirty="0"/>
              <a:t>Minnesota’s medical cannabis law is one of the strictest in the nation, and has approximately 17,000 participants</a:t>
            </a:r>
          </a:p>
        </p:txBody>
      </p:sp>
    </p:spTree>
    <p:extLst>
      <p:ext uri="{BB962C8B-B14F-4D97-AF65-F5344CB8AC3E}">
        <p14:creationId xmlns:p14="http://schemas.microsoft.com/office/powerpoint/2010/main" val="4190106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568" y="896811"/>
            <a:ext cx="10515600" cy="1325563"/>
          </a:xfrm>
        </p:spPr>
        <p:txBody>
          <a:bodyPr>
            <a:normAutofit fontScale="90000"/>
          </a:bodyPr>
          <a:lstStyle/>
          <a:p>
            <a:r>
              <a:rPr lang="en-US" sz="5300" b="1" dirty="0"/>
              <a:t>What are the effects of </a:t>
            </a:r>
            <a:br>
              <a:rPr lang="en-US" sz="5300" b="1" dirty="0"/>
            </a:br>
            <a:r>
              <a:rPr lang="en-US" sz="5300" b="1" dirty="0"/>
              <a:t>current cannabis policy? </a:t>
            </a:r>
            <a:r>
              <a:rPr lang="en-US" dirty="0"/>
              <a:t/>
            </a:r>
            <a:br>
              <a:rPr lang="en-US" dirty="0"/>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34425" y="0"/>
            <a:ext cx="3457575" cy="2381250"/>
          </a:xfrm>
        </p:spPr>
      </p:pic>
      <p:sp>
        <p:nvSpPr>
          <p:cNvPr id="5" name="Content Placeholder 2"/>
          <p:cNvSpPr txBox="1">
            <a:spLocks/>
          </p:cNvSpPr>
          <p:nvPr/>
        </p:nvSpPr>
        <p:spPr>
          <a:xfrm>
            <a:off x="276726" y="281284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4000" dirty="0"/>
              <a:t>Inaccessible to veterans suffering PTSD</a:t>
            </a:r>
          </a:p>
          <a:p>
            <a:pPr lvl="1"/>
            <a:r>
              <a:rPr lang="en-US" sz="4000" dirty="0"/>
              <a:t>Resources spent on enforcement</a:t>
            </a:r>
          </a:p>
          <a:p>
            <a:pPr lvl="1"/>
            <a:r>
              <a:rPr lang="en-US" sz="4000" dirty="0"/>
              <a:t>Youth Access</a:t>
            </a:r>
          </a:p>
          <a:p>
            <a:pPr lvl="1"/>
            <a:r>
              <a:rPr lang="en-US" sz="4000" dirty="0"/>
              <a:t>Racial </a:t>
            </a:r>
            <a:r>
              <a:rPr lang="en-US" sz="4000" dirty="0" smtClean="0"/>
              <a:t>Justice</a:t>
            </a:r>
          </a:p>
          <a:p>
            <a:pPr lvl="1"/>
            <a:r>
              <a:rPr lang="en-US" sz="4000" dirty="0" smtClean="0"/>
              <a:t>Use</a:t>
            </a:r>
            <a:endParaRPr lang="en-US" sz="4000" dirty="0"/>
          </a:p>
        </p:txBody>
      </p:sp>
    </p:spTree>
    <p:extLst>
      <p:ext uri="{BB962C8B-B14F-4D97-AF65-F5344CB8AC3E}">
        <p14:creationId xmlns:p14="http://schemas.microsoft.com/office/powerpoint/2010/main" val="1540855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568" y="896811"/>
            <a:ext cx="10515600" cy="1325563"/>
          </a:xfrm>
        </p:spPr>
        <p:txBody>
          <a:bodyPr>
            <a:normAutofit fontScale="90000"/>
          </a:bodyPr>
          <a:lstStyle/>
          <a:p>
            <a:r>
              <a:rPr lang="en-US" sz="5300" b="1" dirty="0"/>
              <a:t>What are the effects of </a:t>
            </a:r>
            <a:br>
              <a:rPr lang="en-US" sz="5300" b="1" dirty="0"/>
            </a:br>
            <a:r>
              <a:rPr lang="en-US" sz="5300" b="1" dirty="0"/>
              <a:t>current cannabis policy?</a:t>
            </a:r>
            <a:br>
              <a:rPr lang="en-US" sz="5300" b="1" dirty="0"/>
            </a:br>
            <a:r>
              <a:rPr lang="en-US" sz="4000" b="1" dirty="0"/>
              <a:t>			</a:t>
            </a:r>
            <a:r>
              <a:rPr lang="en-US" sz="4000" b="1" i="1" dirty="0"/>
              <a:t>	(continued) </a:t>
            </a:r>
            <a:r>
              <a:rPr lang="en-US" dirty="0"/>
              <a:t/>
            </a:r>
            <a:br>
              <a:rPr lang="en-US" dirty="0"/>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34425" y="0"/>
            <a:ext cx="3457575" cy="2381250"/>
          </a:xfrm>
        </p:spPr>
      </p:pic>
      <p:sp>
        <p:nvSpPr>
          <p:cNvPr id="5" name="Content Placeholder 2"/>
          <p:cNvSpPr txBox="1">
            <a:spLocks/>
          </p:cNvSpPr>
          <p:nvPr/>
        </p:nvSpPr>
        <p:spPr>
          <a:xfrm>
            <a:off x="597568" y="23812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t>Access for Veterans</a:t>
            </a:r>
          </a:p>
          <a:p>
            <a:pPr lvl="1"/>
            <a:r>
              <a:rPr lang="en-US" dirty="0"/>
              <a:t>Veterans Affairs (VA) cannot prescribe cannabis</a:t>
            </a:r>
          </a:p>
          <a:p>
            <a:pPr lvl="1"/>
            <a:r>
              <a:rPr lang="en-US" dirty="0"/>
              <a:t>Cost prohibitive even if a person can access it </a:t>
            </a:r>
          </a:p>
          <a:p>
            <a:pPr lvl="1"/>
            <a:r>
              <a:rPr lang="en-US" dirty="0"/>
              <a:t>The VA issued 1.7 million opioid prescriptions to nearly 450,000 veterans in 2014</a:t>
            </a:r>
          </a:p>
          <a:p>
            <a:pPr lvl="1"/>
            <a:r>
              <a:rPr lang="en-US" dirty="0"/>
              <a:t>Between 2010 and 2015, the number of veterans addicted to opioids increased by 55 percent to nearly 70,000</a:t>
            </a:r>
          </a:p>
          <a:p>
            <a:pPr marL="457200" lvl="1" indent="0">
              <a:buNone/>
            </a:pPr>
            <a:endParaRPr lang="en-US" sz="4000" dirty="0"/>
          </a:p>
        </p:txBody>
      </p:sp>
    </p:spTree>
    <p:extLst>
      <p:ext uri="{BB962C8B-B14F-4D97-AF65-F5344CB8AC3E}">
        <p14:creationId xmlns:p14="http://schemas.microsoft.com/office/powerpoint/2010/main" val="3236208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568" y="896811"/>
            <a:ext cx="10515600" cy="1325563"/>
          </a:xfrm>
        </p:spPr>
        <p:txBody>
          <a:bodyPr>
            <a:normAutofit fontScale="90000"/>
          </a:bodyPr>
          <a:lstStyle/>
          <a:p>
            <a:r>
              <a:rPr lang="en-US" sz="5300" b="1" dirty="0"/>
              <a:t>What are the effects of </a:t>
            </a:r>
            <a:br>
              <a:rPr lang="en-US" sz="5300" b="1" dirty="0"/>
            </a:br>
            <a:r>
              <a:rPr lang="en-US" sz="5300" b="1" dirty="0"/>
              <a:t>current cannabis policy?</a:t>
            </a:r>
            <a:br>
              <a:rPr lang="en-US" sz="5300" b="1" dirty="0"/>
            </a:br>
            <a:r>
              <a:rPr lang="en-US" sz="4000" b="1" dirty="0"/>
              <a:t>			</a:t>
            </a:r>
            <a:r>
              <a:rPr lang="en-US" sz="4000" b="1" i="1" dirty="0"/>
              <a:t>	(continued)</a:t>
            </a:r>
            <a:r>
              <a:rPr lang="en-US" dirty="0"/>
              <a:t/>
            </a:r>
            <a:br>
              <a:rPr lang="en-US" dirty="0"/>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34425" y="0"/>
            <a:ext cx="3457575" cy="2381250"/>
          </a:xfrm>
        </p:spPr>
      </p:pic>
      <p:sp>
        <p:nvSpPr>
          <p:cNvPr id="5" name="Content Placeholder 2"/>
          <p:cNvSpPr txBox="1">
            <a:spLocks/>
          </p:cNvSpPr>
          <p:nvPr/>
        </p:nvSpPr>
        <p:spPr>
          <a:xfrm>
            <a:off x="372979" y="237377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t>Law Enforcement Resources</a:t>
            </a:r>
          </a:p>
          <a:p>
            <a:pPr lvl="1"/>
            <a:r>
              <a:rPr lang="en-US" dirty="0"/>
              <a:t>Enforcement of cannabis laws nationally cost $3.6 billion in 2010, </a:t>
            </a:r>
            <a:r>
              <a:rPr lang="en-US" dirty="0" smtClean="0"/>
              <a:t>$43 </a:t>
            </a:r>
            <a:r>
              <a:rPr lang="en-US" dirty="0"/>
              <a:t>million of which was in Minnesota</a:t>
            </a:r>
          </a:p>
          <a:p>
            <a:pPr lvl="1"/>
            <a:r>
              <a:rPr lang="en-US" dirty="0"/>
              <a:t>Law enforcement made 8,752 arrests for cannabis in 2018</a:t>
            </a:r>
          </a:p>
          <a:p>
            <a:pPr lvl="1"/>
            <a:r>
              <a:rPr lang="en-US" dirty="0"/>
              <a:t>Legalizing cannabis can reduce law enforcement time and resources spent on cannabis offenses </a:t>
            </a:r>
          </a:p>
        </p:txBody>
      </p:sp>
    </p:spTree>
    <p:extLst>
      <p:ext uri="{BB962C8B-B14F-4D97-AF65-F5344CB8AC3E}">
        <p14:creationId xmlns:p14="http://schemas.microsoft.com/office/powerpoint/2010/main" val="4208955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568" y="896811"/>
            <a:ext cx="10515600" cy="1325563"/>
          </a:xfrm>
        </p:spPr>
        <p:txBody>
          <a:bodyPr>
            <a:normAutofit fontScale="90000"/>
          </a:bodyPr>
          <a:lstStyle/>
          <a:p>
            <a:r>
              <a:rPr lang="en-US" sz="5300" b="1" dirty="0"/>
              <a:t>What are the effects of </a:t>
            </a:r>
            <a:br>
              <a:rPr lang="en-US" sz="5300" b="1" dirty="0"/>
            </a:br>
            <a:r>
              <a:rPr lang="en-US" sz="5300" b="1" dirty="0"/>
              <a:t>current cannabis policy?</a:t>
            </a:r>
            <a:br>
              <a:rPr lang="en-US" sz="5300" b="1" dirty="0"/>
            </a:br>
            <a:r>
              <a:rPr lang="en-US" sz="4000" b="1" dirty="0"/>
              <a:t>			</a:t>
            </a:r>
            <a:r>
              <a:rPr lang="en-US" sz="4000" b="1" i="1" dirty="0"/>
              <a:t>	(continued)</a:t>
            </a:r>
            <a:r>
              <a:rPr lang="en-US" dirty="0"/>
              <a:t/>
            </a:r>
            <a:br>
              <a:rPr lang="en-US" dirty="0"/>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34425" y="0"/>
            <a:ext cx="3457575" cy="2381250"/>
          </a:xfrm>
        </p:spPr>
      </p:pic>
      <p:sp>
        <p:nvSpPr>
          <p:cNvPr id="5" name="Content Placeholder 2"/>
          <p:cNvSpPr txBox="1">
            <a:spLocks/>
          </p:cNvSpPr>
          <p:nvPr/>
        </p:nvSpPr>
        <p:spPr>
          <a:xfrm>
            <a:off x="372979" y="237377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endParaRPr lang="en-US" dirty="0"/>
          </a:p>
          <a:p>
            <a:pPr marL="0" lvl="0" indent="0">
              <a:buNone/>
            </a:pPr>
            <a:r>
              <a:rPr lang="en-US" b="1" dirty="0"/>
              <a:t>Youth Access</a:t>
            </a:r>
          </a:p>
          <a:p>
            <a:pPr lvl="1"/>
            <a:r>
              <a:rPr lang="en-US" dirty="0"/>
              <a:t>Cannabis use decreased among teenagers in Washington and Colorado in the years following legalization</a:t>
            </a:r>
          </a:p>
          <a:p>
            <a:pPr lvl="1"/>
            <a:r>
              <a:rPr lang="en-US" dirty="0"/>
              <a:t>66 percent of tenth graders across the country reported that cannabis is “very easy” or “fairly easy” to access, similar to what they reported for cigarettes (69 percent) and alcohol (75 percent)</a:t>
            </a:r>
          </a:p>
        </p:txBody>
      </p:sp>
    </p:spTree>
    <p:extLst>
      <p:ext uri="{BB962C8B-B14F-4D97-AF65-F5344CB8AC3E}">
        <p14:creationId xmlns:p14="http://schemas.microsoft.com/office/powerpoint/2010/main" val="1277707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568" y="896811"/>
            <a:ext cx="10515600" cy="1325563"/>
          </a:xfrm>
        </p:spPr>
        <p:txBody>
          <a:bodyPr>
            <a:normAutofit fontScale="90000"/>
          </a:bodyPr>
          <a:lstStyle/>
          <a:p>
            <a:r>
              <a:rPr lang="en-US" sz="5300" b="1" dirty="0"/>
              <a:t>What are the effects of </a:t>
            </a:r>
            <a:br>
              <a:rPr lang="en-US" sz="5300" b="1" dirty="0"/>
            </a:br>
            <a:r>
              <a:rPr lang="en-US" sz="5300" b="1" dirty="0"/>
              <a:t>current cannabis policy?</a:t>
            </a:r>
            <a:br>
              <a:rPr lang="en-US" sz="5300" b="1" dirty="0"/>
            </a:br>
            <a:r>
              <a:rPr lang="en-US" sz="4000" b="1" dirty="0"/>
              <a:t>			</a:t>
            </a:r>
            <a:r>
              <a:rPr lang="en-US" sz="4000" b="1" i="1" dirty="0"/>
              <a:t>	(continued)</a:t>
            </a:r>
            <a:r>
              <a:rPr lang="en-US" dirty="0"/>
              <a:t/>
            </a:r>
            <a:br>
              <a:rPr lang="en-US" dirty="0"/>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34425" y="0"/>
            <a:ext cx="3457575" cy="2381250"/>
          </a:xfrm>
        </p:spPr>
      </p:pic>
      <p:sp>
        <p:nvSpPr>
          <p:cNvPr id="5" name="Content Placeholder 2"/>
          <p:cNvSpPr txBox="1">
            <a:spLocks/>
          </p:cNvSpPr>
          <p:nvPr/>
        </p:nvSpPr>
        <p:spPr>
          <a:xfrm>
            <a:off x="372979" y="237377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dirty="0"/>
          </a:p>
        </p:txBody>
      </p:sp>
      <p:sp>
        <p:nvSpPr>
          <p:cNvPr id="6" name="Content Placeholder 2"/>
          <p:cNvSpPr txBox="1">
            <a:spLocks/>
          </p:cNvSpPr>
          <p:nvPr/>
        </p:nvSpPr>
        <p:spPr>
          <a:xfrm>
            <a:off x="525379" y="252617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t>Racial Justice </a:t>
            </a:r>
          </a:p>
          <a:p>
            <a:pPr lvl="1"/>
            <a:r>
              <a:rPr lang="en-US" dirty="0"/>
              <a:t>Small disparity in the rate of usage between Caucasians and African-Americans </a:t>
            </a:r>
          </a:p>
          <a:p>
            <a:pPr lvl="1"/>
            <a:r>
              <a:rPr lang="en-US" dirty="0"/>
              <a:t>Large Disparity in rate of how laws are enforced </a:t>
            </a:r>
          </a:p>
          <a:p>
            <a:pPr lvl="2"/>
            <a:r>
              <a:rPr lang="en-US" dirty="0"/>
              <a:t>African-Americans more likely to be arrested for cannabis possession than </a:t>
            </a:r>
            <a:r>
              <a:rPr lang="en-US" dirty="0" err="1"/>
              <a:t>caucasians</a:t>
            </a:r>
            <a:endParaRPr lang="en-US" dirty="0"/>
          </a:p>
          <a:p>
            <a:pPr lvl="2"/>
            <a:r>
              <a:rPr lang="en-US" dirty="0"/>
              <a:t>We have seen disparities in law enforcement increase in the past</a:t>
            </a:r>
          </a:p>
          <a:p>
            <a:pPr lvl="1"/>
            <a:endParaRPr lang="en-US" dirty="0"/>
          </a:p>
          <a:p>
            <a:pPr marL="457200" lvl="1" indent="0">
              <a:buNone/>
            </a:pPr>
            <a:r>
              <a:rPr lang="en-US" dirty="0"/>
              <a:t>(2013 ACLU Study)</a:t>
            </a:r>
          </a:p>
          <a:p>
            <a:pPr marL="457200" lvl="1" indent="0">
              <a:buNone/>
            </a:pPr>
            <a:endParaRPr lang="en-US" dirty="0"/>
          </a:p>
        </p:txBody>
      </p:sp>
    </p:spTree>
    <p:extLst>
      <p:ext uri="{BB962C8B-B14F-4D97-AF65-F5344CB8AC3E}">
        <p14:creationId xmlns:p14="http://schemas.microsoft.com/office/powerpoint/2010/main" val="1463114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668</TotalTime>
  <Words>1556</Words>
  <Application>Microsoft Office PowerPoint</Application>
  <PresentationFormat>Widescreen</PresentationFormat>
  <Paragraphs>224</Paragraphs>
  <Slides>37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Times New Roman</vt:lpstr>
      <vt:lpstr>Trebuchet MS</vt:lpstr>
      <vt:lpstr>Office Theme</vt:lpstr>
      <vt:lpstr>PowerPoint Presentation</vt:lpstr>
      <vt:lpstr>What is Cannabis? </vt:lpstr>
      <vt:lpstr>What is the Current Cannabis Policy? </vt:lpstr>
      <vt:lpstr> What is the Current Cannabis Policy?       (continued)</vt:lpstr>
      <vt:lpstr>What are the effects of  current cannabis policy?  </vt:lpstr>
      <vt:lpstr>What are the effects of  current cannabis policy?     (continued)  </vt:lpstr>
      <vt:lpstr>What are the effects of  current cannabis policy?     (continued) </vt:lpstr>
      <vt:lpstr>What are the effects of  current cannabis policy?     (continued) </vt:lpstr>
      <vt:lpstr>What are the effects of  current cannabis policy?     (continued) </vt:lpstr>
      <vt:lpstr>What are the effects of  current cannabis policy?     (continued) </vt:lpstr>
      <vt:lpstr>What technical elements need to  be addressed?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Colorado’s Cannabis Industry Economic Impact</vt:lpstr>
      <vt:lpstr>Statewide Coordination Efforts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Doug Friednash dfriednash@bhfs.com  303-223-1221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Lancaster</dc:creator>
  <cp:lastModifiedBy>DFLUser</cp:lastModifiedBy>
  <cp:revision>35</cp:revision>
  <cp:lastPrinted>2019-11-18T18:02:31Z</cp:lastPrinted>
  <dcterms:created xsi:type="dcterms:W3CDTF">2019-09-18T22:03:38Z</dcterms:created>
  <dcterms:modified xsi:type="dcterms:W3CDTF">2019-12-02T16:23:19Z</dcterms:modified>
</cp:coreProperties>
</file>